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8" r:id="rId3"/>
    <p:sldId id="335"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30" r:id="rId36"/>
    <p:sldId id="291" r:id="rId37"/>
    <p:sldId id="331" r:id="rId38"/>
    <p:sldId id="332" r:id="rId39"/>
    <p:sldId id="294" r:id="rId40"/>
    <p:sldId id="333"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29" r:id="rId57"/>
    <p:sldId id="327" r:id="rId58"/>
    <p:sldId id="328" r:id="rId59"/>
    <p:sldId id="312" r:id="rId60"/>
    <p:sldId id="313" r:id="rId61"/>
    <p:sldId id="314" r:id="rId62"/>
    <p:sldId id="315" r:id="rId63"/>
    <p:sldId id="334" r:id="rId64"/>
    <p:sldId id="316" r:id="rId65"/>
    <p:sldId id="317" r:id="rId66"/>
    <p:sldId id="318" r:id="rId67"/>
    <p:sldId id="319" r:id="rId68"/>
    <p:sldId id="320" r:id="rId69"/>
    <p:sldId id="321" r:id="rId70"/>
    <p:sldId id="322" r:id="rId71"/>
    <p:sldId id="323" r:id="rId72"/>
    <p:sldId id="324" r:id="rId73"/>
    <p:sldId id="325" r:id="rId74"/>
    <p:sldId id="326"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4660"/>
  </p:normalViewPr>
  <p:slideViewPr>
    <p:cSldViewPr snapToGrid="0">
      <p:cViewPr varScale="1">
        <p:scale>
          <a:sx n="66" d="100"/>
          <a:sy n="66" d="100"/>
        </p:scale>
        <p:origin x="25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2107807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3845725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139489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29569648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7121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42578224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640606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40754959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1932692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E017B3-02C2-4458-A502-15AD9A4EEF7B}"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39735648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E017B3-02C2-4458-A502-15AD9A4EEF7B}"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17937510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017B3-02C2-4458-A502-15AD9A4EEF7B}"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2746785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E017B3-02C2-4458-A502-15AD9A4EEF7B}"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2593604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017B3-02C2-4458-A502-15AD9A4EEF7B}"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4086509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E017B3-02C2-4458-A502-15AD9A4EEF7B}"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525941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E017B3-02C2-4458-A502-15AD9A4EEF7B}"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8DCFF-1BFF-4420-BB3D-79FEAD5336F4}" type="slidenum">
              <a:rPr lang="en-US" smtClean="0"/>
              <a:t>‹#›</a:t>
            </a:fld>
            <a:endParaRPr lang="en-US"/>
          </a:p>
        </p:txBody>
      </p:sp>
    </p:spTree>
    <p:extLst>
      <p:ext uri="{BB962C8B-B14F-4D97-AF65-F5344CB8AC3E}">
        <p14:creationId xmlns:p14="http://schemas.microsoft.com/office/powerpoint/2010/main" val="566996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E017B3-02C2-4458-A502-15AD9A4EEF7B}" type="datetimeFigureOut">
              <a:rPr lang="en-US" smtClean="0"/>
              <a:t>12/12/2022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58DCFF-1BFF-4420-BB3D-79FEAD5336F4}" type="slidenum">
              <a:rPr lang="en-US" smtClean="0"/>
              <a:t>‹#›</a:t>
            </a:fld>
            <a:endParaRPr lang="en-US"/>
          </a:p>
        </p:txBody>
      </p:sp>
    </p:spTree>
    <p:extLst>
      <p:ext uri="{BB962C8B-B14F-4D97-AF65-F5344CB8AC3E}">
        <p14:creationId xmlns:p14="http://schemas.microsoft.com/office/powerpoint/2010/main" val="11516638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ustainability.google/carbon-free/?utm_source=googlehpfooter&amp;utm_medium=housepromos&amp;utm_campaign=bottom-footer&amp;utm_content=" TargetMode="Externa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mailto:jonah68@gmail.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slide" Target="slide29.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5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6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B49525F-B18D-9F9F-C81C-A5C060F202A4}"/>
              </a:ext>
            </a:extLst>
          </p:cNvPr>
          <p:cNvSpPr>
            <a:spLocks noGrp="1" noChangeArrowheads="1"/>
          </p:cNvSpPr>
          <p:nvPr>
            <p:ph type="ctrTitle"/>
          </p:nvPr>
        </p:nvSpPr>
        <p:spPr bwMode="auto">
          <a:xfrm>
            <a:off x="0" y="-65494"/>
            <a:ext cx="1065847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WHY DOES RACIAL STRIFE EXISTS BETWEEN WHITES AND BLACKS IN AMERICA?</a:t>
            </a:r>
            <a:r>
              <a:rPr kumimoji="0" lang="en-US" altLang="en-US" sz="32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a:t>
            </a:r>
            <a:endParaRPr kumimoji="0" lang="en-US" altLang="en-US" sz="3200" b="0" i="0" u="none" strike="noStrike" cap="none" normalizeH="0" baseline="0" dirty="0">
              <a:ln>
                <a:noFill/>
              </a:ln>
              <a:solidFill>
                <a:schemeClr val="accent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CD2C4CC-4F01-C453-5AB6-C83C4C6138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400" b="0" i="0" u="none" strike="noStrike" cap="none" normalizeH="0" baseline="0">
                <a:ln>
                  <a:noFill/>
                </a:ln>
                <a:solidFill>
                  <a:schemeClr val="tx1"/>
                </a:solidFill>
                <a:effectLst/>
                <a:latin typeface="Arial" panose="020B0604020202020204" pitchFamily="34" charset="0"/>
                <a:hlinkClick r:id="rId2"/>
              </a:rPr>
              <a:t>     </a:t>
            </a:r>
            <a:r>
              <a:rPr kumimoji="0" lang="en-US" altLang="en-US" sz="1800" b="0" i="0" u="none" strike="noStrike" cap="none" normalizeH="0" baseline="0">
                <a:ln>
                  <a:noFill/>
                </a:ln>
                <a:solidFill>
                  <a:schemeClr val="tx1"/>
                </a:solidFill>
                <a:effectLst/>
                <a:latin typeface="Arial" panose="020B0604020202020204" pitchFamily="34" charset="0"/>
                <a:hlinkClick r:id="rId2"/>
              </a:rPr>
              <a:t>Carbon neutral since 2007</a:t>
            </a:r>
            <a:r>
              <a:rPr kumimoji="0" lang="en-US" altLang="en-US" sz="1800" b="0" i="0" u="none" strike="noStrike" cap="none" normalizeH="0" baseline="0">
                <a:ln>
                  <a:noFill/>
                </a:ln>
                <a:solidFill>
                  <a:schemeClr val="tx1"/>
                </a:solidFill>
                <a:effectLst/>
                <a:latin typeface="Arial" panose="020B0604020202020204" pitchFamily="34" charset="0"/>
              </a:rPr>
              <a:t> </a:t>
            </a:r>
          </a:p>
        </p:txBody>
      </p:sp>
      <p:pic>
        <p:nvPicPr>
          <p:cNvPr id="21506" name="Picture 2">
            <a:hlinkClick r:id="rId2"/>
            <a:extLst>
              <a:ext uri="{FF2B5EF4-FFF2-40B4-BE49-F238E27FC236}">
                <a16:creationId xmlns:a16="http://schemas.microsoft.com/office/drawing/2014/main" id="{36E9FFCB-D25E-573E-DAC6-8D86DC64E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36525"/>
            <a:ext cx="200025" cy="22860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5">
            <a:extLst>
              <a:ext uri="{FF2B5EF4-FFF2-40B4-BE49-F238E27FC236}">
                <a16:creationId xmlns:a16="http://schemas.microsoft.com/office/drawing/2014/main" id="{743338A9-4952-6862-31EA-2955909BB899}"/>
              </a:ext>
            </a:extLst>
          </p:cNvPr>
          <p:cNvSpPr>
            <a:spLocks noGrp="1"/>
          </p:cNvSpPr>
          <p:nvPr>
            <p:ph type="subTitle" idx="1"/>
          </p:nvPr>
        </p:nvSpPr>
        <p:spPr>
          <a:xfrm>
            <a:off x="102370" y="957359"/>
            <a:ext cx="10732168" cy="4332341"/>
          </a:xfrm>
        </p:spPr>
        <p:txBody>
          <a:bodyPr/>
          <a:lstStyle/>
          <a:p>
            <a:endParaRPr lang="en-US" dirty="0"/>
          </a:p>
        </p:txBody>
      </p:sp>
      <p:pic>
        <p:nvPicPr>
          <p:cNvPr id="10" name="Picture 2" descr="Amazon - After Charleston and Ferguson: Darby, Micheal J.: 9781480834750:  Books">
            <a:extLst>
              <a:ext uri="{FF2B5EF4-FFF2-40B4-BE49-F238E27FC236}">
                <a16:creationId xmlns:a16="http://schemas.microsoft.com/office/drawing/2014/main" id="{DF6391FF-8C73-9618-D612-0098EE1AD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571" y="1434427"/>
            <a:ext cx="7607766" cy="33782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6A2117-53EB-E955-085C-AFA1FA261915}"/>
              </a:ext>
            </a:extLst>
          </p:cNvPr>
          <p:cNvSpPr txBox="1"/>
          <p:nvPr/>
        </p:nvSpPr>
        <p:spPr>
          <a:xfrm>
            <a:off x="327025" y="5743075"/>
            <a:ext cx="10934533" cy="646331"/>
          </a:xfrm>
          <a:prstGeom prst="rect">
            <a:avLst/>
          </a:prstGeom>
          <a:noFill/>
        </p:spPr>
        <p:txBody>
          <a:bodyPr wrap="square" rtlCol="0">
            <a:spAutoFit/>
          </a:bodyPr>
          <a:lstStyle/>
          <a:p>
            <a:r>
              <a:rPr lang="en-US" dirty="0"/>
              <a:t>All of the photos and images were taken from Google images copyrighted material contact information Micheal J Darby </a:t>
            </a:r>
            <a:r>
              <a:rPr lang="en-US" dirty="0">
                <a:hlinkClick r:id="rId5"/>
              </a:rPr>
              <a:t>jonah68@gmail.com</a:t>
            </a:r>
            <a:r>
              <a:rPr lang="en-US" dirty="0"/>
              <a:t> phone number 910 352 8943         </a:t>
            </a:r>
          </a:p>
        </p:txBody>
      </p:sp>
      <p:sp>
        <p:nvSpPr>
          <p:cNvPr id="5" name="Arrow: Right 4">
            <a:hlinkClick r:id="rId6" action="ppaction://hlinksldjump"/>
            <a:extLst>
              <a:ext uri="{FF2B5EF4-FFF2-40B4-BE49-F238E27FC236}">
                <a16:creationId xmlns:a16="http://schemas.microsoft.com/office/drawing/2014/main" id="{C0234FBB-D5F3-9EDF-6075-547216BEEFA7}"/>
              </a:ext>
            </a:extLst>
          </p:cNvPr>
          <p:cNvSpPr/>
          <p:nvPr/>
        </p:nvSpPr>
        <p:spPr>
          <a:xfrm>
            <a:off x="7390276" y="6066240"/>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417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1321-B502-7AB3-2FEF-303387B02267}"/>
              </a:ext>
            </a:extLst>
          </p:cNvPr>
          <p:cNvSpPr>
            <a:spLocks noGrp="1"/>
          </p:cNvSpPr>
          <p:nvPr>
            <p:ph type="title"/>
          </p:nvPr>
        </p:nvSpPr>
        <p:spPr>
          <a:xfrm rot="10800000" flipV="1">
            <a:off x="0" y="0"/>
            <a:ext cx="12192000" cy="982980"/>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 G. </a:t>
            </a:r>
            <a:r>
              <a:rPr lang="en-US" sz="3600" dirty="0">
                <a:effectLst/>
                <a:latin typeface="Times New Roman" panose="02020603050405020304" pitchFamily="18" charset="0"/>
                <a:ea typeface="Times New Roman" panose="02020603050405020304" pitchFamily="18" charset="0"/>
              </a:rPr>
              <a:t>Stereotypes have caused a lot of pain in the human family.</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59A97B5-8446-1018-F030-FC8AEA90942F}"/>
              </a:ext>
            </a:extLst>
          </p:cNvPr>
          <p:cNvSpPr>
            <a:spLocks noGrp="1"/>
          </p:cNvSpPr>
          <p:nvPr>
            <p:ph idx="1"/>
          </p:nvPr>
        </p:nvSpPr>
        <p:spPr>
          <a:xfrm>
            <a:off x="677334" y="2274570"/>
            <a:ext cx="10306896" cy="4377689"/>
          </a:xfrm>
        </p:spPr>
        <p:txBody>
          <a:bodyPr>
            <a:normAutofit/>
          </a:bodyPr>
          <a:lstStyle/>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400" dirty="0">
                <a:effectLst/>
                <a:latin typeface="Times New Roman" panose="02020603050405020304" pitchFamily="18" charset="0"/>
                <a:ea typeface="Times New Roman" panose="02020603050405020304" pitchFamily="18" charset="0"/>
              </a:rPr>
              <a:t>Some old racial clichés remain firmly embedded in the American Psyche. For instance, many feel that black worship services are more emotionally charged than their white counterparts. Likewise, poverty and illegitimacy are viewed as black or brown problem, although whites are affected in high numbers.</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indent="0">
              <a:buNone/>
            </a:pPr>
            <a:r>
              <a:rPr lang="en-US" sz="2400" dirty="0">
                <a:effectLst/>
                <a:latin typeface="Times New Roman" panose="02020603050405020304" pitchFamily="18" charset="0"/>
                <a:ea typeface="Times New Roman" panose="02020603050405020304" pitchFamily="18" charset="0"/>
              </a:rPr>
              <a:t>Negative Stereotypes are probably the most threatening obstacles to forming good race relations. More damage has resulted from negative stereotypes than all other barriers combined. Placing an entire Race in one giant category does not help build personal communication bridges.</a:t>
            </a:r>
          </a:p>
          <a:p>
            <a:endParaRPr lang="en-US" dirty="0"/>
          </a:p>
        </p:txBody>
      </p:sp>
      <p:sp>
        <p:nvSpPr>
          <p:cNvPr id="5" name="Arrow: Right 4">
            <a:hlinkClick r:id="rId2" action="ppaction://hlinksldjump"/>
            <a:extLst>
              <a:ext uri="{FF2B5EF4-FFF2-40B4-BE49-F238E27FC236}">
                <a16:creationId xmlns:a16="http://schemas.microsoft.com/office/drawing/2014/main" id="{B3C7F22E-1DB9-7C9A-11C8-22C13ECAD743}"/>
              </a:ext>
            </a:extLst>
          </p:cNvPr>
          <p:cNvSpPr/>
          <p:nvPr/>
        </p:nvSpPr>
        <p:spPr>
          <a:xfrm>
            <a:off x="5197032" y="591466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5B9A2813-F142-240B-BA40-0C8AE018A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322" y="765432"/>
            <a:ext cx="2591820" cy="16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401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C28DA-66A3-FEA3-9896-677AF29C2096}"/>
              </a:ext>
            </a:extLst>
          </p:cNvPr>
          <p:cNvSpPr>
            <a:spLocks noGrp="1"/>
          </p:cNvSpPr>
          <p:nvPr>
            <p:ph type="title"/>
          </p:nvPr>
        </p:nvSpPr>
        <p:spPr>
          <a:xfrm>
            <a:off x="182880" y="0"/>
            <a:ext cx="11864340" cy="937260"/>
          </a:xfrm>
        </p:spPr>
        <p:txBody>
          <a:bodyPr>
            <a:noAutofit/>
          </a:bodyPr>
          <a:lstStyle/>
          <a:p>
            <a:r>
              <a:rPr lang="en-US" sz="2800" b="1" dirty="0">
                <a:effectLst/>
                <a:latin typeface="Times New Roman" panose="02020603050405020304" pitchFamily="18" charset="0"/>
                <a:ea typeface="Times New Roman" panose="02020603050405020304" pitchFamily="18" charset="0"/>
              </a:rPr>
              <a:t>H. Bad Experience:  </a:t>
            </a:r>
            <a:r>
              <a:rPr lang="en-US" sz="2800" dirty="0">
                <a:effectLst/>
                <a:latin typeface="Times New Roman" panose="02020603050405020304" pitchFamily="18" charset="0"/>
                <a:ea typeface="Times New Roman" panose="02020603050405020304" pitchFamily="18" charset="0"/>
              </a:rPr>
              <a:t>Persons of all races, colors, and creeds initiate bad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experiences</a:t>
            </a:r>
            <a:endParaRPr lang="en-US" sz="2800" dirty="0"/>
          </a:p>
        </p:txBody>
      </p:sp>
      <p:sp>
        <p:nvSpPr>
          <p:cNvPr id="3" name="Content Placeholder 2">
            <a:extLst>
              <a:ext uri="{FF2B5EF4-FFF2-40B4-BE49-F238E27FC236}">
                <a16:creationId xmlns:a16="http://schemas.microsoft.com/office/drawing/2014/main" id="{EA7EBB3F-7776-6E44-831D-20B5D435654B}"/>
              </a:ext>
            </a:extLst>
          </p:cNvPr>
          <p:cNvSpPr>
            <a:spLocks noGrp="1"/>
          </p:cNvSpPr>
          <p:nvPr>
            <p:ph idx="1"/>
          </p:nvPr>
        </p:nvSpPr>
        <p:spPr>
          <a:xfrm>
            <a:off x="102870" y="2903219"/>
            <a:ext cx="10721340" cy="3486151"/>
          </a:xfrm>
        </p:spPr>
        <p:txBody>
          <a:bodyPr>
            <a:normAutofit fontScale="85000" lnSpcReduction="20000"/>
          </a:bodyPr>
          <a:lstStyle/>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An old expression is, "In everyone's life, some rain must fall." Life is a mixture of the good and the bad. The challenge is how one responds to positive and negative experiences. Some persons have had one bad experience with an individual of a different race, and they allow that one experience to color all future relations they have with other persons of that race. </a:t>
            </a:r>
          </a:p>
          <a:p>
            <a:pPr marL="0" marR="0" indent="0" algn="just">
              <a:spcBef>
                <a:spcPts val="0"/>
              </a:spcBef>
              <a:spcAft>
                <a:spcPts val="0"/>
              </a:spcAft>
              <a:buNone/>
              <a:tabLst>
                <a:tab pos="1200150" algn="l"/>
                <a:tab pos="5314950" algn="l"/>
              </a:tabLst>
            </a:pPr>
            <a:endParaRPr lang="en-US" sz="2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Reflecting on the negative rather than the positive tends to lead to division and chaos. Good race relations are too precious to allow a single negative experience with an individual of a specific race to denigrate all future dealings with those of that race.    </a:t>
            </a: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 </a:t>
            </a:r>
          </a:p>
          <a:p>
            <a:r>
              <a:rPr lang="en-US" dirty="0"/>
              <a:t>                                             Suggested solutions:</a:t>
            </a:r>
          </a:p>
        </p:txBody>
      </p:sp>
      <p:sp>
        <p:nvSpPr>
          <p:cNvPr id="4" name="Arrow: Right 3">
            <a:hlinkClick r:id="rId2" action="ppaction://hlinksldjump"/>
            <a:extLst>
              <a:ext uri="{FF2B5EF4-FFF2-40B4-BE49-F238E27FC236}">
                <a16:creationId xmlns:a16="http://schemas.microsoft.com/office/drawing/2014/main" id="{57453383-DBFF-D829-53D4-24CD7D5933F1}"/>
              </a:ext>
            </a:extLst>
          </p:cNvPr>
          <p:cNvSpPr/>
          <p:nvPr/>
        </p:nvSpPr>
        <p:spPr>
          <a:xfrm>
            <a:off x="4862088" y="595182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My Bad Experience - Home | Facebook">
            <a:extLst>
              <a:ext uri="{FF2B5EF4-FFF2-40B4-BE49-F238E27FC236}">
                <a16:creationId xmlns:a16="http://schemas.microsoft.com/office/drawing/2014/main" id="{765F4D12-CE57-F3A8-4099-604CE5562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801" y="1062038"/>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8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C694-1149-6796-057B-D153DA67916E}"/>
              </a:ext>
            </a:extLst>
          </p:cNvPr>
          <p:cNvSpPr>
            <a:spLocks noGrp="1"/>
          </p:cNvSpPr>
          <p:nvPr>
            <p:ph type="title"/>
          </p:nvPr>
        </p:nvSpPr>
        <p:spPr>
          <a:xfrm>
            <a:off x="499110" y="115313"/>
            <a:ext cx="11692890" cy="297180"/>
          </a:xfrm>
        </p:spPr>
        <p:txBody>
          <a:bodyPr>
            <a:normAutofit fontScale="90000"/>
          </a:bodyPr>
          <a:lstStyle/>
          <a:p>
            <a:r>
              <a:rPr lang="en-US" sz="2800" b="1" dirty="0">
                <a:effectLst/>
                <a:latin typeface="Times New Roman" panose="02020603050405020304" pitchFamily="18" charset="0"/>
                <a:ea typeface="Times New Roman" panose="02020603050405020304" pitchFamily="18" charset="0"/>
              </a:rPr>
              <a:t> </a:t>
            </a:r>
            <a:r>
              <a:rPr lang="en-US" sz="2800" b="1" u="sng" dirty="0">
                <a:effectLst/>
                <a:latin typeface="Times New Roman" panose="02020603050405020304" pitchFamily="18" charset="0"/>
                <a:ea typeface="Times New Roman" panose="02020603050405020304" pitchFamily="18" charset="0"/>
              </a:rPr>
              <a:t>I. Inferiority:  </a:t>
            </a:r>
            <a:r>
              <a:rPr lang="en-US" sz="2800" b="1" dirty="0">
                <a:effectLst/>
                <a:latin typeface="Times New Roman" panose="02020603050405020304" pitchFamily="18" charset="0"/>
                <a:ea typeface="Times New Roman" panose="02020603050405020304" pitchFamily="18" charset="0"/>
              </a:rPr>
              <a:t>No Race is Superior or Inferior</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6FB6D334-9970-172C-6430-2E3235859FD7}"/>
              </a:ext>
            </a:extLst>
          </p:cNvPr>
          <p:cNvSpPr>
            <a:spLocks noGrp="1"/>
          </p:cNvSpPr>
          <p:nvPr>
            <p:ph idx="1"/>
          </p:nvPr>
        </p:nvSpPr>
        <p:spPr>
          <a:xfrm>
            <a:off x="514350" y="1703071"/>
            <a:ext cx="10927080" cy="4338292"/>
          </a:xfrm>
        </p:spPr>
        <p:txBody>
          <a:bodyPr>
            <a:noAutofit/>
          </a:bodyPr>
          <a:lstStyle/>
          <a:p>
            <a:pPr marL="0" marR="0" indent="0" algn="just">
              <a:spcBef>
                <a:spcPts val="0"/>
              </a:spcBef>
              <a:spcAft>
                <a:spcPts val="0"/>
              </a:spcAft>
              <a:buNone/>
              <a:tabLst>
                <a:tab pos="1200150" algn="l"/>
                <a:tab pos="5314950" algn="l"/>
              </a:tabLst>
            </a:pPr>
            <a:r>
              <a:rPr lang="en-US" sz="2400" dirty="0">
                <a:effectLst/>
                <a:latin typeface="Times New Roman" panose="02020603050405020304" pitchFamily="18" charset="0"/>
                <a:ea typeface="Times New Roman" panose="02020603050405020304" pitchFamily="18" charset="0"/>
              </a:rPr>
              <a:t>The expression "What a man thinks, so is he" is a prevalent saying. Suppose a person thinks or feels that they are inferior. It impacts how they relate to other people, especially in race relations. No sound race relations will develop if feelings of inadequacy and inferiority flourish. </a:t>
            </a:r>
          </a:p>
          <a:p>
            <a:pPr marL="0" marR="0" indent="0" algn="just">
              <a:spcBef>
                <a:spcPts val="0"/>
              </a:spcBef>
              <a:spcAft>
                <a:spcPts val="0"/>
              </a:spcAft>
              <a:buNone/>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Possessing a positive self-image is crucial to building positive relationships with others. An old proverb says, "if you do not love yourself, you cannot love anyone else."</a:t>
            </a:r>
          </a:p>
          <a:p>
            <a:pPr marL="0" marR="0" indent="0" algn="just">
              <a:spcBef>
                <a:spcPts val="0"/>
              </a:spcBef>
              <a:spcAft>
                <a:spcPts val="0"/>
              </a:spcAft>
              <a:buNone/>
              <a:tabLst>
                <a:tab pos="1314450" algn="l"/>
                <a:tab pos="1409700" algn="l"/>
              </a:tabLst>
            </a:pPr>
            <a:r>
              <a:rPr lang="en-US" sz="24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Parents need to be aware that Jean Piaget, a famous Swiss psychologist, believed that most of a child's personality develops in the first six years of a child's life. During this time, a child forms a positive or negative self-image. Therefore, parents who possess this knowledge can influence their children positively.	</a:t>
            </a:r>
          </a:p>
          <a:p>
            <a:pPr marL="0" indent="0">
              <a:buNone/>
            </a:pPr>
            <a:r>
              <a:rPr lang="en-US" sz="2400" dirty="0"/>
              <a:t>                        Suggested solutions:</a:t>
            </a:r>
          </a:p>
        </p:txBody>
      </p:sp>
      <p:sp>
        <p:nvSpPr>
          <p:cNvPr id="4" name="Arrow: Right 3">
            <a:hlinkClick r:id="rId2" action="ppaction://hlinksldjump"/>
            <a:extLst>
              <a:ext uri="{FF2B5EF4-FFF2-40B4-BE49-F238E27FC236}">
                <a16:creationId xmlns:a16="http://schemas.microsoft.com/office/drawing/2014/main" id="{9D3A59BB-6BB0-CB3F-4745-2A37CD615AE4}"/>
              </a:ext>
            </a:extLst>
          </p:cNvPr>
          <p:cNvSpPr/>
          <p:nvPr/>
        </p:nvSpPr>
        <p:spPr>
          <a:xfrm>
            <a:off x="5694744" y="6319777"/>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Feelings of Inferiority - Cornerstone Fellowship Church">
            <a:extLst>
              <a:ext uri="{FF2B5EF4-FFF2-40B4-BE49-F238E27FC236}">
                <a16:creationId xmlns:a16="http://schemas.microsoft.com/office/drawing/2014/main" id="{50DB7FED-6A05-0584-8AD6-D40F8D98E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37" y="816637"/>
            <a:ext cx="3816414" cy="78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562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C831-AF15-9AEE-2FD6-BB4B3A9CBAEC}"/>
              </a:ext>
            </a:extLst>
          </p:cNvPr>
          <p:cNvSpPr>
            <a:spLocks noGrp="1"/>
          </p:cNvSpPr>
          <p:nvPr>
            <p:ph type="title"/>
          </p:nvPr>
        </p:nvSpPr>
        <p:spPr>
          <a:xfrm>
            <a:off x="285750" y="0"/>
            <a:ext cx="10664190" cy="1051560"/>
          </a:xfrm>
        </p:spPr>
        <p:txBody>
          <a:bodyPr>
            <a:normAutofit/>
          </a:bodyPr>
          <a:lstStyle/>
          <a:p>
            <a:r>
              <a:rPr lang="en-US" sz="2800" b="1" u="sng" dirty="0">
                <a:effectLst/>
                <a:latin typeface="Times New Roman" panose="02020603050405020304" pitchFamily="18" charset="0"/>
                <a:ea typeface="Times New Roman" panose="02020603050405020304" pitchFamily="18" charset="0"/>
              </a:rPr>
              <a:t>J. Sexual Myths:</a:t>
            </a:r>
            <a:r>
              <a:rPr lang="en-US" sz="2800" b="1" dirty="0">
                <a:effectLst/>
                <a:latin typeface="Times New Roman" panose="02020603050405020304" pitchFamily="18" charset="0"/>
                <a:ea typeface="Times New Roman" panose="02020603050405020304" pitchFamily="18" charset="0"/>
              </a:rPr>
              <a:t> Sexual Stereotypes Dehumanize</a:t>
            </a:r>
            <a:br>
              <a:rPr lang="en-US" sz="2800" b="1"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EB3A2B31-5636-89E9-4716-7336B8F4A41D}"/>
              </a:ext>
            </a:extLst>
          </p:cNvPr>
          <p:cNvSpPr>
            <a:spLocks noGrp="1"/>
          </p:cNvSpPr>
          <p:nvPr>
            <p:ph idx="1"/>
          </p:nvPr>
        </p:nvSpPr>
        <p:spPr>
          <a:xfrm>
            <a:off x="377190" y="2160271"/>
            <a:ext cx="8896812" cy="3881091"/>
          </a:xfrm>
        </p:spPr>
        <p:txBody>
          <a:bodyPr>
            <a:normAutofit/>
          </a:bodyPr>
          <a:lstStyle/>
          <a:p>
            <a:pPr marL="0" marR="0" indent="0">
              <a:spcBef>
                <a:spcPts val="1200"/>
              </a:spcBef>
              <a:spcAft>
                <a:spcPts val="300"/>
              </a:spcAft>
              <a:buNone/>
            </a:pPr>
            <a:r>
              <a:rPr lang="en-US" sz="2800" b="0" dirty="0">
                <a:effectLst/>
                <a:latin typeface="Times New Roman" panose="02020603050405020304" pitchFamily="18" charset="0"/>
                <a:ea typeface="Times New Roman" panose="02020603050405020304" pitchFamily="18" charset="0"/>
              </a:rPr>
              <a:t>Sexual Stereotypes have played a significant role in dehumanizing individuals to animalistic levels. It is easy to reduce people to an animalistic level when reduced to sexual objects or things. Likewise, the cycle of abuse is more leisurely when sexual stereotypes dehumanize men and women</a:t>
            </a:r>
            <a:r>
              <a:rPr lang="en-US" sz="2800" b="1"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tabLst>
                <a:tab pos="1200150" algn="l"/>
                <a:tab pos="5314950" algn="l"/>
              </a:tabLst>
            </a:pPr>
            <a:endParaRPr lang="en-US" sz="2800" dirty="0">
              <a:effectLst/>
              <a:latin typeface="Times New Roman" panose="02020603050405020304" pitchFamily="18" charset="0"/>
              <a:ea typeface="Times New Roman" panose="02020603050405020304" pitchFamily="18" charset="0"/>
            </a:endParaRPr>
          </a:p>
          <a:p>
            <a:pPr marL="0" indent="0">
              <a:buNone/>
            </a:pPr>
            <a:r>
              <a:rPr lang="en-US" dirty="0"/>
              <a:t>                                    Suggested solutions:</a:t>
            </a:r>
          </a:p>
        </p:txBody>
      </p:sp>
      <p:sp>
        <p:nvSpPr>
          <p:cNvPr id="4" name="Arrow: Right 3">
            <a:hlinkClick r:id="rId2" action="ppaction://hlinksldjump"/>
            <a:extLst>
              <a:ext uri="{FF2B5EF4-FFF2-40B4-BE49-F238E27FC236}">
                <a16:creationId xmlns:a16="http://schemas.microsoft.com/office/drawing/2014/main" id="{9F90FF48-9B38-FBC2-E4A7-D75E51556621}"/>
              </a:ext>
            </a:extLst>
          </p:cNvPr>
          <p:cNvSpPr/>
          <p:nvPr/>
        </p:nvSpPr>
        <p:spPr>
          <a:xfrm>
            <a:off x="4967581" y="5389499"/>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ex education: how to tackle 5 common myths | Tes Magazine">
            <a:extLst>
              <a:ext uri="{FF2B5EF4-FFF2-40B4-BE49-F238E27FC236}">
                <a16:creationId xmlns:a16="http://schemas.microsoft.com/office/drawing/2014/main" id="{401042D0-D1F8-F9C5-B355-311F90F80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47" y="525780"/>
            <a:ext cx="2704970" cy="163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981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C432-1A4A-FD6F-CCAC-8CA400E9A0E5}"/>
              </a:ext>
            </a:extLst>
          </p:cNvPr>
          <p:cNvSpPr>
            <a:spLocks noGrp="1"/>
          </p:cNvSpPr>
          <p:nvPr>
            <p:ph type="title"/>
          </p:nvPr>
        </p:nvSpPr>
        <p:spPr>
          <a:xfrm>
            <a:off x="0" y="-5688"/>
            <a:ext cx="11052810" cy="56343"/>
          </a:xfrm>
        </p:spPr>
        <p:txBody>
          <a:bodyPr>
            <a:noAutofit/>
          </a:bodyPr>
          <a:lstStyle/>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rPr>
              <a:t>K.  Skin Color and Physical Characteristics: </a:t>
            </a:r>
            <a:r>
              <a:rPr lang="en-US" sz="2800" dirty="0">
                <a:effectLst/>
                <a:latin typeface="Times New Roman" panose="02020603050405020304" pitchFamily="18" charset="0"/>
                <a:ea typeface="Times New Roman" panose="02020603050405020304" pitchFamily="18" charset="0"/>
              </a:rPr>
              <a:t>Skin Color and Physical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Characteristics should not be factors in judging character or morality</a:t>
            </a:r>
            <a:r>
              <a:rPr lang="en-US" sz="2800" b="1"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2E3739D9-3396-29F2-25B5-C2BB940EF072}"/>
              </a:ext>
            </a:extLst>
          </p:cNvPr>
          <p:cNvSpPr>
            <a:spLocks noGrp="1"/>
          </p:cNvSpPr>
          <p:nvPr>
            <p:ph idx="1"/>
          </p:nvPr>
        </p:nvSpPr>
        <p:spPr>
          <a:xfrm>
            <a:off x="599925" y="1891377"/>
            <a:ext cx="10375476" cy="3880773"/>
          </a:xfrm>
        </p:spPr>
        <p:txBody>
          <a:bodyPr>
            <a:normAutofit fontScale="92500" lnSpcReduction="20000"/>
          </a:bodyPr>
          <a:lstStyle/>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Sometimes people are judged by their skin color rather than by their character's content. When a person allows their preconceived notions about skin color and physical differences to interfere with meaningful association with persons of different races, it hinders relationships, which in some cases have the potential of being joyous and prosperous.    </a:t>
            </a:r>
          </a:p>
          <a:p>
            <a:pPr marL="0" marR="0" indent="0">
              <a:spcBef>
                <a:spcPts val="0"/>
              </a:spcBef>
              <a:spcAft>
                <a:spcPts val="0"/>
              </a:spcAft>
              <a:buNone/>
              <a:tabLst>
                <a:tab pos="1200150" algn="l"/>
                <a:tab pos="5314950" algn="l"/>
              </a:tabLst>
            </a:pPr>
            <a:endParaRPr lang="en-US" sz="2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Persons of different skin colors and physical characteristics exist in the world. Viewing these as distinguishing physical attributes rather than character and morality markings becomes an ally to race relations rather than enemies.</a:t>
            </a: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                      Suggested solutions:</a:t>
            </a:r>
          </a:p>
          <a:p>
            <a:endParaRPr lang="en-US" dirty="0"/>
          </a:p>
        </p:txBody>
      </p:sp>
      <p:sp>
        <p:nvSpPr>
          <p:cNvPr id="5" name="Arrow: Right 4">
            <a:hlinkClick r:id="rId2" action="ppaction://hlinksldjump"/>
            <a:extLst>
              <a:ext uri="{FF2B5EF4-FFF2-40B4-BE49-F238E27FC236}">
                <a16:creationId xmlns:a16="http://schemas.microsoft.com/office/drawing/2014/main" id="{20AC59C1-E72D-4E01-49DC-0AD519729E6A}"/>
              </a:ext>
            </a:extLst>
          </p:cNvPr>
          <p:cNvSpPr/>
          <p:nvPr/>
        </p:nvSpPr>
        <p:spPr>
          <a:xfrm>
            <a:off x="5330463" y="5106457"/>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determines human skin colour and physical traits? - Quora">
            <a:extLst>
              <a:ext uri="{FF2B5EF4-FFF2-40B4-BE49-F238E27FC236}">
                <a16:creationId xmlns:a16="http://schemas.microsoft.com/office/drawing/2014/main" id="{430E9286-64C6-9893-F9B2-0B75FFBE2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670" y="963231"/>
            <a:ext cx="1878330" cy="96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23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6D54-3D25-EA8F-7031-D5C22D774821}"/>
              </a:ext>
            </a:extLst>
          </p:cNvPr>
          <p:cNvSpPr>
            <a:spLocks noGrp="1"/>
          </p:cNvSpPr>
          <p:nvPr>
            <p:ph type="title"/>
          </p:nvPr>
        </p:nvSpPr>
        <p:spPr>
          <a:xfrm>
            <a:off x="0" y="212159"/>
            <a:ext cx="12016154" cy="904479"/>
          </a:xfrm>
        </p:spPr>
        <p:txBody>
          <a:bodyPr>
            <a:normAutofit/>
          </a:bodyPr>
          <a:lstStyle/>
          <a:p>
            <a:pPr marL="0" marR="0" lvl="0" indent="0" defTabSz="914400" rtl="0" eaLnBrk="0" fontAlgn="base" latinLnBrk="0" hangingPunct="0">
              <a:lnSpc>
                <a:spcPct val="100000"/>
              </a:lnSpc>
              <a:spcBef>
                <a:spcPct val="0"/>
              </a:spcBef>
              <a:spcAft>
                <a:spcPct val="0"/>
              </a:spcAft>
              <a:tabLst>
                <a:tab pos="1200150" algn="l"/>
                <a:tab pos="5314950" algn="l"/>
              </a:tabLst>
            </a:pPr>
            <a:r>
              <a:rPr kumimoji="0" lang="en-US" altLang="en-US" sz="2400" b="1" i="0" u="sng"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L. The Fear of Assimilation:</a:t>
            </a:r>
            <a:r>
              <a:rPr kumimoji="0" lang="en-US" altLang="en-US" sz="2400" b="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The fear of assimilation should not </a:t>
            </a:r>
            <a:br>
              <a:rPr kumimoji="0" lang="en-US" altLang="en-US" sz="2400" b="0" i="0" u="none" strike="noStrike" cap="none" normalizeH="0" baseline="0" dirty="0">
                <a:ln>
                  <a:noFill/>
                </a:ln>
                <a:solidFill>
                  <a:schemeClr val="accent2"/>
                </a:solidFill>
                <a:effectLst/>
                <a:latin typeface="Arial" panose="020B0604020202020204" pitchFamily="34" charset="0"/>
              </a:rPr>
            </a:br>
            <a:r>
              <a:rPr lang="en-US" altLang="en-US" sz="2400" dirty="0">
                <a:solidFill>
                  <a:schemeClr val="accent2"/>
                </a:solidFill>
                <a:latin typeface="Arial" panose="020B0604020202020204" pitchFamily="34" charset="0"/>
              </a:rPr>
              <a:t>     </a:t>
            </a:r>
            <a:r>
              <a:rPr kumimoji="0" lang="en-US" altLang="en-US" sz="2400" b="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initiate discrimination toward others.</a:t>
            </a:r>
            <a:endParaRPr lang="en-US" sz="2400" dirty="0">
              <a:solidFill>
                <a:schemeClr val="accent2"/>
              </a:solidFill>
            </a:endParaRPr>
          </a:p>
        </p:txBody>
      </p:sp>
      <p:sp>
        <p:nvSpPr>
          <p:cNvPr id="6" name="Rectangle 1">
            <a:extLst>
              <a:ext uri="{FF2B5EF4-FFF2-40B4-BE49-F238E27FC236}">
                <a16:creationId xmlns:a16="http://schemas.microsoft.com/office/drawing/2014/main" id="{9EFB4F7D-038D-C420-6EC5-0A841D8B85EB}"/>
              </a:ext>
            </a:extLst>
          </p:cNvPr>
          <p:cNvSpPr>
            <a:spLocks noGrp="1" noChangeArrowheads="1"/>
          </p:cNvSpPr>
          <p:nvPr>
            <p:ph idx="1"/>
          </p:nvPr>
        </p:nvSpPr>
        <p:spPr bwMode="auto">
          <a:xfrm>
            <a:off x="449179" y="2890967"/>
            <a:ext cx="11174496"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is a fear of assimilation because many want to maintain their racial heritage and identity. Feelings of racial pride are normal and healthy, but they can become very harmful when one allows these feelings to deny the rights and privileges of other racial groups. In reality, there should be a celebration of people's differences and their heritage's uniqueness. Cultural and Racial differences are the primary reason why diversity exists in the fields of Art, Literature, Sports, culinary, etc.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Avoid promoting racial malice and hatred out of the fear of racial assimilation.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fear of assimilation should never cause one to act negatively toward those of other races. Total assimilation of Blacks and Whites in America is unlikely because of an increasing interest in identifying with one's heritage and background.</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Suggested solutions: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6" name="Picture 6" descr="Your Question: Integrate or Assimilate? | Philosophy Talk">
            <a:extLst>
              <a:ext uri="{FF2B5EF4-FFF2-40B4-BE49-F238E27FC236}">
                <a16:creationId xmlns:a16="http://schemas.microsoft.com/office/drawing/2014/main" id="{625F8AEA-A0B7-E9F3-BE77-24E0356B8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108" y="1116638"/>
            <a:ext cx="3083092" cy="1575738"/>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hlinkClick r:id="rId3" action="ppaction://hlinksldjump"/>
            <a:extLst>
              <a:ext uri="{FF2B5EF4-FFF2-40B4-BE49-F238E27FC236}">
                <a16:creationId xmlns:a16="http://schemas.microsoft.com/office/drawing/2014/main" id="{165F88CF-106F-7662-4718-0508DEE67512}"/>
              </a:ext>
            </a:extLst>
          </p:cNvPr>
          <p:cNvSpPr/>
          <p:nvPr/>
        </p:nvSpPr>
        <p:spPr>
          <a:xfrm>
            <a:off x="4859254" y="620718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4630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81F5-8D94-D4AE-F47F-81E64A8C0D36}"/>
              </a:ext>
            </a:extLst>
          </p:cNvPr>
          <p:cNvSpPr>
            <a:spLocks noGrp="1"/>
          </p:cNvSpPr>
          <p:nvPr>
            <p:ph type="title"/>
          </p:nvPr>
        </p:nvSpPr>
        <p:spPr>
          <a:xfrm>
            <a:off x="160020" y="0"/>
            <a:ext cx="11692890" cy="1074130"/>
          </a:xfrm>
        </p:spPr>
        <p:txBody>
          <a:bodyPr>
            <a:noAutofit/>
          </a:bodyPr>
          <a:lstStyle/>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rPr>
              <a:t>M.  Mixed Marriages: </a:t>
            </a:r>
            <a:r>
              <a:rPr lang="en-US" sz="2800" dirty="0">
                <a:effectLst/>
                <a:latin typeface="Times New Roman" panose="02020603050405020304" pitchFamily="18" charset="0"/>
                <a:ea typeface="Times New Roman" panose="02020603050405020304" pitchFamily="18" charset="0"/>
              </a:rPr>
              <a:t>Disdain of Mixed Marriages should not </a:t>
            </a:r>
            <a:br>
              <a:rPr lang="en-US" sz="2800" dirty="0">
                <a:effectLst/>
                <a:latin typeface="Times New Roman" panose="02020603050405020304" pitchFamily="18" charset="0"/>
                <a:ea typeface="Times New Roman" panose="02020603050405020304" pitchFamily="18" charset="0"/>
              </a:rPr>
            </a:b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be a Lightning Rod for the promotion of racism.</a:t>
            </a:r>
            <a:r>
              <a:rPr lang="en-US" sz="2800" b="1"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US" sz="2800" b="1" u="sng"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D29264B6-71B2-6A7B-3653-9DC947A110CF}"/>
              </a:ext>
            </a:extLst>
          </p:cNvPr>
          <p:cNvSpPr>
            <a:spLocks noGrp="1"/>
          </p:cNvSpPr>
          <p:nvPr>
            <p:ph idx="1"/>
          </p:nvPr>
        </p:nvSpPr>
        <p:spPr>
          <a:xfrm>
            <a:off x="551578" y="3429000"/>
            <a:ext cx="11220850" cy="2589503"/>
          </a:xfrm>
        </p:spPr>
        <p:txBody>
          <a:bodyPr>
            <a:normAutofit fontScale="85000" lnSpcReduction="20000"/>
          </a:bodyPr>
          <a:lstStyle/>
          <a:p>
            <a:pPr marL="0" indent="0">
              <a:buNone/>
            </a:pPr>
            <a:r>
              <a:rPr lang="en-US" sz="2400" dirty="0">
                <a:effectLst/>
                <a:latin typeface="Times New Roman" panose="02020603050405020304" pitchFamily="18" charset="0"/>
                <a:ea typeface="Times New Roman" panose="02020603050405020304" pitchFamily="18" charset="0"/>
              </a:rPr>
              <a:t>Mixed Marriages have been a source of frustration for law-abiding citizens. Many people on both sides of the color line feel that mixed marriages are morally and socially wrong. Some couples involved in diverse marriages have been abused physically and emotionally by their families and the society in which they live. </a:t>
            </a:r>
          </a:p>
          <a:p>
            <a:pPr marL="0" indent="0">
              <a:buNone/>
            </a:pPr>
            <a:r>
              <a:rPr lang="en-US" sz="2400" dirty="0">
                <a:effectLst/>
                <a:latin typeface="Times New Roman" panose="02020603050405020304" pitchFamily="18" charset="0"/>
                <a:ea typeface="Times New Roman" panose="02020603050405020304" pitchFamily="18" charset="0"/>
              </a:rPr>
              <a:t>There have been times when the hatred of mixed marriages has catalyzed the mistreatment of an entire race of innocent people. The blind rage of racism usually strikes without weighing the consequences or the cost of racial division. The tragedy of allowing negative feelings of racial anger to influence our daily dealings with persons of different races is that it has the potential to destroy many bridges that could lead to sound race relations.   </a:t>
            </a:r>
          </a:p>
          <a:p>
            <a:pPr marL="0" indent="0">
              <a:buNone/>
            </a:pPr>
            <a:r>
              <a:rPr lang="en-US" dirty="0"/>
              <a:t>                                 </a:t>
            </a:r>
            <a:r>
              <a:rPr lang="en-US" sz="2400" dirty="0"/>
              <a:t>Suggested solutions:</a:t>
            </a:r>
          </a:p>
        </p:txBody>
      </p:sp>
      <p:sp>
        <p:nvSpPr>
          <p:cNvPr id="4" name="Arrow: Right 3">
            <a:hlinkClick r:id="rId2" action="ppaction://hlinksldjump"/>
            <a:extLst>
              <a:ext uri="{FF2B5EF4-FFF2-40B4-BE49-F238E27FC236}">
                <a16:creationId xmlns:a16="http://schemas.microsoft.com/office/drawing/2014/main" id="{707A7001-4912-8D03-5B87-A36C8FA5C337}"/>
              </a:ext>
            </a:extLst>
          </p:cNvPr>
          <p:cNvSpPr/>
          <p:nvPr/>
        </p:nvSpPr>
        <p:spPr>
          <a:xfrm>
            <a:off x="4835118" y="5664505"/>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Interracial marriage: Who is 'marrying out'? | Pew Research Center">
            <a:extLst>
              <a:ext uri="{FF2B5EF4-FFF2-40B4-BE49-F238E27FC236}">
                <a16:creationId xmlns:a16="http://schemas.microsoft.com/office/drawing/2014/main" id="{D0EF9DF7-FFFC-C4B4-C100-3F67FB1A0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089" y="1056335"/>
            <a:ext cx="2368216" cy="199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89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CE73-87F6-1DE5-967E-06B447D5A8AB}"/>
              </a:ext>
            </a:extLst>
          </p:cNvPr>
          <p:cNvSpPr>
            <a:spLocks noGrp="1"/>
          </p:cNvSpPr>
          <p:nvPr>
            <p:ph type="title"/>
          </p:nvPr>
        </p:nvSpPr>
        <p:spPr>
          <a:xfrm>
            <a:off x="0" y="160421"/>
            <a:ext cx="11845290" cy="1043346"/>
          </a:xfrm>
        </p:spPr>
        <p:txBody>
          <a:bodyPr>
            <a:normAutofit fontScale="90000"/>
          </a:bodyPr>
          <a:lstStyle/>
          <a:p>
            <a:pPr marL="0" marR="0" indent="0">
              <a:spcBef>
                <a:spcPts val="0"/>
              </a:spcBef>
              <a:spcAft>
                <a:spcPts val="0"/>
              </a:spcAft>
              <a:tabLst>
                <a:tab pos="1200150" algn="l"/>
                <a:tab pos="5314950" algn="l"/>
              </a:tabLst>
            </a:pPr>
            <a:r>
              <a:rPr lang="en-US" sz="3600" b="1" u="sng" dirty="0">
                <a:effectLst/>
                <a:latin typeface="Times New Roman" panose="02020603050405020304" pitchFamily="18" charset="0"/>
                <a:ea typeface="Times New Roman" panose="02020603050405020304" pitchFamily="18" charset="0"/>
              </a:rPr>
              <a:t>N.  The Lack of Association and Exposure:</a:t>
            </a:r>
            <a:r>
              <a:rPr lang="en-US" sz="3600" b="1" dirty="0">
                <a:effectLst/>
                <a:latin typeface="Times New Roman" panose="02020603050405020304" pitchFamily="18" charset="0"/>
                <a:ea typeface="Times New Roman" panose="02020603050405020304" pitchFamily="18" charset="0"/>
              </a:rPr>
              <a:t> A Failure to associate </a:t>
            </a:r>
            <a:br>
              <a:rPr lang="en-US" sz="36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with others</a:t>
            </a:r>
            <a:r>
              <a:rPr lang="en-US" sz="3600" b="1" u="sng" dirty="0">
                <a:effectLst/>
                <a:latin typeface="Times New Roman" panose="02020603050405020304" pitchFamily="18" charset="0"/>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FF9D05D-D840-AA13-447D-0E5779A1CDDA}"/>
              </a:ext>
            </a:extLst>
          </p:cNvPr>
          <p:cNvSpPr>
            <a:spLocks noGrp="1"/>
          </p:cNvSpPr>
          <p:nvPr>
            <p:ph idx="1"/>
          </p:nvPr>
        </p:nvSpPr>
        <p:spPr>
          <a:xfrm rot="10800000" flipV="1">
            <a:off x="224588" y="2020246"/>
            <a:ext cx="11620702" cy="4837753"/>
          </a:xfrm>
        </p:spPr>
        <p:txBody>
          <a:bodyPr>
            <a:normAutofit/>
          </a:bodyPr>
          <a:lstStyle/>
          <a:p>
            <a:pPr marL="0" marR="0" indent="0" algn="just">
              <a:spcBef>
                <a:spcPts val="0"/>
              </a:spcBef>
              <a:spcAft>
                <a:spcPts val="0"/>
              </a:spcAft>
              <a:buNone/>
              <a:tabLst>
                <a:tab pos="1200150" algn="l"/>
                <a:tab pos="5314950" algn="l"/>
              </a:tabLst>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People tend to fear the unknown. Unfortunately, in race relations, many honest, hardworking people on both sides of the color line have allowed negative rumors and gossip to color their views of persons of other racial backgrounds. A proverb says, "a man or woman must experience life for themselves." The person who associates and fellowships with persons of different races tends to be more tolerant of racial differences and has more realistic views of the customs and habits of persons of different racial backgrounds. </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indent="0">
              <a:buNone/>
            </a:pPr>
            <a:r>
              <a:rPr lang="en-US" dirty="0"/>
              <a:t>                                      Suggested solutions:</a:t>
            </a:r>
          </a:p>
        </p:txBody>
      </p:sp>
      <p:sp>
        <p:nvSpPr>
          <p:cNvPr id="4" name="Arrow: Right 3">
            <a:hlinkClick r:id="rId2" action="ppaction://hlinksldjump"/>
            <a:extLst>
              <a:ext uri="{FF2B5EF4-FFF2-40B4-BE49-F238E27FC236}">
                <a16:creationId xmlns:a16="http://schemas.microsoft.com/office/drawing/2014/main" id="{3EC83CF1-AB5E-72DF-090B-FCF994A11978}"/>
              </a:ext>
            </a:extLst>
          </p:cNvPr>
          <p:cNvSpPr/>
          <p:nvPr/>
        </p:nvSpPr>
        <p:spPr>
          <a:xfrm>
            <a:off x="5016306" y="5582107"/>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Deep Divisions in Americans' Views of Nation's Racial History – and How To  Address It | Pew Research Center">
            <a:extLst>
              <a:ext uri="{FF2B5EF4-FFF2-40B4-BE49-F238E27FC236}">
                <a16:creationId xmlns:a16="http://schemas.microsoft.com/office/drawing/2014/main" id="{D46F21D3-5738-90D0-9B15-E413B626F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442" y="954911"/>
            <a:ext cx="1642651" cy="125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258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692A-1E91-DFDD-69DD-C9EC0C3E4229}"/>
              </a:ext>
            </a:extLst>
          </p:cNvPr>
          <p:cNvSpPr>
            <a:spLocks noGrp="1"/>
          </p:cNvSpPr>
          <p:nvPr>
            <p:ph type="title"/>
          </p:nvPr>
        </p:nvSpPr>
        <p:spPr>
          <a:xfrm>
            <a:off x="256032" y="146304"/>
            <a:ext cx="10945368" cy="1104980"/>
          </a:xfrm>
        </p:spPr>
        <p:txBody>
          <a:bodyPr>
            <a:normAutofit fontScale="90000"/>
          </a:bodyPr>
          <a:lstStyle/>
          <a:p>
            <a:r>
              <a:rPr lang="en-US" sz="3600" b="1" u="sng" dirty="0">
                <a:effectLst/>
                <a:latin typeface="Times New Roman" panose="02020603050405020304" pitchFamily="18" charset="0"/>
                <a:ea typeface="Times New Roman" panose="02020603050405020304" pitchFamily="18" charset="0"/>
              </a:rPr>
              <a:t>O.   Intolerance of the Customs and Habits: </a:t>
            </a:r>
            <a:r>
              <a:rPr lang="en-US" sz="3600" dirty="0">
                <a:effectLst/>
                <a:latin typeface="Times New Roman" panose="02020603050405020304" pitchFamily="18" charset="0"/>
                <a:ea typeface="Times New Roman" panose="02020603050405020304" pitchFamily="18" charset="0"/>
              </a:rPr>
              <a:t>Learn about others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before passing judgment.</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423B04-CD3C-0B36-5E3F-8291FF206E92}"/>
              </a:ext>
            </a:extLst>
          </p:cNvPr>
          <p:cNvSpPr>
            <a:spLocks noGrp="1"/>
          </p:cNvSpPr>
          <p:nvPr>
            <p:ph idx="1"/>
          </p:nvPr>
        </p:nvSpPr>
        <p:spPr>
          <a:xfrm>
            <a:off x="572932" y="2871537"/>
            <a:ext cx="11309685" cy="3169825"/>
          </a:xfrm>
        </p:spPr>
        <p:txBody>
          <a:bodyPr>
            <a:normAutofit fontScale="92500" lnSpcReduction="20000"/>
          </a:bodyPr>
          <a:lstStyle/>
          <a:p>
            <a:pPr marL="0" marR="0" indent="0" algn="just">
              <a:spcBef>
                <a:spcPts val="0"/>
              </a:spcBef>
              <a:spcAft>
                <a:spcPts val="0"/>
              </a:spcAft>
              <a:buNone/>
              <a:tabLst>
                <a:tab pos="1200150" algn="l"/>
                <a:tab pos="5314950" algn="l"/>
              </a:tabLst>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Intolerance of the customs and habits peculiar to a specific race of people can cause severe problems among persons of different racial backgrounds—people of all racial groups desire that others respect their heritage and customs. Ethnic pride runs very deep in the lives of most people. Some persons have chosen death rather than surrender their heritage and background. Persons interested in improving race relations tend to increase the odds of bridging the gap among the races when respecting cultural differences. </a:t>
            </a:r>
          </a:p>
          <a:p>
            <a:pPr marL="0" marR="0" indent="0" algn="just">
              <a:spcBef>
                <a:spcPts val="0"/>
              </a:spcBef>
              <a:spcAft>
                <a:spcPts val="0"/>
              </a:spcAft>
              <a:buNone/>
              <a:tabLst>
                <a:tab pos="1200150" algn="l"/>
                <a:tab pos="5314950" algn="l"/>
              </a:tabLst>
            </a:pPr>
            <a:r>
              <a:rPr lang="en-US" sz="2400" dirty="0">
                <a:effectLst/>
                <a:latin typeface="Times New Roman" panose="02020603050405020304" pitchFamily="18" charset="0"/>
                <a:ea typeface="Times New Roman" panose="02020603050405020304" pitchFamily="18" charset="0"/>
              </a:rPr>
              <a:t>                         Suggested solutions:</a:t>
            </a:r>
          </a:p>
        </p:txBody>
      </p:sp>
      <p:sp>
        <p:nvSpPr>
          <p:cNvPr id="4" name="Arrow: Right 3">
            <a:hlinkClick r:id="rId2" action="ppaction://hlinksldjump"/>
            <a:extLst>
              <a:ext uri="{FF2B5EF4-FFF2-40B4-BE49-F238E27FC236}">
                <a16:creationId xmlns:a16="http://schemas.microsoft.com/office/drawing/2014/main" id="{E9979FB0-789D-B0DB-2713-9E08D1DD3CF6}"/>
              </a:ext>
            </a:extLst>
          </p:cNvPr>
          <p:cNvSpPr/>
          <p:nvPr/>
        </p:nvSpPr>
        <p:spPr>
          <a:xfrm>
            <a:off x="4709541" y="539207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Intolerance Meaning - YouTube">
            <a:extLst>
              <a:ext uri="{FF2B5EF4-FFF2-40B4-BE49-F238E27FC236}">
                <a16:creationId xmlns:a16="http://schemas.microsoft.com/office/drawing/2014/main" id="{0D5AD903-8A82-441B-7F97-79BB0A74D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979" y="1208733"/>
            <a:ext cx="3291840" cy="185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25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70D-262E-6ACA-2F01-08E8485FD259}"/>
              </a:ext>
            </a:extLst>
          </p:cNvPr>
          <p:cNvSpPr>
            <a:spLocks noGrp="1"/>
          </p:cNvSpPr>
          <p:nvPr>
            <p:ph type="title"/>
          </p:nvPr>
        </p:nvSpPr>
        <p:spPr>
          <a:xfrm>
            <a:off x="0" y="0"/>
            <a:ext cx="12192001" cy="816638"/>
          </a:xfrm>
        </p:spPr>
        <p:txBody>
          <a:bodyPr>
            <a:normAutofit fontScale="90000"/>
          </a:bodyPr>
          <a:lstStyle/>
          <a:p>
            <a:r>
              <a:rPr lang="en-US" sz="3600" b="1" u="sng" dirty="0">
                <a:effectLst/>
                <a:latin typeface="Times New Roman" panose="02020603050405020304" pitchFamily="18" charset="0"/>
                <a:ea typeface="Times New Roman" panose="02020603050405020304" pitchFamily="18" charset="0"/>
              </a:rPr>
              <a:t>P. Language and Dialect:</a:t>
            </a:r>
            <a:r>
              <a:rPr lang="en-US" sz="3600" dirty="0">
                <a:effectLst/>
                <a:latin typeface="Times New Roman" panose="02020603050405020304" pitchFamily="18" charset="0"/>
                <a:ea typeface="Times New Roman" panose="02020603050405020304" pitchFamily="18" charset="0"/>
              </a:rPr>
              <a:t> Language and Dialect should not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initiate feelings of discrimination and prejudice.</a:t>
            </a:r>
            <a:endParaRPr lang="en-US" dirty="0"/>
          </a:p>
        </p:txBody>
      </p:sp>
      <p:sp>
        <p:nvSpPr>
          <p:cNvPr id="3" name="Content Placeholder 2">
            <a:extLst>
              <a:ext uri="{FF2B5EF4-FFF2-40B4-BE49-F238E27FC236}">
                <a16:creationId xmlns:a16="http://schemas.microsoft.com/office/drawing/2014/main" id="{57EB364F-3DA2-F103-1700-4EC76568BB84}"/>
              </a:ext>
            </a:extLst>
          </p:cNvPr>
          <p:cNvSpPr>
            <a:spLocks noGrp="1"/>
          </p:cNvSpPr>
          <p:nvPr>
            <p:ph idx="1"/>
          </p:nvPr>
        </p:nvSpPr>
        <p:spPr>
          <a:xfrm>
            <a:off x="433136" y="2743199"/>
            <a:ext cx="10974003" cy="3298163"/>
          </a:xfrm>
        </p:spPr>
        <p:txBody>
          <a:bodyPr>
            <a:normAutofit fontScale="85000" lnSpcReduction="20000"/>
          </a:bodyPr>
          <a:lstStyle/>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600" dirty="0">
                <a:effectLst/>
                <a:latin typeface="Times New Roman" panose="02020603050405020304" pitchFamily="18" charset="0"/>
                <a:ea typeface="Times New Roman" panose="02020603050405020304" pitchFamily="18" charset="0"/>
              </a:rPr>
              <a:t>In many instances, how one reacts to the language or dialect of other people will determine the relationships or associations that arise from being around people of different racial or cultural backgrounds. The person offended by the language or dialect of others tends to feel somewhat uncomfortable in being in the presence of persons who speak a language or dialect they deem inferior. Very few positive human relationships will occur when there is no tolerance for being in the presence of those who may speak a different language or dialect. </a:t>
            </a:r>
          </a:p>
          <a:p>
            <a:pPr marL="0" marR="0" indent="0">
              <a:spcBef>
                <a:spcPts val="0"/>
              </a:spcBef>
              <a:spcAft>
                <a:spcPts val="0"/>
              </a:spcAft>
              <a:buNone/>
              <a:tabLst>
                <a:tab pos="1200150" algn="l"/>
                <a:tab pos="5314950" algn="l"/>
              </a:tabLst>
            </a:pPr>
            <a:endParaRPr lang="en-US" sz="2600"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200150" algn="l"/>
                <a:tab pos="5314950" algn="l"/>
              </a:tabLst>
            </a:pPr>
            <a:r>
              <a:rPr lang="en-US" sz="2600" dirty="0">
                <a:effectLst/>
                <a:latin typeface="Times New Roman" panose="02020603050405020304" pitchFamily="18" charset="0"/>
                <a:ea typeface="Times New Roman" panose="02020603050405020304" pitchFamily="18" charset="0"/>
              </a:rPr>
              <a:t>There is little chance of any meaningful exchange of cultural interests and ideas. The real danger of judging others merely by their language or dialect is that it may cause a person to overlook some of the positive and exciting characteristics of the person in question.</a:t>
            </a:r>
          </a:p>
          <a:p>
            <a:pPr marL="0" marR="0" indent="0" algn="just">
              <a:spcBef>
                <a:spcPts val="0"/>
              </a:spcBef>
              <a:spcAft>
                <a:spcPts val="0"/>
              </a:spcAft>
              <a:buNone/>
              <a:tabLst>
                <a:tab pos="1200150" algn="l"/>
                <a:tab pos="5314950" algn="l"/>
              </a:tabLst>
            </a:pPr>
            <a:r>
              <a:rPr lang="en-US" sz="2600" dirty="0">
                <a:effectLst/>
                <a:latin typeface="Times New Roman" panose="02020603050405020304" pitchFamily="18" charset="0"/>
                <a:ea typeface="Times New Roman" panose="02020603050405020304" pitchFamily="18" charset="0"/>
              </a:rPr>
              <a:t>                                  Additional solutions:</a:t>
            </a:r>
          </a:p>
          <a:p>
            <a:endParaRPr lang="en-US" dirty="0"/>
          </a:p>
        </p:txBody>
      </p:sp>
      <p:sp>
        <p:nvSpPr>
          <p:cNvPr id="4" name="Arrow: Right 3">
            <a:hlinkClick r:id="rId2" action="ppaction://hlinksldjump"/>
            <a:extLst>
              <a:ext uri="{FF2B5EF4-FFF2-40B4-BE49-F238E27FC236}">
                <a16:creationId xmlns:a16="http://schemas.microsoft.com/office/drawing/2014/main" id="{9ACF63E2-8B49-BC62-C77B-0BE2D4CBF766}"/>
              </a:ext>
            </a:extLst>
          </p:cNvPr>
          <p:cNvSpPr/>
          <p:nvPr/>
        </p:nvSpPr>
        <p:spPr>
          <a:xfrm>
            <a:off x="5234396" y="5657178"/>
            <a:ext cx="1049438" cy="30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The Linguistic Difference Between Language and Dialect">
            <a:extLst>
              <a:ext uri="{FF2B5EF4-FFF2-40B4-BE49-F238E27FC236}">
                <a16:creationId xmlns:a16="http://schemas.microsoft.com/office/drawing/2014/main" id="{59A3C33B-B568-7EAA-484C-C8E05CCF4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168" y="1200822"/>
            <a:ext cx="5293894" cy="171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1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CB35-B6AE-0D09-DEBD-8458D77ACD29}"/>
              </a:ext>
            </a:extLst>
          </p:cNvPr>
          <p:cNvSpPr>
            <a:spLocks noGrp="1"/>
          </p:cNvSpPr>
          <p:nvPr>
            <p:ph type="title"/>
          </p:nvPr>
        </p:nvSpPr>
        <p:spPr>
          <a:xfrm>
            <a:off x="174414" y="-30480"/>
            <a:ext cx="12017586" cy="510540"/>
          </a:xfrm>
        </p:spPr>
        <p:txBody>
          <a:bodyPr>
            <a:normAutofit fontScale="90000"/>
          </a:bodyPr>
          <a:lstStyle/>
          <a:p>
            <a:r>
              <a:rPr lang="en-US" dirty="0"/>
              <a:t>Table of contents click on desired section </a:t>
            </a:r>
          </a:p>
        </p:txBody>
      </p:sp>
      <p:sp>
        <p:nvSpPr>
          <p:cNvPr id="3" name="Content Placeholder 2">
            <a:extLst>
              <a:ext uri="{FF2B5EF4-FFF2-40B4-BE49-F238E27FC236}">
                <a16:creationId xmlns:a16="http://schemas.microsoft.com/office/drawing/2014/main" id="{F6BB1699-8855-A5F6-22FE-49E9979F1BD7}"/>
              </a:ext>
            </a:extLst>
          </p:cNvPr>
          <p:cNvSpPr>
            <a:spLocks noGrp="1"/>
          </p:cNvSpPr>
          <p:nvPr>
            <p:ph idx="1"/>
          </p:nvPr>
        </p:nvSpPr>
        <p:spPr>
          <a:xfrm>
            <a:off x="577515" y="625965"/>
            <a:ext cx="10475495" cy="5903172"/>
          </a:xfrm>
        </p:spPr>
        <p:txBody>
          <a:bodyPr>
            <a:noAutofit/>
          </a:bodyPr>
          <a:lstStyle/>
          <a:p>
            <a:pPr marL="457200" marR="0" lvl="0" indent="-457200">
              <a:spcBef>
                <a:spcPts val="0"/>
              </a:spcBef>
              <a:spcAft>
                <a:spcPts val="0"/>
              </a:spcAft>
              <a:buClr>
                <a:schemeClr val="tx1"/>
              </a:buClr>
              <a:buFont typeface="+mj-lt"/>
              <a:buAutoNum type="alphaUcPeriod"/>
              <a:tabLst>
                <a:tab pos="228600" algn="l"/>
              </a:tabLst>
            </a:pPr>
            <a:r>
              <a:rPr lang="en-US" sz="2000" dirty="0">
                <a:solidFill>
                  <a:schemeClr val="accent2"/>
                </a:solidFill>
                <a:latin typeface="Times New Roman" panose="02020603050405020304" pitchFamily="18" charset="0"/>
                <a:ea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Ignorance, Indifference, And Prejudicial Attitudes</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lvl="0" indent="0">
              <a:spcBef>
                <a:spcPts val="0"/>
              </a:spcBef>
              <a:buNone/>
              <a:tabLst>
                <a:tab pos="2286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B.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Superior Attitudes: Feelings of racial superiority can hinder sound race   relations</a:t>
            </a:r>
            <a:endPar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C.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Communication and Media Systems:   The media has the power to initiate positive  </a:t>
            </a:r>
          </a:p>
          <a:p>
            <a:pPr marL="0" marR="0" lvl="0" indent="0">
              <a:spcBef>
                <a:spcPts val="0"/>
              </a:spcBef>
              <a:buNone/>
              <a:tabLst>
                <a:tab pos="228600" algn="l"/>
              </a:tabLst>
            </a:pP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changes in race </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D.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Competition: Play by the same rules regardless of race</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E.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Social, Economic Differences: Bridging the economic gap can lead    to better race </a:t>
            </a:r>
          </a:p>
          <a:p>
            <a:pPr marL="0" marR="0" lvl="0" indent="0">
              <a:spcBef>
                <a:spcPts val="0"/>
              </a:spcBef>
              <a:buNone/>
              <a:tabLst>
                <a:tab pos="228600" algn="l"/>
              </a:tabLst>
            </a:pP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       </a:t>
            </a:r>
            <a:r>
              <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 relations</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 pos="1200150" algn="l"/>
                <a:tab pos="531495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F.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Educational, Governmental, Parental, and Religious Institutions </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 pos="1200150" algn="l"/>
                <a:tab pos="531495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G.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Stereotypes:  Stereotypes have caused a lot of pain in the human family</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 pos="1200150" algn="l"/>
                <a:tab pos="5314950" algn="l"/>
              </a:tabLst>
            </a:pP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H</a:t>
            </a:r>
            <a:r>
              <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Bad Experience:  Persons of all races, colors, and creeds initiate bad experiences.</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 pos="1200150" algn="l"/>
                <a:tab pos="5314950" algn="l"/>
              </a:tabLst>
            </a:pPr>
            <a:r>
              <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I.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Inferiority:  No Race is Superior or Inferior</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spcBef>
                <a:spcPts val="0"/>
              </a:spcBef>
              <a:buNone/>
              <a:tabLst>
                <a:tab pos="228600" algn="l"/>
                <a:tab pos="1200150" algn="l"/>
                <a:tab pos="531495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J.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Sexual Myths: Sexual Stereotypes Dehuma</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nize</a:t>
            </a:r>
          </a:p>
          <a:p>
            <a:pPr marL="0" marR="0" lvl="0" indent="0">
              <a:spcBef>
                <a:spcPts val="0"/>
              </a:spcBef>
              <a:buNone/>
              <a:tabLst>
                <a:tab pos="228600" algn="l"/>
                <a:tab pos="1200150" algn="l"/>
                <a:tab pos="5314950" algn="l"/>
              </a:tabLst>
            </a:pPr>
            <a:r>
              <a:rPr 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hlinkClick r:id="rId12" action="ppaction://hlinksldjump">
                  <a:extLst>
                    <a:ext uri="{A12FA001-AC4F-418D-AE19-62706E023703}">
                      <ahyp:hlinkClr xmlns:ahyp="http://schemas.microsoft.com/office/drawing/2018/hyperlinkcolor" val="tx"/>
                    </a:ext>
                  </a:extLst>
                </a:hlinkClick>
              </a:rPr>
              <a:t>K.     </a:t>
            </a:r>
            <a:r>
              <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hlinkClick r:id="rId12" action="ppaction://hlinksldjump">
                  <a:extLst>
                    <a:ext uri="{A12FA001-AC4F-418D-AE19-62706E023703}">
                      <ahyp:hlinkClr xmlns:ahyp="http://schemas.microsoft.com/office/drawing/2018/hyperlinkcolor" val="tx"/>
                    </a:ext>
                  </a:extLst>
                </a:hlinkClick>
              </a:rPr>
              <a:t>Skin Color and Physical Characteristics</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12" action="ppaction://hlinksldjump">
                  <a:extLst>
                    <a:ext uri="{A12FA001-AC4F-418D-AE19-62706E023703}">
                      <ahyp:hlinkClr xmlns:ahyp="http://schemas.microsoft.com/office/drawing/2018/hyperlinkcolor" val="tx"/>
                    </a:ext>
                  </a:extLst>
                </a:hlinkClick>
              </a:rPr>
              <a:t> </a:t>
            </a:r>
            <a:endParaRPr lang="en-US" sz="20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20000"/>
              </a:lnSpc>
              <a:buNone/>
              <a:tabLst>
                <a:tab pos="228600" algn="l"/>
                <a:tab pos="1200150" algn="l"/>
                <a:tab pos="53149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Table of contents continued </a:t>
            </a:r>
          </a:p>
        </p:txBody>
      </p:sp>
      <p:sp>
        <p:nvSpPr>
          <p:cNvPr id="4" name="Arrow: Right 3">
            <a:extLst>
              <a:ext uri="{FF2B5EF4-FFF2-40B4-BE49-F238E27FC236}">
                <a16:creationId xmlns:a16="http://schemas.microsoft.com/office/drawing/2014/main" id="{BB494B46-3CB7-228C-C331-AF6D3D57F8B4}"/>
              </a:ext>
            </a:extLst>
          </p:cNvPr>
          <p:cNvSpPr/>
          <p:nvPr/>
        </p:nvSpPr>
        <p:spPr>
          <a:xfrm>
            <a:off x="3637509" y="4840605"/>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9852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5E72-A06C-3AAF-1BEF-564B6F757C01}"/>
              </a:ext>
            </a:extLst>
          </p:cNvPr>
          <p:cNvSpPr>
            <a:spLocks noGrp="1"/>
          </p:cNvSpPr>
          <p:nvPr>
            <p:ph type="title"/>
          </p:nvPr>
        </p:nvSpPr>
        <p:spPr>
          <a:xfrm>
            <a:off x="0" y="112295"/>
            <a:ext cx="12192000" cy="1122947"/>
          </a:xfrm>
        </p:spPr>
        <p:txBody>
          <a:bodyPr>
            <a:normAutofit fontScale="90000"/>
          </a:bodyPr>
          <a:lstStyle/>
          <a:p>
            <a:r>
              <a:rPr kumimoji="0" lang="en-US" altLang="en-US" sz="3600" i="0" u="sng"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Q.  Scapegoats:</a:t>
            </a: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Blaming others for one's shortcomings</a:t>
            </a:r>
            <a:br>
              <a:rPr kumimoji="0" lang="en-US" altLang="en-US" sz="3600" b="0" i="0" u="none" strike="noStrike" cap="none" normalizeH="0" baseline="0" dirty="0">
                <a:ln>
                  <a:noFill/>
                </a:ln>
                <a:solidFill>
                  <a:schemeClr val="accent2"/>
                </a:solidFill>
                <a:effectLst/>
                <a:latin typeface="Arial" panose="020B0604020202020204" pitchFamily="34" charset="0"/>
              </a:rPr>
            </a:br>
            <a:endParaRPr lang="en-US" dirty="0">
              <a:solidFill>
                <a:schemeClr val="accent2"/>
              </a:solidFill>
            </a:endParaRPr>
          </a:p>
        </p:txBody>
      </p:sp>
      <p:sp>
        <p:nvSpPr>
          <p:cNvPr id="7" name="Rectangle 4">
            <a:extLst>
              <a:ext uri="{FF2B5EF4-FFF2-40B4-BE49-F238E27FC236}">
                <a16:creationId xmlns:a16="http://schemas.microsoft.com/office/drawing/2014/main" id="{626D3E2A-1D23-962A-2D6F-19721CEA4142}"/>
              </a:ext>
            </a:extLst>
          </p:cNvPr>
          <p:cNvSpPr>
            <a:spLocks noGrp="1" noChangeArrowheads="1"/>
          </p:cNvSpPr>
          <p:nvPr>
            <p:ph idx="1"/>
          </p:nvPr>
        </p:nvSpPr>
        <p:spPr bwMode="auto">
          <a:xfrm>
            <a:off x="175846" y="2642321"/>
            <a:ext cx="1019907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history and literature, blaming others for personal failures has been an issue. It is harmful when one individual blames others for their losses and weaknesses, but it is devastating when blaming an entire race for most of the problems of a nation. </a:t>
            </a: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Some of the most horrific crimes in history have occurred when blaming a whole race for the region's problems. The destruction of Jews in Germany and the ethnic conflicts in Bosnia, Rwanda, and Yugoslavia are examples of when a select group of people is used as scapegoats to solve a nation's problems.        Suggested solutions</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3" name="Arrow: Right 2">
            <a:hlinkClick r:id="rId2" action="ppaction://hlinksldjump"/>
            <a:extLst>
              <a:ext uri="{FF2B5EF4-FFF2-40B4-BE49-F238E27FC236}">
                <a16:creationId xmlns:a16="http://schemas.microsoft.com/office/drawing/2014/main" id="{3C18C6BB-02F0-FBAD-DD95-840770544A19}"/>
              </a:ext>
            </a:extLst>
          </p:cNvPr>
          <p:cNvSpPr/>
          <p:nvPr/>
        </p:nvSpPr>
        <p:spPr>
          <a:xfrm>
            <a:off x="1474522" y="606564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orporate scapegoats and sacrificial lambs - what to do if you become one.">
            <a:extLst>
              <a:ext uri="{FF2B5EF4-FFF2-40B4-BE49-F238E27FC236}">
                <a16:creationId xmlns:a16="http://schemas.microsoft.com/office/drawing/2014/main" id="{18EB826D-B4D6-60C3-3119-3DAEA80E5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328" y="920299"/>
            <a:ext cx="3971573"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319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0116-51C5-76C3-D5FB-A657075C1475}"/>
              </a:ext>
            </a:extLst>
          </p:cNvPr>
          <p:cNvSpPr>
            <a:spLocks noGrp="1"/>
          </p:cNvSpPr>
          <p:nvPr>
            <p:ph type="title"/>
          </p:nvPr>
        </p:nvSpPr>
        <p:spPr>
          <a:xfrm>
            <a:off x="222249" y="76145"/>
            <a:ext cx="11747501" cy="1066048"/>
          </a:xfrm>
        </p:spPr>
        <p:txBody>
          <a:bodyPr>
            <a:normAutofit fontScale="90000"/>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R. The Myth of Africa: Africa has a rich history of </a:t>
            </a:r>
            <a:b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Mathematics and Medicine.</a:t>
            </a:r>
            <a:br>
              <a:rPr kumimoji="0" lang="en-US" altLang="en-US" sz="3600" i="0" u="none" strike="noStrike" cap="none" normalizeH="0" baseline="0" dirty="0">
                <a:ln>
                  <a:noFill/>
                </a:ln>
                <a:solidFill>
                  <a:schemeClr val="accent2"/>
                </a:solidFill>
                <a:effectLst/>
                <a:latin typeface="Arial" panose="020B0604020202020204" pitchFamily="34" charset="0"/>
              </a:rPr>
            </a:br>
            <a:endParaRPr lang="en-US" dirty="0">
              <a:solidFill>
                <a:schemeClr val="accent2"/>
              </a:solidFill>
            </a:endParaRPr>
          </a:p>
        </p:txBody>
      </p:sp>
      <p:sp>
        <p:nvSpPr>
          <p:cNvPr id="4" name="Rectangle 1">
            <a:extLst>
              <a:ext uri="{FF2B5EF4-FFF2-40B4-BE49-F238E27FC236}">
                <a16:creationId xmlns:a16="http://schemas.microsoft.com/office/drawing/2014/main" id="{5109ED94-1552-269A-6D7F-D3130B99AC0E}"/>
              </a:ext>
            </a:extLst>
          </p:cNvPr>
          <p:cNvSpPr>
            <a:spLocks noGrp="1" noChangeArrowheads="1"/>
          </p:cNvSpPr>
          <p:nvPr>
            <p:ph idx="1"/>
          </p:nvPr>
        </p:nvSpPr>
        <p:spPr bwMode="auto">
          <a:xfrm>
            <a:off x="497305" y="1741118"/>
            <a:ext cx="1042736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Some view Africa as a vast, uncivilized country with no significant artistic or scientific contributions. They overlook Africa's rich dance and artistic history, disregard the vast herb resources used to fight various diseases, and discredit oral and written proverbs and other forms of literature. </a:t>
            </a: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Many people in the Baby Boom generation grew up in an era when Hollywood portrayed Africa as a vast, remote country. A fictional character called Tarzan was a master of Africa. He was a mighty man blessed with wisdom living among various barbarian African tribes that placed him in danger and harm. Unfortunately, remarkably few positive images portrayed Africa in a  civilized vain.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Suggested solutions</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Arrow: Right 4">
            <a:hlinkClick r:id="rId2" action="ppaction://hlinksldjump"/>
            <a:extLst>
              <a:ext uri="{FF2B5EF4-FFF2-40B4-BE49-F238E27FC236}">
                <a16:creationId xmlns:a16="http://schemas.microsoft.com/office/drawing/2014/main" id="{CECC770E-C58E-66E9-E690-4A67D4D1BE63}"/>
              </a:ext>
            </a:extLst>
          </p:cNvPr>
          <p:cNvSpPr/>
          <p:nvPr/>
        </p:nvSpPr>
        <p:spPr>
          <a:xfrm>
            <a:off x="6096000" y="624883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Myths about Africa: the &quot;Europeans and Arabs brought Africa agriculture&quot;  myth - Think Africa">
            <a:extLst>
              <a:ext uri="{FF2B5EF4-FFF2-40B4-BE49-F238E27FC236}">
                <a16:creationId xmlns:a16="http://schemas.microsoft.com/office/drawing/2014/main" id="{704EC3D8-2384-BDF9-A00C-54BE0FB10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162" y="609169"/>
            <a:ext cx="1947512" cy="141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065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F5FD-6496-226C-4874-ECF59CD23908}"/>
              </a:ext>
            </a:extLst>
          </p:cNvPr>
          <p:cNvSpPr>
            <a:spLocks noGrp="1"/>
          </p:cNvSpPr>
          <p:nvPr>
            <p:ph type="title"/>
          </p:nvPr>
        </p:nvSpPr>
        <p:spPr>
          <a:xfrm>
            <a:off x="0" y="93785"/>
            <a:ext cx="11863754" cy="1232095"/>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S.  Physical and Intellectual Inferiority:</a:t>
            </a:r>
            <a:r>
              <a:rPr lang="en-US" sz="3600" dirty="0">
                <a:effectLst/>
                <a:latin typeface="Times New Roman" panose="02020603050405020304" pitchFamily="18" charset="0"/>
                <a:ea typeface="Times New Roman" panose="02020603050405020304" pitchFamily="18" charset="0"/>
              </a:rPr>
              <a:t> Different levels of  Physical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Abilities And Intellectual Skills exist in all races.</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94E6F69-1C85-1E7F-4F9B-E14E216A29B1}"/>
              </a:ext>
            </a:extLst>
          </p:cNvPr>
          <p:cNvSpPr>
            <a:spLocks noGrp="1"/>
          </p:cNvSpPr>
          <p:nvPr>
            <p:ph idx="1"/>
          </p:nvPr>
        </p:nvSpPr>
        <p:spPr>
          <a:xfrm rot="10800000" flipV="1">
            <a:off x="219456" y="2791968"/>
            <a:ext cx="11644298" cy="3490984"/>
          </a:xfrm>
        </p:spPr>
        <p:txBody>
          <a:bodyPr>
            <a:normAutofit lnSpcReduction="10000"/>
          </a:bodyPr>
          <a:lstStyle/>
          <a:p>
            <a:pPr marL="0" marR="0" indent="0" algn="just">
              <a:spcBef>
                <a:spcPts val="0"/>
              </a:spcBef>
              <a:spcAft>
                <a:spcPts val="0"/>
              </a:spcAft>
              <a:buNone/>
              <a:tabLst>
                <a:tab pos="1200150" algn="l"/>
                <a:tab pos="5314950" algn="l"/>
              </a:tabLst>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800" dirty="0">
                <a:effectLst/>
                <a:latin typeface="Times New Roman" panose="02020603050405020304" pitchFamily="18" charset="0"/>
                <a:ea typeface="Times New Roman" panose="02020603050405020304" pitchFamily="18" charset="0"/>
              </a:rPr>
              <a:t>The belief that one's specific race is physically or intellectually superior to another race promotes extreme racial pride, which sometimes catalyzes trivializing or belittling other races' contributions. It is essential to know that every race has gifted and talented individuals and persons of average or below-average intelligence.  </a:t>
            </a:r>
          </a:p>
          <a:p>
            <a:pPr marL="0" marR="0" algn="just">
              <a:spcBef>
                <a:spcPts val="0"/>
              </a:spcBef>
              <a:spcAft>
                <a:spcPts val="0"/>
              </a:spcAft>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r>
              <a:rPr lang="en-US" dirty="0"/>
              <a:t>                                             Suggested solutions:</a:t>
            </a:r>
          </a:p>
        </p:txBody>
      </p:sp>
      <p:sp>
        <p:nvSpPr>
          <p:cNvPr id="4" name="Arrow: Right 3">
            <a:hlinkClick r:id="rId2" action="ppaction://hlinksldjump"/>
            <a:extLst>
              <a:ext uri="{FF2B5EF4-FFF2-40B4-BE49-F238E27FC236}">
                <a16:creationId xmlns:a16="http://schemas.microsoft.com/office/drawing/2014/main" id="{C7BBF882-2F81-A1E5-4770-CE53A526736E}"/>
              </a:ext>
            </a:extLst>
          </p:cNvPr>
          <p:cNvSpPr/>
          <p:nvPr/>
        </p:nvSpPr>
        <p:spPr>
          <a:xfrm>
            <a:off x="5474677" y="590284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Superiority Has An Inferiority Complex - YouTube">
            <a:extLst>
              <a:ext uri="{FF2B5EF4-FFF2-40B4-BE49-F238E27FC236}">
                <a16:creationId xmlns:a16="http://schemas.microsoft.com/office/drawing/2014/main" id="{23AB3B7B-A063-4DF6-02DB-4A4A2E324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412" y="1325880"/>
            <a:ext cx="1973718" cy="16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56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71B8F-5C41-26C6-A822-054F0799A5C0}"/>
              </a:ext>
            </a:extLst>
          </p:cNvPr>
          <p:cNvSpPr>
            <a:spLocks noGrp="1"/>
          </p:cNvSpPr>
          <p:nvPr>
            <p:ph type="title"/>
          </p:nvPr>
        </p:nvSpPr>
        <p:spPr>
          <a:xfrm>
            <a:off x="-64167" y="192504"/>
            <a:ext cx="12913894" cy="967065"/>
          </a:xfrm>
        </p:spPr>
        <p:txBody>
          <a:bodyPr>
            <a:normAutofit fontScale="90000"/>
          </a:bodyPr>
          <a:lstStyle/>
          <a:p>
            <a:r>
              <a:rPr lang="en-US" sz="3600" b="1" u="sng" dirty="0">
                <a:effectLst/>
                <a:latin typeface="Times New Roman" panose="02020603050405020304" pitchFamily="18" charset="0"/>
                <a:ea typeface="Times New Roman" panose="02020603050405020304" pitchFamily="18" charset="0"/>
              </a:rPr>
              <a:t>T.	Race Hating Groups</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Hate Destroys Innocent    </a:t>
            </a:r>
            <a:r>
              <a:rPr lang="en-US" sz="3600" b="1" dirty="0">
                <a:effectLst/>
                <a:latin typeface="Times New Roman" panose="02020603050405020304" pitchFamily="18" charset="0"/>
                <a:ea typeface="Times New Roman" panose="02020603050405020304" pitchFamily="18" charset="0"/>
              </a:rPr>
              <a:t>People                                                     </a:t>
            </a:r>
            <a:br>
              <a:rPr lang="en-US" sz="3600" b="1" dirty="0">
                <a:effectLst/>
                <a:latin typeface="Times New Roman" panose="02020603050405020304" pitchFamily="18" charset="0"/>
                <a:ea typeface="Times New Roman" panose="02020603050405020304" pitchFamily="18" charset="0"/>
              </a:rPr>
            </a:br>
            <a:endParaRPr lang="en-US" b="1" dirty="0"/>
          </a:p>
        </p:txBody>
      </p:sp>
      <p:sp>
        <p:nvSpPr>
          <p:cNvPr id="3" name="Content Placeholder 2">
            <a:extLst>
              <a:ext uri="{FF2B5EF4-FFF2-40B4-BE49-F238E27FC236}">
                <a16:creationId xmlns:a16="http://schemas.microsoft.com/office/drawing/2014/main" id="{EF3AF073-197D-3015-3381-F2F6271EB1E4}"/>
              </a:ext>
            </a:extLst>
          </p:cNvPr>
          <p:cNvSpPr>
            <a:spLocks noGrp="1"/>
          </p:cNvSpPr>
          <p:nvPr>
            <p:ph idx="1"/>
          </p:nvPr>
        </p:nvSpPr>
        <p:spPr>
          <a:xfrm>
            <a:off x="676864" y="2154222"/>
            <a:ext cx="9781116" cy="4219957"/>
          </a:xfrm>
        </p:spPr>
        <p:txBody>
          <a:bodyPr>
            <a:normAutofit lnSpcReduction="10000"/>
          </a:bodyPr>
          <a:lstStyle/>
          <a:p>
            <a:pPr marL="0" marR="0" indent="0" algn="just">
              <a:spcBef>
                <a:spcPts val="0"/>
              </a:spcBef>
              <a:spcAft>
                <a:spcPts val="0"/>
              </a:spcAft>
              <a:buNone/>
              <a:tabLst>
                <a:tab pos="257175" algn="l"/>
                <a:tab pos="1200150" algn="l"/>
                <a:tab pos="531495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59055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590550" algn="l"/>
              </a:tabLst>
            </a:pPr>
            <a:r>
              <a:rPr lang="en-US" sz="2400" dirty="0">
                <a:effectLst/>
                <a:latin typeface="Times New Roman" panose="02020603050405020304" pitchFamily="18" charset="0"/>
                <a:ea typeface="Times New Roman" panose="02020603050405020304" pitchFamily="18" charset="0"/>
              </a:rPr>
              <a:t>Those who promote racial hatred pose a significant threat to positive race relations. They intimidate and harass specific racial groups for no reason other than simply being members of a race they consider inferior. The trend of many contemporary race-hating groups is recruiting youth to carry out the harassment of targeted racial groups. </a:t>
            </a:r>
          </a:p>
          <a:p>
            <a:pPr marL="0" marR="0" indent="0" algn="just">
              <a:spcBef>
                <a:spcPts val="0"/>
              </a:spcBef>
              <a:spcAft>
                <a:spcPts val="0"/>
              </a:spcAft>
              <a:buNone/>
              <a:tabLst>
                <a:tab pos="590550" algn="l"/>
              </a:tabLst>
            </a:pPr>
            <a:endParaRPr lang="en-US" sz="24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590550" algn="l"/>
              </a:tabLst>
            </a:pPr>
            <a:r>
              <a:rPr lang="en-US" sz="2400" dirty="0">
                <a:effectLst/>
                <a:latin typeface="Times New Roman" panose="02020603050405020304" pitchFamily="18" charset="0"/>
                <a:ea typeface="Times New Roman" panose="02020603050405020304" pitchFamily="18" charset="0"/>
              </a:rPr>
              <a:t>Many young people who join these groups maintain the scars of racism throughout their lives. They hate without knowing why they hate and hurt others without knowing why they hurt others. The tragedy of racial hatred leaves a legacy of senseless, irrational pain and suffering.</a:t>
            </a:r>
          </a:p>
          <a:p>
            <a:pPr marL="0" marR="0" indent="0" algn="just">
              <a:spcBef>
                <a:spcPts val="0"/>
              </a:spcBef>
              <a:spcAft>
                <a:spcPts val="0"/>
              </a:spcAft>
              <a:buNone/>
              <a:tabLst>
                <a:tab pos="1200150" algn="l"/>
                <a:tab pos="5314950" algn="l"/>
              </a:tabLst>
            </a:pPr>
            <a:r>
              <a:rPr lang="en-US" sz="2400" b="1" dirty="0">
                <a:effectLst/>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                        Suggested solutions:</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4" name="Arrow: Right 3">
            <a:hlinkClick r:id="rId2" action="ppaction://hlinksldjump"/>
            <a:extLst>
              <a:ext uri="{FF2B5EF4-FFF2-40B4-BE49-F238E27FC236}">
                <a16:creationId xmlns:a16="http://schemas.microsoft.com/office/drawing/2014/main" id="{81AD52C5-FBE7-7CFC-6E91-4D387DA8F241}"/>
              </a:ext>
            </a:extLst>
          </p:cNvPr>
          <p:cNvSpPr/>
          <p:nvPr/>
        </p:nvSpPr>
        <p:spPr>
          <a:xfrm>
            <a:off x="5405377" y="6018835"/>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ate Crime — FBI">
            <a:extLst>
              <a:ext uri="{FF2B5EF4-FFF2-40B4-BE49-F238E27FC236}">
                <a16:creationId xmlns:a16="http://schemas.microsoft.com/office/drawing/2014/main" id="{769E0FD1-59C3-5524-0534-DA03738BC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212" y="1415916"/>
            <a:ext cx="2818330" cy="10472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113F65E-A2F1-DB69-9570-DFC34445582F}"/>
              </a:ext>
            </a:extLst>
          </p:cNvPr>
          <p:cNvSpPr txBox="1">
            <a:spLocks/>
          </p:cNvSpPr>
          <p:nvPr/>
        </p:nvSpPr>
        <p:spPr>
          <a:xfrm flipH="1">
            <a:off x="-1" y="-22165"/>
            <a:ext cx="11999495" cy="967065"/>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42840044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EFF8-0299-EA49-E0BF-DD0757282F2D}"/>
              </a:ext>
            </a:extLst>
          </p:cNvPr>
          <p:cNvSpPr>
            <a:spLocks noGrp="1"/>
          </p:cNvSpPr>
          <p:nvPr>
            <p:ph type="title"/>
          </p:nvPr>
        </p:nvSpPr>
        <p:spPr>
          <a:xfrm>
            <a:off x="160020" y="0"/>
            <a:ext cx="10835640" cy="857250"/>
          </a:xfrm>
        </p:spPr>
        <p:txBody>
          <a:bodyPr>
            <a:normAutofit fontScale="90000"/>
          </a:bodyPr>
          <a:lstStyle/>
          <a:p>
            <a:r>
              <a:rPr lang="en-US" sz="3600" b="1" u="sng" dirty="0">
                <a:effectLst/>
                <a:latin typeface="Times New Roman" panose="02020603050405020304" pitchFamily="18" charset="0"/>
                <a:ea typeface="Times New Roman" panose="02020603050405020304" pitchFamily="18" charset="0"/>
              </a:rPr>
              <a:t>U. The Criminal Justice System:</a:t>
            </a:r>
            <a:br>
              <a:rPr lang="en-US" sz="3600" u="sng"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1169211-7350-B54F-5718-2BB69BB803D0}"/>
              </a:ext>
            </a:extLst>
          </p:cNvPr>
          <p:cNvSpPr>
            <a:spLocks noGrp="1"/>
          </p:cNvSpPr>
          <p:nvPr>
            <p:ph idx="1"/>
          </p:nvPr>
        </p:nvSpPr>
        <p:spPr>
          <a:xfrm rot="10800000" flipV="1">
            <a:off x="462987" y="2390274"/>
            <a:ext cx="10835640" cy="4618522"/>
          </a:xfrm>
        </p:spPr>
        <p:txBody>
          <a:bodyPr>
            <a:normAutofit fontScale="92500"/>
          </a:bodyPr>
          <a:lstStyle/>
          <a:p>
            <a:pPr marL="0" marR="0" lvl="0" indent="0">
              <a:spcBef>
                <a:spcPts val="0"/>
              </a:spcBef>
              <a:spcAft>
                <a:spcPts val="0"/>
              </a:spcAft>
              <a:buNone/>
              <a:tabLst>
                <a:tab pos="266700" algn="l"/>
              </a:tabLst>
            </a:pPr>
            <a:endParaRPr lang="en-US" sz="1800"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The Criminal Justice System should always be fair and impartial regardless of Race, Color, or Creed. The Judicial System is responsible for administering justice based on legislated laws rather than personal subjective feelings and emotions. Persons of all races and creeds are entitled to fair colorblind justice. In an ideal legal system, money, race, and prestige would not factor in determining guilt, innocence, or length of punishment. </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The legal system becomes a mockery when persons of privileged social-economic backgrounds are allowed to buy justice out of the abundance of their wealth and prestige. When people feel they are being treated fairly within the legal system, it promotes well-being and harmony among persons of different social, economic, and racial backgrounds.     </a:t>
            </a:r>
          </a:p>
          <a:p>
            <a:pPr marL="0" marR="0" indent="0" algn="just">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                                    Suggested solutions</a:t>
            </a: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Arrow: Right 3">
            <a:hlinkClick r:id="rId2" action="ppaction://hlinksldjump"/>
            <a:extLst>
              <a:ext uri="{FF2B5EF4-FFF2-40B4-BE49-F238E27FC236}">
                <a16:creationId xmlns:a16="http://schemas.microsoft.com/office/drawing/2014/main" id="{1474282F-795E-1700-EBDD-2682D1992CB1}"/>
              </a:ext>
            </a:extLst>
          </p:cNvPr>
          <p:cNvSpPr/>
          <p:nvPr/>
        </p:nvSpPr>
        <p:spPr>
          <a:xfrm>
            <a:off x="4663440" y="635194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riminal Justice – Explained – Brain Food TCI">
            <a:extLst>
              <a:ext uri="{FF2B5EF4-FFF2-40B4-BE49-F238E27FC236}">
                <a16:creationId xmlns:a16="http://schemas.microsoft.com/office/drawing/2014/main" id="{D38BCD96-F267-8B7D-711B-D32D63E91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43" y="710365"/>
            <a:ext cx="2522327" cy="167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1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9BEF-5319-0C49-CC2D-F2C8F8BA39ED}"/>
              </a:ext>
            </a:extLst>
          </p:cNvPr>
          <p:cNvSpPr>
            <a:spLocks noGrp="1"/>
          </p:cNvSpPr>
          <p:nvPr>
            <p:ph type="title"/>
          </p:nvPr>
        </p:nvSpPr>
        <p:spPr>
          <a:xfrm rot="10800000" flipV="1">
            <a:off x="240631" y="1"/>
            <a:ext cx="11774906" cy="737936"/>
          </a:xfrm>
        </p:spPr>
        <p:txBody>
          <a:bodyPr>
            <a:normAutofit fontScale="90000"/>
          </a:bodyPr>
          <a:lstStyle/>
          <a:p>
            <a:r>
              <a:rPr kumimoji="0" lang="en-US" altLang="en-US" sz="2800" i="0" u="sng"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V</a:t>
            </a: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a:t>
            </a:r>
            <a:r>
              <a:rPr kumimoji="0" lang="en-US" altLang="en-US" sz="27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The Lack of Adequate Minority Representation: All races should </a:t>
            </a:r>
            <a:br>
              <a:rPr kumimoji="0" lang="en-US" altLang="en-US" sz="27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sz="27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be a part of the decision-making process.</a:t>
            </a:r>
            <a:br>
              <a:rPr kumimoji="0" lang="en-US" altLang="en-US" sz="2700" i="0" u="none" strike="noStrike" cap="none" normalizeH="0" baseline="0" dirty="0">
                <a:ln>
                  <a:noFill/>
                </a:ln>
                <a:solidFill>
                  <a:schemeClr val="accent2"/>
                </a:solidFill>
                <a:effectLst/>
                <a:latin typeface="Arial" panose="020B0604020202020204" pitchFamily="34" charset="0"/>
              </a:rPr>
            </a:br>
            <a:endParaRPr lang="en-US" sz="2700" dirty="0">
              <a:solidFill>
                <a:schemeClr val="accent2"/>
              </a:solidFill>
            </a:endParaRPr>
          </a:p>
        </p:txBody>
      </p:sp>
      <p:sp>
        <p:nvSpPr>
          <p:cNvPr id="4" name="Rectangle 1">
            <a:extLst>
              <a:ext uri="{FF2B5EF4-FFF2-40B4-BE49-F238E27FC236}">
                <a16:creationId xmlns:a16="http://schemas.microsoft.com/office/drawing/2014/main" id="{9033FE43-0925-78BE-4F3B-349A661EA323}"/>
              </a:ext>
            </a:extLst>
          </p:cNvPr>
          <p:cNvSpPr>
            <a:spLocks noGrp="1" noChangeArrowheads="1"/>
          </p:cNvSpPr>
          <p:nvPr>
            <p:ph idx="1"/>
          </p:nvPr>
        </p:nvSpPr>
        <p:spPr bwMode="auto">
          <a:xfrm>
            <a:off x="527538" y="1761873"/>
            <a:ext cx="11005332"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lack of adequate minority representation in business, medical and legislative positions has plagued race relations in America for years.   The statistics are plain to see. Less than six percent of the nation's businesses and corporations are Black-owned and operated. Blacks comprise less than six percent of the nation's medical doctors and lawyers. During the publication of this article, there was one Black Senator, and less than nine percent of Congress is Black; this is under-representation in any language when statistics indicate that fourteen percent of the population of America is Black.</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Moreover, under-representation in responsible positions usually leads to under-representation in undesirable places. For example, black Americans make up 40% of the prison system. In addition, unemployment is more than twice that of Whites.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Under-representation has caused only some of the mentioned problems. No single factor is entirely the blame. Still, it is a safe assumption that under-representation has played a significant role in most of the mentioned problems.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Black-Owned Firms (source of information http://www.census.gov/prod/ec02/sb0200csblk.pdf  Black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Physicians, Surgeons, and Lawyers (source of information)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http://www.census.gov/PressRelease/www/releases/archives/facts_for_features_special_editions/003721.l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Black congressman (source of information) http://www.house.gov/fattah/features/faq.htm</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Black Incarceration Punishment and Prejudice (source of information) http://www.hrw.org/reports/2000/usa/Rcedrg00-01.htm#P149_24292</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Unemployment information http://www.bls.gov/news.release/empsit.nr0.htm</a:t>
            </a:r>
            <a:r>
              <a:rPr kumimoji="0" lang="en-US" altLang="en-US"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lang="en-US" altLang="en-US" dirty="0">
                <a:latin typeface="Times New Roman" panose="02020603050405020304" pitchFamily="18" charset="0"/>
                <a:cs typeface="Times New Roman" panose="02020603050405020304" pitchFamily="18" charset="0"/>
              </a:rPr>
              <a:t>                                    Suggested solutions: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Arrow: Right 2">
            <a:hlinkClick r:id="rId2" action="ppaction://hlinksldjump"/>
            <a:extLst>
              <a:ext uri="{FF2B5EF4-FFF2-40B4-BE49-F238E27FC236}">
                <a16:creationId xmlns:a16="http://schemas.microsoft.com/office/drawing/2014/main" id="{9072B9F4-ABC7-B7CA-AB62-9D04BC28E06C}"/>
              </a:ext>
            </a:extLst>
          </p:cNvPr>
          <p:cNvSpPr/>
          <p:nvPr/>
        </p:nvSpPr>
        <p:spPr>
          <a:xfrm>
            <a:off x="4614073" y="612593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presentation of Minorities Archives - Mladiinfo">
            <a:extLst>
              <a:ext uri="{FF2B5EF4-FFF2-40B4-BE49-F238E27FC236}">
                <a16:creationId xmlns:a16="http://schemas.microsoft.com/office/drawing/2014/main" id="{0AD8BD66-B52E-EC4F-8632-EFB12A940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622993" y="737938"/>
            <a:ext cx="1606608" cy="99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147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168-C759-E154-5C0E-1821B7654A5A}"/>
              </a:ext>
            </a:extLst>
          </p:cNvPr>
          <p:cNvSpPr>
            <a:spLocks noGrp="1"/>
          </p:cNvSpPr>
          <p:nvPr>
            <p:ph type="title"/>
          </p:nvPr>
        </p:nvSpPr>
        <p:spPr>
          <a:xfrm>
            <a:off x="121920" y="182880"/>
            <a:ext cx="11967243" cy="317179"/>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W.  The Lack of Conviction:</a:t>
            </a:r>
            <a:r>
              <a:rPr lang="en-US" sz="3600" dirty="0">
                <a:effectLst/>
                <a:latin typeface="Times New Roman" panose="02020603050405020304" pitchFamily="18" charset="0"/>
                <a:ea typeface="Times New Roman" panose="02020603050405020304" pitchFamily="18" charset="0"/>
              </a:rPr>
              <a:t> Stand Against Racism</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EADCDE4-3464-80A9-50CB-F772DFD8FB0E}"/>
              </a:ext>
            </a:extLst>
          </p:cNvPr>
          <p:cNvSpPr>
            <a:spLocks noGrp="1"/>
          </p:cNvSpPr>
          <p:nvPr>
            <p:ph idx="1"/>
          </p:nvPr>
        </p:nvSpPr>
        <p:spPr>
          <a:xfrm>
            <a:off x="207264" y="1851661"/>
            <a:ext cx="10891266" cy="4189702"/>
          </a:xfrm>
        </p:spPr>
        <p:txBody>
          <a:bodyPr>
            <a:normAutofit fontScale="92500" lnSpcReduction="10000"/>
          </a:bodyPr>
          <a:lstStyle/>
          <a:p>
            <a:pPr marL="0" marR="0" indent="0" algn="just">
              <a:spcBef>
                <a:spcPts val="0"/>
              </a:spcBef>
              <a:spcAft>
                <a:spcPts val="0"/>
              </a:spcAft>
              <a:buNone/>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400" b="1" u="none" strike="noStrike"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Many persons who abhor racial prejudice will not support a cause, give money or speak against racial bigotry. They are too afraid to get involved in racial issues, which has hampered racial relations. Yet, taking a stand is essential in the fight for racial equality.                                          </a:t>
            </a:r>
          </a:p>
          <a:p>
            <a:pPr marL="0" marR="0" indent="0">
              <a:spcBef>
                <a:spcPts val="0"/>
              </a:spcBef>
              <a:spcAft>
                <a:spcPts val="0"/>
              </a:spcAft>
              <a:buNone/>
              <a:tabLst>
                <a:tab pos="1200150" algn="l"/>
                <a:tab pos="531495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lack of a solid personal identity plagues many Americans. They simply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do not know enough about themselves to be in touch with their own personal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emotions and convictions. They, in turn, are not able to build bridges of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genuine communication with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other races because they are not firmly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anchored in responsible thinking patterns that would inspire them to have </a:t>
            </a:r>
          </a:p>
          <a:p>
            <a:pPr marL="0" marR="0" indent="0" algn="just">
              <a:spcBef>
                <a:spcPts val="0"/>
              </a:spcBef>
              <a:spcAft>
                <a:spcPts val="0"/>
              </a:spcAft>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devout interest in race relations.</a:t>
            </a:r>
          </a:p>
          <a:p>
            <a:pPr marL="0" indent="0">
              <a:buNone/>
            </a:pPr>
            <a:r>
              <a:rPr lang="en-US" dirty="0">
                <a:latin typeface="Times New Roman" panose="02020603050405020304" pitchFamily="18" charset="0"/>
                <a:cs typeface="Times New Roman" panose="02020603050405020304" pitchFamily="18" charset="0"/>
              </a:rPr>
              <a:t>                                           Suggested solutions:</a:t>
            </a:r>
          </a:p>
        </p:txBody>
      </p:sp>
      <p:sp>
        <p:nvSpPr>
          <p:cNvPr id="4" name="Arrow: Right 3">
            <a:hlinkClick r:id="rId2" action="ppaction://hlinksldjump"/>
            <a:extLst>
              <a:ext uri="{FF2B5EF4-FFF2-40B4-BE49-F238E27FC236}">
                <a16:creationId xmlns:a16="http://schemas.microsoft.com/office/drawing/2014/main" id="{49BEAD33-D997-D825-3685-D35AEAC7358B}"/>
              </a:ext>
            </a:extLst>
          </p:cNvPr>
          <p:cNvSpPr/>
          <p:nvPr/>
        </p:nvSpPr>
        <p:spPr>
          <a:xfrm>
            <a:off x="4399289" y="564843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andwriting text Doubt. Concept meaning feeling uncertainty lack of  conviction fear results chain actions Stock Photo - Alamy">
            <a:extLst>
              <a:ext uri="{FF2B5EF4-FFF2-40B4-BE49-F238E27FC236}">
                <a16:creationId xmlns:a16="http://schemas.microsoft.com/office/drawing/2014/main" id="{9E30EB8A-A771-C5FC-5282-4F35D6767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967" y="935246"/>
            <a:ext cx="2348684" cy="141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1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39CF-A546-1C3E-C487-AED144D3402C}"/>
              </a:ext>
            </a:extLst>
          </p:cNvPr>
          <p:cNvSpPr>
            <a:spLocks noGrp="1"/>
          </p:cNvSpPr>
          <p:nvPr>
            <p:ph type="title"/>
          </p:nvPr>
        </p:nvSpPr>
        <p:spPr>
          <a:xfrm>
            <a:off x="109728" y="82296"/>
            <a:ext cx="11743182" cy="923544"/>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X.   Make Your Convictions Known</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9D38F3C-F50A-7C63-617D-0D93EC65F503}"/>
              </a:ext>
            </a:extLst>
          </p:cNvPr>
          <p:cNvSpPr>
            <a:spLocks noGrp="1"/>
          </p:cNvSpPr>
          <p:nvPr>
            <p:ph idx="1"/>
          </p:nvPr>
        </p:nvSpPr>
        <p:spPr>
          <a:xfrm>
            <a:off x="646176" y="2143177"/>
            <a:ext cx="9887712" cy="3612435"/>
          </a:xfrm>
        </p:spPr>
        <p:txBody>
          <a:bodyPr>
            <a:normAutofit fontScale="55000" lnSpcReduction="20000"/>
          </a:bodyPr>
          <a:lstStyle/>
          <a:p>
            <a:pPr marL="0" marR="0" indent="0">
              <a:spcBef>
                <a:spcPts val="0"/>
              </a:spcBef>
              <a:spcAft>
                <a:spcPts val="0"/>
              </a:spcAft>
              <a:buNone/>
            </a:pPr>
            <a:r>
              <a:rPr lang="en-US" sz="3800" dirty="0">
                <a:effectLst/>
                <a:latin typeface="Times New Roman" panose="02020603050405020304" pitchFamily="18" charset="0"/>
                <a:ea typeface="Times New Roman" panose="02020603050405020304" pitchFamily="18" charset="0"/>
              </a:rPr>
              <a:t>Spread Words of Racial Harmony Among your </a:t>
            </a:r>
            <a:r>
              <a:rPr lang="en-US" sz="3800" dirty="0">
                <a:latin typeface="Times New Roman" panose="02020603050405020304" pitchFamily="18" charset="0"/>
                <a:ea typeface="Times New Roman" panose="02020603050405020304" pitchFamily="18" charset="0"/>
              </a:rPr>
              <a:t>f</a:t>
            </a:r>
            <a:r>
              <a:rPr lang="en-US" sz="3800" dirty="0">
                <a:effectLst/>
                <a:latin typeface="Times New Roman" panose="02020603050405020304" pitchFamily="18" charset="0"/>
                <a:ea typeface="Times New Roman" panose="02020603050405020304" pitchFamily="18" charset="0"/>
              </a:rPr>
              <a:t>riends. Persons who hate racial prejudice must make their convictions known if there's lasting progress in race relationships. Positive Racial beliefs are like moral and religious convictions. Those who desire good race relations should make their views known compassionately with an educational objective.  Fighting fire with fire is not the answer because it would lead to chaos and further racial strife.</a:t>
            </a:r>
          </a:p>
          <a:p>
            <a:pPr marL="0" marR="0" indent="0" algn="just">
              <a:spcBef>
                <a:spcPts val="0"/>
              </a:spcBef>
              <a:spcAft>
                <a:spcPts val="0"/>
              </a:spcAft>
              <a:buNone/>
            </a:pPr>
            <a:r>
              <a:rPr lang="en-US" sz="3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3800" dirty="0">
                <a:effectLst/>
                <a:latin typeface="Times New Roman" panose="02020603050405020304" pitchFamily="18" charset="0"/>
                <a:ea typeface="Times New Roman" panose="02020603050405020304" pitchFamily="18" charset="0"/>
              </a:rPr>
              <a:t>One man’s or woman’s courage can make all the difference in race relationships. Reprimanding friends or relatives who hold negative racial views is not an easy task, but there are times when friends should be made aware of their opposing views.</a:t>
            </a:r>
          </a:p>
          <a:p>
            <a:pPr marL="0" marR="0" indent="0" algn="just">
              <a:spcBef>
                <a:spcPts val="0"/>
              </a:spcBef>
              <a:spcAft>
                <a:spcPts val="0"/>
              </a:spcAft>
              <a:buNone/>
            </a:pPr>
            <a:endParaRPr lang="en-US" sz="38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3800" dirty="0">
                <a:effectLst/>
                <a:latin typeface="Times New Roman" panose="02020603050405020304" pitchFamily="18" charset="0"/>
                <a:ea typeface="Times New Roman" panose="02020603050405020304" pitchFamily="18" charset="0"/>
              </a:rPr>
              <a:t>                                 </a:t>
            </a:r>
            <a:r>
              <a:rPr lang="en-US" sz="3800" dirty="0">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3800" dirty="0">
                <a:effectLst/>
                <a:latin typeface="Times New Roman" panose="02020603050405020304" pitchFamily="18" charset="0"/>
                <a:ea typeface="Times New Roman" panose="02020603050405020304" pitchFamily="18" charset="0"/>
              </a:rPr>
              <a:t>                                       Suggested solutions </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098" name="Picture 2" descr="Fortune Cookie Friday: Stand By Your Convictions | A. T. Baron">
            <a:extLst>
              <a:ext uri="{FF2B5EF4-FFF2-40B4-BE49-F238E27FC236}">
                <a16:creationId xmlns:a16="http://schemas.microsoft.com/office/drawing/2014/main" id="{FBD65657-4CB7-B33C-5EBF-51F336A0A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916" y="745274"/>
            <a:ext cx="2318084" cy="139790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hlinkClick r:id="rId3" action="ppaction://hlinksldjump"/>
            <a:extLst>
              <a:ext uri="{FF2B5EF4-FFF2-40B4-BE49-F238E27FC236}">
                <a16:creationId xmlns:a16="http://schemas.microsoft.com/office/drawing/2014/main" id="{70A66561-4986-3A72-F444-3AE4EDE66D8A}"/>
              </a:ext>
            </a:extLst>
          </p:cNvPr>
          <p:cNvSpPr/>
          <p:nvPr/>
        </p:nvSpPr>
        <p:spPr>
          <a:xfrm rot="10800000">
            <a:off x="5522853" y="5277852"/>
            <a:ext cx="914400" cy="2566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021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74CE-4A28-5FDA-D49C-61496EFCC761}"/>
              </a:ext>
            </a:extLst>
          </p:cNvPr>
          <p:cNvSpPr>
            <a:spLocks noGrp="1"/>
          </p:cNvSpPr>
          <p:nvPr>
            <p:ph type="title"/>
          </p:nvPr>
        </p:nvSpPr>
        <p:spPr>
          <a:xfrm>
            <a:off x="-1" y="0"/>
            <a:ext cx="12047221" cy="1383030"/>
          </a:xfrm>
        </p:spPr>
        <p:txBody>
          <a:bodyPr/>
          <a:lstStyle/>
          <a:p>
            <a:r>
              <a:rPr kumimoji="0" lang="en-US" altLang="en-US" sz="3600"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Y. The Lack of Involvement of Religious Institutions</a:t>
            </a: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2CDB4C15-FA7D-F0E2-7111-56C0FA61789E}"/>
              </a:ext>
            </a:extLst>
          </p:cNvPr>
          <p:cNvSpPr>
            <a:spLocks noGrp="1" noChangeArrowheads="1"/>
          </p:cNvSpPr>
          <p:nvPr>
            <p:ph idx="1"/>
          </p:nvPr>
        </p:nvSpPr>
        <p:spPr bwMode="auto">
          <a:xfrm rot="10800000" flipV="1">
            <a:off x="-1" y="2422359"/>
            <a:ext cx="11955032"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Meet the challenge and get involved</a:t>
            </a: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America has a mono-racial church system, divided along racial lines. As a result, religious Institutions have minimal impact on promoting good race relations.</a:t>
            </a: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Time for Religious Institutions to take a Stand on Race </a:t>
            </a: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Religious Institutions have lagged far behind secular organizations in race relations. The NAACP and other secular organizations have made much progress in fostering sound race relationships.</a:t>
            </a:r>
            <a:endParaRPr kumimoji="0" lang="en-US"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Suggested solutions</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5126" name="Picture 6" descr="Religions and Religious Institutions">
            <a:extLst>
              <a:ext uri="{FF2B5EF4-FFF2-40B4-BE49-F238E27FC236}">
                <a16:creationId xmlns:a16="http://schemas.microsoft.com/office/drawing/2014/main" id="{68DEF0BC-0E66-6EBE-438D-99416AFFE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868" y="673768"/>
            <a:ext cx="7933111" cy="1748591"/>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hlinkClick r:id="rId3" action="ppaction://hlinksldjump"/>
            <a:extLst>
              <a:ext uri="{FF2B5EF4-FFF2-40B4-BE49-F238E27FC236}">
                <a16:creationId xmlns:a16="http://schemas.microsoft.com/office/drawing/2014/main" id="{95ED62E8-A366-43D7-1FCD-6E984C6B958A}"/>
              </a:ext>
            </a:extLst>
          </p:cNvPr>
          <p:cNvSpPr/>
          <p:nvPr/>
        </p:nvSpPr>
        <p:spPr>
          <a:xfrm rot="10800000">
            <a:off x="4845480" y="5909912"/>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922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C38F-C00B-D33A-A97A-7CD6D0E85C48}"/>
              </a:ext>
            </a:extLst>
          </p:cNvPr>
          <p:cNvSpPr>
            <a:spLocks noGrp="1"/>
          </p:cNvSpPr>
          <p:nvPr>
            <p:ph type="title"/>
          </p:nvPr>
        </p:nvSpPr>
        <p:spPr>
          <a:xfrm>
            <a:off x="0" y="137160"/>
            <a:ext cx="12192000" cy="1793240"/>
          </a:xfrm>
        </p:spPr>
        <p:txBody>
          <a:bodyPr>
            <a:normAutofit/>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Z.  The Lack of Respect and Brotherhood: Respect for the  </a:t>
            </a:r>
            <a:b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rights of others are essential in a Multicultural Society</a:t>
            </a:r>
            <a:br>
              <a:rPr kumimoji="0" lang="en-US" altLang="en-US" sz="1600" b="0" i="0" u="none" strike="noStrike" cap="none" normalizeH="0" baseline="0" dirty="0">
                <a:ln>
                  <a:noFill/>
                </a:ln>
                <a:solidFill>
                  <a:schemeClr val="accent2"/>
                </a:solidFill>
                <a:effectLst/>
                <a:latin typeface="Arial" panose="020B0604020202020204" pitchFamily="34" charset="0"/>
              </a:rPr>
            </a:br>
            <a:endParaRPr lang="en-US" dirty="0">
              <a:solidFill>
                <a:schemeClr val="accent2"/>
              </a:solidFill>
            </a:endParaRPr>
          </a:p>
        </p:txBody>
      </p:sp>
      <p:sp>
        <p:nvSpPr>
          <p:cNvPr id="4" name="Rectangle 1">
            <a:extLst>
              <a:ext uri="{FF2B5EF4-FFF2-40B4-BE49-F238E27FC236}">
                <a16:creationId xmlns:a16="http://schemas.microsoft.com/office/drawing/2014/main" id="{3235F1A5-DE94-DFBA-AF73-43A2181DE016}"/>
              </a:ext>
            </a:extLst>
          </p:cNvPr>
          <p:cNvSpPr>
            <a:spLocks noGrp="1" noChangeArrowheads="1"/>
          </p:cNvSpPr>
          <p:nvPr>
            <p:ph idx="1"/>
          </p:nvPr>
        </p:nvSpPr>
        <p:spPr bwMode="auto">
          <a:xfrm>
            <a:off x="162046" y="1676729"/>
            <a:ext cx="12029954"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5314950" algn="l"/>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14950" algn="l"/>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1495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Unprovoked racial hatred is a problem that has plagued sound racial relations in America for years. History bears the blood of men, women, boys, and girls who were dismembered, disfigured, and murdered simply because of their racial or ethnic background. A lack of respect for human life and brotherly love is the root cause of much of the blatant racial hatred.</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14950" algn="l"/>
              </a:tabLst>
            </a:pP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Lynching in the United States (a comprehensive overview  of lynching is found on the following website:  http://en.wikipedia.org/wiki/Lynching_in_the_United_State</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p>
          <a:p>
            <a:pPr marL="0" marR="0" lvl="0" indent="0" algn="l" defTabSz="914400" rtl="0" eaLnBrk="0" fontAlgn="base" latinLnBrk="0" hangingPunct="0">
              <a:lnSpc>
                <a:spcPct val="100000"/>
              </a:lnSpc>
              <a:spcBef>
                <a:spcPct val="0"/>
              </a:spcBef>
              <a:spcAft>
                <a:spcPct val="0"/>
              </a:spcAft>
              <a:buClrTx/>
              <a:buSzTx/>
              <a:buFontTx/>
              <a:buNone/>
              <a:tabLst>
                <a:tab pos="5314950" algn="l"/>
              </a:tabLst>
            </a:pPr>
            <a:r>
              <a:rPr lang="en-US" altLang="en-US" sz="2400" dirty="0"/>
              <a:t>                         Suggested solutions: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14950" algn="l"/>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3" name="Arrow: Right 2">
            <a:hlinkClick r:id="rId2" action="ppaction://hlinksldjump"/>
            <a:extLst>
              <a:ext uri="{FF2B5EF4-FFF2-40B4-BE49-F238E27FC236}">
                <a16:creationId xmlns:a16="http://schemas.microsoft.com/office/drawing/2014/main" id="{EE059D9A-48C6-E525-3BA8-55B28A9EBCD9}"/>
              </a:ext>
            </a:extLst>
          </p:cNvPr>
          <p:cNvSpPr/>
          <p:nvPr/>
        </p:nvSpPr>
        <p:spPr>
          <a:xfrm>
            <a:off x="5231756" y="5960962"/>
            <a:ext cx="1076446" cy="277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1077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BB37-9882-CE0F-C0A7-835C479D2A5F}"/>
              </a:ext>
            </a:extLst>
          </p:cNvPr>
          <p:cNvSpPr>
            <a:spLocks noGrp="1"/>
          </p:cNvSpPr>
          <p:nvPr>
            <p:ph type="title"/>
          </p:nvPr>
        </p:nvSpPr>
        <p:spPr>
          <a:xfrm>
            <a:off x="409074" y="96254"/>
            <a:ext cx="8864928" cy="433136"/>
          </a:xfrm>
        </p:spPr>
        <p:txBody>
          <a:bodyPr>
            <a:normAutofit fontScale="90000"/>
          </a:bodyPr>
          <a:lstStyle/>
          <a:p>
            <a:r>
              <a:rPr lang="en-US" dirty="0"/>
              <a:t>Table of contents click on desired section </a:t>
            </a:r>
          </a:p>
        </p:txBody>
      </p:sp>
      <p:sp>
        <p:nvSpPr>
          <p:cNvPr id="3" name="Content Placeholder 2">
            <a:extLst>
              <a:ext uri="{FF2B5EF4-FFF2-40B4-BE49-F238E27FC236}">
                <a16:creationId xmlns:a16="http://schemas.microsoft.com/office/drawing/2014/main" id="{2806FE34-BA4D-A92A-962A-5811CFB4F2FE}"/>
              </a:ext>
            </a:extLst>
          </p:cNvPr>
          <p:cNvSpPr>
            <a:spLocks noGrp="1"/>
          </p:cNvSpPr>
          <p:nvPr>
            <p:ph idx="1"/>
          </p:nvPr>
        </p:nvSpPr>
        <p:spPr>
          <a:xfrm>
            <a:off x="778042" y="790074"/>
            <a:ext cx="9577136" cy="5594683"/>
          </a:xfrm>
        </p:spPr>
        <p:txBody>
          <a:bodyPr>
            <a:normAutofit/>
          </a:bodyPr>
          <a:lstStyle/>
          <a:p>
            <a:pPr marL="0" marR="0" lvl="0" indent="0" algn="just">
              <a:buNone/>
              <a:tabLst>
                <a:tab pos="228600" algn="l"/>
                <a:tab pos="1200150" algn="l"/>
                <a:tab pos="53149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2" action="ppaction://hlinksldjump">
                  <a:extLst>
                    <a:ext uri="{A12FA001-AC4F-418D-AE19-62706E023703}">
                      <ahyp:hlinkClr xmlns:ahyp="http://schemas.microsoft.com/office/drawing/2018/hyperlinkcolor" val="tx"/>
                    </a:ext>
                  </a:extLst>
                </a:hlinkClick>
              </a:rPr>
              <a:t>The Fear of Assimilation: </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buNone/>
              <a:tabLst>
                <a:tab pos="228600" algn="l"/>
                <a:tab pos="1200150" algn="l"/>
                <a:tab pos="53149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  </a:t>
            </a:r>
            <a:r>
              <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Mixed Marriages:</a:t>
            </a:r>
            <a:endParaRPr lang="en-US" sz="20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N</a:t>
            </a:r>
            <a:r>
              <a:rPr lang="en-US" sz="2000" dirty="0">
                <a:solidFill>
                  <a:srgbClr val="B9D181"/>
                </a:solidFill>
                <a:effectLst/>
                <a:latin typeface="Times New Roman" panose="02020603050405020304" pitchFamily="18" charset="0"/>
                <a:ea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The Lack of Association and Exposure: A Failure to associate with others </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O</a:t>
            </a:r>
            <a:r>
              <a:rPr lang="en-US" sz="2000" dirty="0">
                <a:solidFill>
                  <a:srgbClr val="B9D181"/>
                </a:solidFill>
                <a:effectLst/>
                <a:latin typeface="Times New Roman" panose="02020603050405020304" pitchFamily="18" charset="0"/>
                <a:ea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Intolerance of the Customs and Habits: Learn about others before passing judgment</a:t>
            </a:r>
            <a:r>
              <a:rPr lang="en-US" sz="2000" dirty="0">
                <a:solidFill>
                  <a:schemeClr val="accent2"/>
                </a:solidFill>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pPr>
            <a:r>
              <a:rPr lang="en-US" sz="2000" dirty="0">
                <a:solidFill>
                  <a:schemeClr val="tx1"/>
                </a:solidFill>
                <a:latin typeface="Times New Roman" panose="02020603050405020304" pitchFamily="18" charset="0"/>
                <a:ea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P.   </a:t>
            </a:r>
            <a:r>
              <a:rPr lang="en-US" sz="2000" dirty="0">
                <a:solidFill>
                  <a:srgbClr val="99CA3C"/>
                </a:solidFill>
                <a:latin typeface="Times New Roman" panose="02020603050405020304" pitchFamily="18" charset="0"/>
                <a:ea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Language and Dialect: Language and Dialect should not initiate feelings of   </a:t>
            </a:r>
          </a:p>
          <a:p>
            <a:pPr marL="0" marR="0" indent="0">
              <a:spcBef>
                <a:spcPts val="0"/>
              </a:spcBef>
              <a:spcAft>
                <a:spcPts val="0"/>
              </a:spcAft>
              <a:buNone/>
            </a:pPr>
            <a:r>
              <a:rPr lang="en-US" sz="2000" dirty="0">
                <a:solidFill>
                  <a:schemeClr val="accent2"/>
                </a:solidFill>
                <a:latin typeface="Times New Roman" panose="02020603050405020304" pitchFamily="18" charset="0"/>
                <a:ea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discrimination and prejudice</a:t>
            </a:r>
            <a:r>
              <a:rPr lang="en-US" sz="2000" dirty="0">
                <a:solidFill>
                  <a:schemeClr val="accent2"/>
                </a:solidFill>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Q.  </a:t>
            </a:r>
            <a:r>
              <a:rPr lang="en-US" sz="2000" dirty="0">
                <a:solidFill>
                  <a:schemeClr val="accent2"/>
                </a:solidFill>
                <a:effectLst/>
                <a:latin typeface="Times New Roman" panose="02020603050405020304" pitchFamily="18" charset="0"/>
                <a:ea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Scapegoats: Blaming others for one's shortcomings</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R.  </a:t>
            </a:r>
            <a:r>
              <a:rPr lang="en-US" sz="2000" dirty="0">
                <a:solidFill>
                  <a:schemeClr val="accent2"/>
                </a:solidFill>
                <a:effectLst/>
                <a:latin typeface="Times New Roman" panose="02020603050405020304" pitchFamily="18" charset="0"/>
                <a:ea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The Myth of Africa: Africa has a rich history of Mathematics and Medicine.</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S</a:t>
            </a:r>
            <a:r>
              <a:rPr lang="en-US" sz="2000" dirty="0">
                <a:solidFill>
                  <a:srgbClr val="B9D181"/>
                </a:solidFill>
                <a:effectLst/>
                <a:latin typeface="Times New Roman" panose="02020603050405020304" pitchFamily="18" charset="0"/>
                <a:ea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Physical and Intellectual Inferiority: </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57175" algn="l"/>
                <a:tab pos="1200150" algn="l"/>
                <a:tab pos="5314950" algn="l"/>
              </a:tabLst>
            </a:pPr>
            <a:r>
              <a:rPr lang="en-US" sz="2000" dirty="0">
                <a:effectLst/>
                <a:latin typeface="Times New Roman" panose="02020603050405020304" pitchFamily="18" charset="0"/>
                <a:ea typeface="Times New Roman" panose="02020603050405020304" pitchFamily="18" charset="0"/>
              </a:rPr>
              <a:t>T</a:t>
            </a:r>
            <a:r>
              <a:rPr lang="en-US" sz="2000" dirty="0">
                <a:solidFill>
                  <a:srgbClr val="B9D181"/>
                </a:solidFill>
                <a:effectLst/>
                <a:latin typeface="Times New Roman" panose="02020603050405020304" pitchFamily="18" charset="0"/>
                <a:ea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Race Hating Groups: Hate Destroys Innocent People</a:t>
            </a:r>
            <a:r>
              <a:rPr lang="en-US" sz="2000" dirty="0">
                <a:solidFill>
                  <a:schemeClr val="accent2"/>
                </a:solidFill>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U</a:t>
            </a:r>
            <a:r>
              <a:rPr lang="en-US" sz="2000" dirty="0">
                <a:solidFill>
                  <a:srgbClr val="B9D181"/>
                </a:solidFill>
                <a:effectLst/>
                <a:latin typeface="Times New Roman" panose="02020603050405020304" pitchFamily="18" charset="0"/>
                <a:ea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  </a:t>
            </a:r>
            <a:r>
              <a:rPr lang="en-US" sz="2000" dirty="0">
                <a:solidFill>
                  <a:schemeClr val="accent2"/>
                </a:solidFill>
                <a:effectLst/>
                <a:latin typeface="Times New Roman" panose="02020603050405020304" pitchFamily="18" charset="0"/>
                <a:ea typeface="Times New Roman" panose="02020603050405020304" pitchFamily="18" charset="0"/>
                <a:hlinkClick r:id="rId11" action="ppaction://hlinksldjump">
                  <a:extLst>
                    <a:ext uri="{A12FA001-AC4F-418D-AE19-62706E023703}">
                      <ahyp:hlinkClr xmlns:ahyp="http://schemas.microsoft.com/office/drawing/2018/hyperlinkcolor" val="tx"/>
                    </a:ext>
                  </a:extLst>
                </a:hlinkClick>
              </a:rPr>
              <a:t>The Criminal Justice System</a:t>
            </a:r>
            <a:r>
              <a:rPr lang="en-US" sz="2000" dirty="0">
                <a:solidFill>
                  <a:schemeClr val="accent2"/>
                </a:solidFill>
                <a:effectLst/>
                <a:latin typeface="Times New Roman" panose="02020603050405020304" pitchFamily="18" charset="0"/>
                <a:ea typeface="Times New Roman" panose="02020603050405020304" pitchFamily="18" charset="0"/>
              </a:rPr>
              <a:t>:</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V.  </a:t>
            </a:r>
            <a:r>
              <a:rPr lang="en-US" sz="2000" dirty="0">
                <a:solidFill>
                  <a:schemeClr val="accent2"/>
                </a:solidFill>
                <a:effectLst/>
                <a:latin typeface="Times New Roman" panose="02020603050405020304" pitchFamily="18" charset="0"/>
                <a:ea typeface="Times New Roman" panose="02020603050405020304" pitchFamily="18" charset="0"/>
                <a:hlinkClick r:id="rId12" action="ppaction://hlinksldjump">
                  <a:extLst>
                    <a:ext uri="{A12FA001-AC4F-418D-AE19-62706E023703}">
                      <ahyp:hlinkClr xmlns:ahyp="http://schemas.microsoft.com/office/drawing/2018/hyperlinkcolor" val="tx"/>
                    </a:ext>
                  </a:extLst>
                </a:hlinkClick>
              </a:rPr>
              <a:t>The Lack of Adequate Minority Representation:</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W. </a:t>
            </a:r>
            <a:r>
              <a:rPr lang="en-US" sz="2000" dirty="0">
                <a:solidFill>
                  <a:schemeClr val="accent2"/>
                </a:solidFill>
                <a:effectLst/>
                <a:latin typeface="Times New Roman" panose="02020603050405020304" pitchFamily="18" charset="0"/>
                <a:ea typeface="Times New Roman" panose="02020603050405020304" pitchFamily="18" charset="0"/>
                <a:hlinkClick r:id="rId13" action="ppaction://hlinksldjump">
                  <a:extLst>
                    <a:ext uri="{A12FA001-AC4F-418D-AE19-62706E023703}">
                      <ahyp:hlinkClr xmlns:ahyp="http://schemas.microsoft.com/office/drawing/2018/hyperlinkcolor" val="tx"/>
                    </a:ext>
                  </a:extLst>
                </a:hlinkClick>
              </a:rPr>
              <a:t>The Lack of Conviction: Stand Against Racism</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266700" algn="l"/>
                <a:tab pos="1200150" algn="l"/>
                <a:tab pos="5314950" algn="l"/>
              </a:tabLst>
            </a:pPr>
            <a:r>
              <a:rPr lang="en-US" sz="2000" dirty="0">
                <a:effectLst/>
                <a:latin typeface="Times New Roman" panose="02020603050405020304" pitchFamily="18" charset="0"/>
                <a:ea typeface="Times New Roman" panose="02020603050405020304" pitchFamily="18" charset="0"/>
              </a:rPr>
              <a:t>Y.  </a:t>
            </a:r>
            <a:r>
              <a:rPr lang="en-US" sz="2000" dirty="0">
                <a:solidFill>
                  <a:schemeClr val="accent2"/>
                </a:solidFill>
                <a:latin typeface="Times New Roman" panose="02020603050405020304" pitchFamily="18" charset="0"/>
                <a:ea typeface="Times New Roman" panose="02020603050405020304" pitchFamily="18" charset="0"/>
              </a:rPr>
              <a:t>The Lack of Involvement of Religious Institutions:                                                                                   </a:t>
            </a:r>
          </a:p>
          <a:p>
            <a:pPr marL="0" marR="0" indent="0">
              <a:spcBef>
                <a:spcPts val="0"/>
              </a:spcBef>
              <a:spcAft>
                <a:spcPts val="0"/>
              </a:spcAft>
              <a:buNone/>
            </a:pPr>
            <a:r>
              <a:rPr lang="en-US" sz="2000" dirty="0">
                <a:solidFill>
                  <a:srgbClr val="B9D181"/>
                </a:solidFill>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Z. </a:t>
            </a:r>
            <a:r>
              <a:rPr lang="en-US" sz="2000" dirty="0">
                <a:solidFill>
                  <a:schemeClr val="accent2"/>
                </a:solidFill>
                <a:effectLst/>
                <a:latin typeface="Times New Roman" panose="02020603050405020304" pitchFamily="18" charset="0"/>
                <a:ea typeface="Times New Roman" panose="02020603050405020304" pitchFamily="18" charset="0"/>
                <a:hlinkClick r:id="rId14" action="ppaction://hlinksldjump">
                  <a:extLst>
                    <a:ext uri="{A12FA001-AC4F-418D-AE19-62706E023703}">
                      <ahyp:hlinkClr xmlns:ahyp="http://schemas.microsoft.com/office/drawing/2018/hyperlinkcolor" val="tx"/>
                    </a:ext>
                  </a:extLst>
                </a:hlinkClick>
              </a:rPr>
              <a:t>The Lack of Respect and Brotherhood:</a:t>
            </a:r>
            <a:endParaRPr lang="en-US" sz="2000" dirty="0">
              <a:solidFill>
                <a:schemeClr val="accent2"/>
              </a:solidFill>
              <a:effectLst/>
              <a:latin typeface="Times New Roman" panose="02020603050405020304" pitchFamily="18" charset="0"/>
              <a:ea typeface="Times New Roman" panose="02020603050405020304" pitchFamily="18" charset="0"/>
            </a:endParaRPr>
          </a:p>
          <a:p>
            <a:pPr marL="0" marR="0" lvl="0" indent="0" algn="just">
              <a:buNone/>
              <a:tabLst>
                <a:tab pos="228600" algn="l"/>
                <a:tab pos="1200150" algn="l"/>
                <a:tab pos="5314950" algn="l"/>
              </a:tabLst>
            </a:pPr>
            <a:r>
              <a:rPr lang="en-US" sz="20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endParaRPr lang="en-US" dirty="0"/>
          </a:p>
        </p:txBody>
      </p:sp>
    </p:spTree>
    <p:extLst>
      <p:ext uri="{BB962C8B-B14F-4D97-AF65-F5344CB8AC3E}">
        <p14:creationId xmlns:p14="http://schemas.microsoft.com/office/powerpoint/2010/main" val="2791607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ED19-B371-2AF3-A439-F99FEF06DE1E}"/>
              </a:ext>
            </a:extLst>
          </p:cNvPr>
          <p:cNvSpPr>
            <a:spLocks noGrp="1"/>
          </p:cNvSpPr>
          <p:nvPr>
            <p:ph type="title"/>
          </p:nvPr>
        </p:nvSpPr>
        <p:spPr>
          <a:xfrm>
            <a:off x="0" y="0"/>
            <a:ext cx="12024360" cy="740664"/>
          </a:xfrm>
        </p:spPr>
        <p:txBody>
          <a:bodyPr>
            <a:normAutofit fontScale="90000"/>
          </a:bodyPr>
          <a:lstStyle/>
          <a:p>
            <a:pPr marL="342900" indent="-342900">
              <a:spcBef>
                <a:spcPts val="0"/>
              </a:spcBef>
              <a:tabLst>
                <a:tab pos="228600" algn="l"/>
              </a:tabLst>
            </a:pPr>
            <a:r>
              <a:rPr lang="en-US" sz="2800" b="1" u="sng" dirty="0">
                <a:effectLst/>
                <a:latin typeface="Times New Roman" panose="02020603050405020304" pitchFamily="18" charset="0"/>
                <a:ea typeface="Times New Roman" panose="02020603050405020304" pitchFamily="18" charset="0"/>
              </a:rPr>
              <a:t>A. Ignorance, Indifference, And Prejudicial Attitudes:</a:t>
            </a:r>
            <a:r>
              <a:rPr lang="en-US" sz="2800" b="1" dirty="0">
                <a:effectLst/>
                <a:latin typeface="Times New Roman" panose="02020603050405020304" pitchFamily="18" charset="0"/>
                <a:ea typeface="Times New Roman" panose="02020603050405020304" pitchFamily="18" charset="0"/>
              </a:rPr>
              <a:t>(Get the facts before judging other races and cultures)</a:t>
            </a:r>
            <a:br>
              <a:rPr lang="en-US" sz="2800" b="1" dirty="0">
                <a:effectLst/>
                <a:latin typeface="Times New Roman" panose="02020603050405020304" pitchFamily="18" charset="0"/>
                <a:ea typeface="Times New Roman" panose="02020603050405020304" pitchFamily="18" charset="0"/>
              </a:rPr>
            </a:b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88FCA02A-3EDA-A7B4-09C5-F726ACA4A5D4}"/>
              </a:ext>
            </a:extLst>
          </p:cNvPr>
          <p:cNvSpPr>
            <a:spLocks noGrp="1"/>
          </p:cNvSpPr>
          <p:nvPr>
            <p:ph idx="1"/>
          </p:nvPr>
        </p:nvSpPr>
        <p:spPr>
          <a:xfrm>
            <a:off x="542925" y="740665"/>
            <a:ext cx="8731077" cy="5300698"/>
          </a:xfrm>
        </p:spPr>
        <p:txBody>
          <a:bodyPr>
            <a:normAutofit fontScale="92500" lnSpcReduction="10000"/>
          </a:bodyPr>
          <a:lstStyle/>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these institutions realize the Importance of improving race relationships, they will draft a roadmap for change and work vigorously to address racial concerns severely and uncompromisingly.</a:t>
            </a:r>
          </a:p>
          <a:p>
            <a:pPr marL="0" marR="0" indent="0" algn="just">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Suggested Strategies to overcome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sponsor human relations programs</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encourage others to respect racial differences</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write literature on positive human relations</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show films on cultural contributions</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sponsor racial sensitivity training</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promote books written by people of different cultures and races</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air television programs on working together</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continue to pass laws that are fair to people of all races and cultures </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make an effort to write fair and objective history books </a:t>
            </a:r>
          </a:p>
          <a:p>
            <a:pPr marL="342900" marR="0" lvl="0" indent="-342900" algn="jus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Return to the table of contents.                                 Continue to the next section</a:t>
            </a:r>
          </a:p>
          <a:p>
            <a:endParaRPr lang="en-US" dirty="0"/>
          </a:p>
        </p:txBody>
      </p:sp>
      <p:sp>
        <p:nvSpPr>
          <p:cNvPr id="4" name="Arrow: Left 3">
            <a:hlinkClick r:id="rId2" action="ppaction://hlinksldjump"/>
            <a:extLst>
              <a:ext uri="{FF2B5EF4-FFF2-40B4-BE49-F238E27FC236}">
                <a16:creationId xmlns:a16="http://schemas.microsoft.com/office/drawing/2014/main" id="{CF6D1C1C-C23A-395D-1E89-A9E52D51D6F8}"/>
              </a:ext>
            </a:extLst>
          </p:cNvPr>
          <p:cNvSpPr/>
          <p:nvPr/>
        </p:nvSpPr>
        <p:spPr>
          <a:xfrm rot="10800000">
            <a:off x="8637642" y="5524500"/>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7B9FE17B-C98E-39FD-B3E0-C959C8A8CE46}"/>
              </a:ext>
            </a:extLst>
          </p:cNvPr>
          <p:cNvSpPr/>
          <p:nvPr/>
        </p:nvSpPr>
        <p:spPr>
          <a:xfrm>
            <a:off x="695325" y="5524500"/>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6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1935-460C-D939-8F4F-7696FABEDA2F}"/>
              </a:ext>
            </a:extLst>
          </p:cNvPr>
          <p:cNvSpPr>
            <a:spLocks noGrp="1"/>
          </p:cNvSpPr>
          <p:nvPr>
            <p:ph type="title"/>
          </p:nvPr>
        </p:nvSpPr>
        <p:spPr>
          <a:xfrm>
            <a:off x="228600" y="160020"/>
            <a:ext cx="11795760" cy="982980"/>
          </a:xfrm>
        </p:spPr>
        <p:txBody>
          <a:bodyPr>
            <a:normAutofit fontScale="90000"/>
          </a:bodyPr>
          <a:lstStyle/>
          <a:p>
            <a:r>
              <a:rPr lang="en-US" sz="2800" b="1" u="sng" dirty="0">
                <a:latin typeface="Calibri" panose="020F0502020204030204" pitchFamily="34" charset="0"/>
                <a:ea typeface="Times New Roman" panose="02020603050405020304" pitchFamily="18" charset="0"/>
                <a:cs typeface="Times New Roman" panose="02020603050405020304" pitchFamily="18" charset="0"/>
              </a:rPr>
              <a:t>B</a:t>
            </a:r>
            <a:r>
              <a:rPr lang="en-US" sz="2800" b="1" u="sng" dirty="0">
                <a:effectLst/>
                <a:latin typeface="Calibri" panose="020F0502020204030204" pitchFamily="34" charset="0"/>
                <a:ea typeface="Times New Roman" panose="02020603050405020304" pitchFamily="18" charset="0"/>
                <a:cs typeface="Times New Roman" panose="02020603050405020304" pitchFamily="18" charset="0"/>
              </a:rPr>
              <a:t>. Superior Attitudes</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Feelings of racial superiority can hinder sound race    relations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7AEDC8C-9770-FDC2-7038-B98F0A00E73B}"/>
              </a:ext>
            </a:extLst>
          </p:cNvPr>
          <p:cNvSpPr>
            <a:spLocks noGrp="1"/>
          </p:cNvSpPr>
          <p:nvPr>
            <p:ph idx="1"/>
          </p:nvPr>
        </p:nvSpPr>
        <p:spPr>
          <a:xfrm>
            <a:off x="537210" y="845821"/>
            <a:ext cx="10092690" cy="5852160"/>
          </a:xfrm>
        </p:spPr>
        <p:txBody>
          <a:bodyPr>
            <a:normAutofit/>
          </a:bodyPr>
          <a:lstStyle/>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Solution Response: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There is a difference between taking pride in one's cultural or racial heritage and feeling superior to those of other races. Most people show very little respect for those to whom they feel fine. It is impossible to achieve sound race relations when one race has ultra feelings of superiority over another. History teaches many lessons. The lessons on excessive feelings of racial superiority are that they tend to lead to abuse and oppression. It is human nature to exploit those or that viewed as inferior. It is important to remember that it is possible to possess a deep sense of cultural and racial pride and, at the same time, view persons of other races and cultures as equals.</a:t>
            </a: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Strategies to Overcome Feelings of Racial Superiority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focus on the positives of other racial groups</a:t>
            </a:r>
          </a:p>
          <a:p>
            <a:pPr marL="742950" marR="0" lvl="1" indent="-285750" algn="just">
              <a:spcBef>
                <a:spcPts val="0"/>
              </a:spcBef>
              <a:spcAft>
                <a:spcPts val="0"/>
              </a:spcAft>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respect the rights of different cultures and races</a:t>
            </a:r>
          </a:p>
          <a:p>
            <a:pPr marL="742950" marR="0" lvl="1" indent="-285750" algn="just">
              <a:spcBef>
                <a:spcPts val="0"/>
              </a:spcBef>
              <a:spcAft>
                <a:spcPts val="0"/>
              </a:spcAft>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focus on the humanity of all races</a:t>
            </a:r>
          </a:p>
          <a:p>
            <a:pPr marL="742950" marR="0" lvl="1" indent="-285750" algn="just">
              <a:spcBef>
                <a:spcPts val="0"/>
              </a:spcBef>
              <a:spcAft>
                <a:spcPts val="0"/>
              </a:spcAft>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fellowship and association with other races</a:t>
            </a:r>
          </a:p>
          <a:p>
            <a:pPr marL="742950" marR="0" lvl="1" indent="-285750" algn="just">
              <a:spcBef>
                <a:spcPts val="0"/>
              </a:spcBef>
              <a:spcAft>
                <a:spcPts val="0"/>
              </a:spcAft>
              <a:buFont typeface="Symbol" panose="05050102010706020507" pitchFamily="18" charset="2"/>
              <a:buChar char=""/>
              <a:tabLst>
                <a:tab pos="4572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read about the achievements of all </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t>               Return to the table of contents. Continue to the next section.</a:t>
            </a:r>
          </a:p>
        </p:txBody>
      </p:sp>
      <p:sp>
        <p:nvSpPr>
          <p:cNvPr id="5" name="Arrow: Left 4">
            <a:hlinkClick r:id="rId2" action="ppaction://hlinksldjump"/>
            <a:extLst>
              <a:ext uri="{FF2B5EF4-FFF2-40B4-BE49-F238E27FC236}">
                <a16:creationId xmlns:a16="http://schemas.microsoft.com/office/drawing/2014/main" id="{7C9EC612-4ACB-9C19-A670-C61A8ABC6CFD}"/>
              </a:ext>
            </a:extLst>
          </p:cNvPr>
          <p:cNvSpPr/>
          <p:nvPr/>
        </p:nvSpPr>
        <p:spPr>
          <a:xfrm rot="10800000">
            <a:off x="9715500" y="6264439"/>
            <a:ext cx="914400" cy="316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hlinkClick r:id="rId3" action="ppaction://hlinksldjump"/>
            <a:extLst>
              <a:ext uri="{FF2B5EF4-FFF2-40B4-BE49-F238E27FC236}">
                <a16:creationId xmlns:a16="http://schemas.microsoft.com/office/drawing/2014/main" id="{A72DAA54-225A-D233-6886-3671F30A02D7}"/>
              </a:ext>
            </a:extLst>
          </p:cNvPr>
          <p:cNvSpPr/>
          <p:nvPr/>
        </p:nvSpPr>
        <p:spPr>
          <a:xfrm>
            <a:off x="647700" y="6325403"/>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6208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A9B0-E059-676B-5D16-9B82FC61A599}"/>
              </a:ext>
            </a:extLst>
          </p:cNvPr>
          <p:cNvSpPr>
            <a:spLocks noGrp="1"/>
          </p:cNvSpPr>
          <p:nvPr>
            <p:ph type="title"/>
          </p:nvPr>
        </p:nvSpPr>
        <p:spPr>
          <a:xfrm>
            <a:off x="148590" y="114301"/>
            <a:ext cx="11601450" cy="1085850"/>
          </a:xfrm>
        </p:spPr>
        <p:txBody>
          <a:bodyPr/>
          <a:lstStyle/>
          <a:p>
            <a:r>
              <a:rPr lang="en-US" sz="1800" b="1" dirty="0">
                <a:effectLst/>
                <a:latin typeface="Times New Roman" panose="02020603050405020304" pitchFamily="18" charset="0"/>
                <a:ea typeface="Times New Roman" panose="02020603050405020304" pitchFamily="18" charset="0"/>
              </a:rPr>
              <a:t>C.  </a:t>
            </a:r>
            <a:r>
              <a:rPr lang="en-US" sz="1800" b="1" u="sng" dirty="0">
                <a:effectLst/>
                <a:latin typeface="Times New Roman" panose="02020603050405020304" pitchFamily="18" charset="0"/>
                <a:ea typeface="Times New Roman" panose="02020603050405020304" pitchFamily="18" charset="0"/>
              </a:rPr>
              <a:t>Communication and Media Systems</a:t>
            </a:r>
            <a:r>
              <a:rPr lang="en-US" sz="1800" u="sng"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The media has the power to initiate positive changes in race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A06000F-DACE-7B98-9A08-B287463F694A}"/>
              </a:ext>
            </a:extLst>
          </p:cNvPr>
          <p:cNvSpPr>
            <a:spLocks noGrp="1"/>
          </p:cNvSpPr>
          <p:nvPr>
            <p:ph idx="1"/>
          </p:nvPr>
        </p:nvSpPr>
        <p:spPr>
          <a:xfrm>
            <a:off x="621792" y="804672"/>
            <a:ext cx="8652210" cy="5236691"/>
          </a:xfrm>
        </p:spPr>
        <p:txBody>
          <a:bodyPr>
            <a:normAutofit fontScale="92500" lnSpcReduction="20000"/>
          </a:bodyPr>
          <a:lstStyle/>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The Media has emerged as one of the most influential institutions in American life. Television, Computers, Radios, and Print Media have maximized their influence in recent years. Talk Programs and News Commentaries dominate the airways. They discuss various subjects such as food, health, education, crime, sports, religion, and parental responsibilities. In addition, they have expert journalists who comment on morality and the values we should embrace as citizens of the world.</a:t>
            </a: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Many television personalities work for the Psychic Network to entice the public to call in for a reading. Pornographers air pictures on the Internet, influencing young minds to explore the world of sexual exploitation. Radio and Television Talk Shows, print media, and certain</a:t>
            </a:r>
            <a:r>
              <a:rPr lang="en-US" sz="2600" b="1" dirty="0">
                <a:effectLst/>
                <a:latin typeface="Times New Roman" panose="02020603050405020304" pitchFamily="18" charset="0"/>
                <a:ea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rPr>
              <a:t>newspapers espouse their personal political views.</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indent="0">
              <a:buNone/>
            </a:pPr>
            <a:r>
              <a:rPr lang="en-US" dirty="0"/>
              <a:t>                                       </a:t>
            </a:r>
          </a:p>
        </p:txBody>
      </p:sp>
      <p:sp>
        <p:nvSpPr>
          <p:cNvPr id="9" name="Arrow: Right 8">
            <a:hlinkClick r:id="rId2" action="ppaction://hlinksldjump"/>
            <a:extLst>
              <a:ext uri="{FF2B5EF4-FFF2-40B4-BE49-F238E27FC236}">
                <a16:creationId xmlns:a16="http://schemas.microsoft.com/office/drawing/2014/main" id="{A0E87FD7-3608-50AD-8865-FA5B4A084B59}"/>
              </a:ext>
            </a:extLst>
          </p:cNvPr>
          <p:cNvSpPr/>
          <p:nvPr/>
        </p:nvSpPr>
        <p:spPr>
          <a:xfrm flipV="1">
            <a:off x="4559808" y="5565649"/>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9175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7DE4-20A5-CDD3-524D-A6417115406F}"/>
              </a:ext>
            </a:extLst>
          </p:cNvPr>
          <p:cNvSpPr>
            <a:spLocks noGrp="1"/>
          </p:cNvSpPr>
          <p:nvPr>
            <p:ph type="title"/>
          </p:nvPr>
        </p:nvSpPr>
        <p:spPr>
          <a:xfrm>
            <a:off x="91181" y="0"/>
            <a:ext cx="11960142" cy="1320800"/>
          </a:xfrm>
        </p:spPr>
        <p:txBody>
          <a:bodyPr/>
          <a:lstStyle/>
          <a:p>
            <a:r>
              <a:rPr lang="en-US" dirty="0"/>
              <a:t>Media solutions</a:t>
            </a:r>
          </a:p>
        </p:txBody>
      </p:sp>
      <p:sp>
        <p:nvSpPr>
          <p:cNvPr id="4" name="Rectangle 1">
            <a:extLst>
              <a:ext uri="{FF2B5EF4-FFF2-40B4-BE49-F238E27FC236}">
                <a16:creationId xmlns:a16="http://schemas.microsoft.com/office/drawing/2014/main" id="{0EB35D01-896F-74F6-B41B-6420E2121357}"/>
              </a:ext>
            </a:extLst>
          </p:cNvPr>
          <p:cNvSpPr>
            <a:spLocks noGrp="1" noChangeArrowheads="1"/>
          </p:cNvSpPr>
          <p:nvPr>
            <p:ph idx="1"/>
          </p:nvPr>
        </p:nvSpPr>
        <p:spPr bwMode="auto">
          <a:xfrm>
            <a:off x="91181" y="1377653"/>
            <a:ext cx="1110435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challenge, which confronts the media, is that America is a multicultural and multi-racial society. One set of views does not fit all; therefore, it is essential to be objective and fair in reporting news and commentaries.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Media can influence the masses in any way it chooses. A positive spin on race relations would be a massive step toward making America a more peace-loving, pleasant place.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Suggested Media Strategies to Improve Race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air programs, which encourage racial harmony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print commentaries on what different communities are doing to improve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publish personal profiles of leaders who have made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contributions in the area of racial relations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have a regular commentary on improving race relations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promote books on improving race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 documentaries  on solid race relations</a:t>
            </a: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Return to the table contents.                                                     Continue to the next section</a:t>
            </a:r>
          </a:p>
        </p:txBody>
      </p:sp>
      <p:sp>
        <p:nvSpPr>
          <p:cNvPr id="7" name="Arrow: Left 6">
            <a:hlinkClick r:id="rId2" action="ppaction://hlinksldjump"/>
            <a:extLst>
              <a:ext uri="{FF2B5EF4-FFF2-40B4-BE49-F238E27FC236}">
                <a16:creationId xmlns:a16="http://schemas.microsoft.com/office/drawing/2014/main" id="{7E7CAF08-CA6E-535F-8C23-4268046B23D6}"/>
              </a:ext>
            </a:extLst>
          </p:cNvPr>
          <p:cNvSpPr/>
          <p:nvPr/>
        </p:nvSpPr>
        <p:spPr>
          <a:xfrm rot="10800000">
            <a:off x="10281138" y="6327809"/>
            <a:ext cx="914400" cy="2939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B14A8F77-A3D2-5659-9155-5248C33E75C9}"/>
              </a:ext>
            </a:extLst>
          </p:cNvPr>
          <p:cNvSpPr/>
          <p:nvPr/>
        </p:nvSpPr>
        <p:spPr>
          <a:xfrm>
            <a:off x="331766" y="6327809"/>
            <a:ext cx="82296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761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8463-A997-A5F6-4EA1-DAFF0793D69F}"/>
              </a:ext>
            </a:extLst>
          </p:cNvPr>
          <p:cNvSpPr>
            <a:spLocks noGrp="1"/>
          </p:cNvSpPr>
          <p:nvPr>
            <p:ph type="title"/>
          </p:nvPr>
        </p:nvSpPr>
        <p:spPr>
          <a:xfrm>
            <a:off x="269631" y="128954"/>
            <a:ext cx="11922369" cy="885510"/>
          </a:xfrm>
        </p:spPr>
        <p:txBody>
          <a:bodyPr>
            <a:normAutofit fontScale="90000"/>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D.  </a:t>
            </a:r>
            <a:r>
              <a:rPr kumimoji="0" lang="en-US" altLang="en-US" sz="3600" i="0" u="sng"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Competition:</a:t>
            </a: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Play by the same rules regardless of </a:t>
            </a:r>
            <a:r>
              <a:rPr kumimoji="0" lang="en-US" altLang="en-US" sz="36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race</a:t>
            </a:r>
            <a:br>
              <a:rPr kumimoji="0" lang="en-US" altLang="en-US" sz="36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endParaRPr lang="en-US" dirty="0">
              <a:solidFill>
                <a:schemeClr val="accent2"/>
              </a:solidFill>
            </a:endParaRPr>
          </a:p>
        </p:txBody>
      </p:sp>
      <p:sp>
        <p:nvSpPr>
          <p:cNvPr id="4" name="Rectangle 1">
            <a:extLst>
              <a:ext uri="{FF2B5EF4-FFF2-40B4-BE49-F238E27FC236}">
                <a16:creationId xmlns:a16="http://schemas.microsoft.com/office/drawing/2014/main" id="{46026FB8-7EC1-2DDA-16D7-6B7FB5DA50E1}"/>
              </a:ext>
            </a:extLst>
          </p:cNvPr>
          <p:cNvSpPr>
            <a:spLocks noGrp="1" noChangeArrowheads="1"/>
          </p:cNvSpPr>
          <p:nvPr>
            <p:ph idx="1"/>
          </p:nvPr>
        </p:nvSpPr>
        <p:spPr bwMode="auto">
          <a:xfrm>
            <a:off x="677334" y="1927297"/>
            <a:ext cx="951002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indent="0" algn="just">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Solution Response: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Competition impacts the American lifestyle. Parents encourage their children to do their best when competing with others. For example, some families compete with other families to see who builds the most prominent house or drives the most expensive car. As a result, material wealth determines success rather than moral values.</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win-at-all-costs attitude has gripped many segments of American life. Little League fathers fight over disputed games. Coaches who do not produce an instant winner tend to lose their jobs at all levels before their contracts are up.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Many professional athletes have very little loyalty to their teams. As a result, sporting Franchises move from city to city in search of more financial resources, leaving thousands of loyal fans behind.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Suggested strategies continued</a:t>
            </a:r>
          </a:p>
        </p:txBody>
      </p:sp>
      <p:sp>
        <p:nvSpPr>
          <p:cNvPr id="9" name="Arrow: Right 8">
            <a:hlinkClick r:id="rId2" action="ppaction://hlinksldjump"/>
            <a:extLst>
              <a:ext uri="{FF2B5EF4-FFF2-40B4-BE49-F238E27FC236}">
                <a16:creationId xmlns:a16="http://schemas.microsoft.com/office/drawing/2014/main" id="{7AEAEA2B-CA55-29F1-C18F-2D29C910D727}"/>
              </a:ext>
            </a:extLst>
          </p:cNvPr>
          <p:cNvSpPr/>
          <p:nvPr/>
        </p:nvSpPr>
        <p:spPr>
          <a:xfrm>
            <a:off x="4663088" y="559951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131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D346-38BD-490B-3D58-C5CB30F38D7C}"/>
              </a:ext>
            </a:extLst>
          </p:cNvPr>
          <p:cNvSpPr>
            <a:spLocks noGrp="1"/>
          </p:cNvSpPr>
          <p:nvPr>
            <p:ph type="title"/>
          </p:nvPr>
        </p:nvSpPr>
        <p:spPr>
          <a:xfrm>
            <a:off x="238422" y="64403"/>
            <a:ext cx="8596668" cy="785594"/>
          </a:xfrm>
        </p:spPr>
        <p:txBody>
          <a:bodyPr>
            <a:noAutofit/>
          </a:bodyPr>
          <a:lstStyle/>
          <a:p>
            <a: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D.  </a:t>
            </a:r>
            <a:r>
              <a:rPr kumimoji="0" lang="en-US" altLang="en-US" sz="2800" i="0" u="sng"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Competition:</a:t>
            </a:r>
            <a: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Play by the same rules regardless of    </a:t>
            </a:r>
            <a:b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race  continued </a:t>
            </a:r>
            <a:endParaRPr lang="en-US" sz="2800" dirty="0">
              <a:solidFill>
                <a:schemeClr val="accent2"/>
              </a:solidFill>
            </a:endParaRPr>
          </a:p>
        </p:txBody>
      </p:sp>
      <p:sp>
        <p:nvSpPr>
          <p:cNvPr id="3" name="Content Placeholder 2">
            <a:extLst>
              <a:ext uri="{FF2B5EF4-FFF2-40B4-BE49-F238E27FC236}">
                <a16:creationId xmlns:a16="http://schemas.microsoft.com/office/drawing/2014/main" id="{C539D3B3-9277-90F9-38CB-C80361DA83F1}"/>
              </a:ext>
            </a:extLst>
          </p:cNvPr>
          <p:cNvSpPr>
            <a:spLocks noGrp="1"/>
          </p:cNvSpPr>
          <p:nvPr>
            <p:ph idx="1"/>
          </p:nvPr>
        </p:nvSpPr>
        <p:spPr>
          <a:xfrm>
            <a:off x="403691" y="1488613"/>
            <a:ext cx="10777655" cy="4912187"/>
          </a:xfrm>
        </p:spPr>
        <p:txBody>
          <a:bodyPr>
            <a:normAutofit/>
          </a:bodyPr>
          <a:lstStyle/>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Competition is healthy when there is a sense of fairness and sportsmanship, but it becomes detrimental when it becomes the primary goal; this is especially true when people of different races and cultural backgrounds compete against each other. </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Adding a racial component to competition can have devastating effects; therefore, it is essential </a:t>
            </a:r>
            <a:r>
              <a:rPr lang="en-US" sz="2200" dirty="0">
                <a:latin typeface="Times New Roman" panose="02020603050405020304" pitchFamily="18" charset="0"/>
                <a:ea typeface="Times New Roman" panose="02020603050405020304" pitchFamily="18" charset="0"/>
              </a:rPr>
              <a:t>to play by the rules regardless of whom you are playing against. </a:t>
            </a:r>
            <a:endParaRPr lang="en-US" sz="2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200" b="1" dirty="0">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200" b="1" dirty="0">
                <a:effectLst/>
                <a:latin typeface="Times New Roman" panose="02020603050405020304" pitchFamily="18" charset="0"/>
                <a:ea typeface="Times New Roman" panose="02020603050405020304" pitchFamily="18" charset="0"/>
              </a:rPr>
              <a:t>Fair Competition Strategies:</a:t>
            </a:r>
            <a:endParaRPr lang="en-US" sz="2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a:t>
            </a:r>
          </a:p>
          <a:p>
            <a:pPr marL="742950" marR="0" lvl="1" indent="-285750" algn="just">
              <a:spcBef>
                <a:spcPts val="0"/>
              </a:spcBef>
              <a:spcAft>
                <a:spcPts val="0"/>
              </a:spcAft>
              <a:buFont typeface="Symbol" panose="05050102010706020507" pitchFamily="18" charset="2"/>
              <a:buChar char=""/>
              <a:tabLst>
                <a:tab pos="228600" algn="l"/>
              </a:tabLst>
            </a:pPr>
            <a:r>
              <a:rPr lang="en-US" sz="2200" dirty="0">
                <a:effectLst/>
                <a:latin typeface="Times New Roman" panose="02020603050405020304" pitchFamily="18" charset="0"/>
                <a:ea typeface="Times New Roman" panose="02020603050405020304" pitchFamily="18" charset="0"/>
              </a:rPr>
              <a:t>always compete with a sense of fairness </a:t>
            </a:r>
          </a:p>
          <a:p>
            <a:pPr marL="742950" marR="0" lvl="1" indent="-285750" algn="just">
              <a:spcBef>
                <a:spcPts val="0"/>
              </a:spcBef>
              <a:spcAft>
                <a:spcPts val="0"/>
              </a:spcAft>
              <a:buFont typeface="Symbol" panose="05050102010706020507" pitchFamily="18" charset="2"/>
              <a:buChar char=""/>
              <a:tabLst>
                <a:tab pos="228600" algn="l"/>
              </a:tabLst>
            </a:pPr>
            <a:r>
              <a:rPr lang="en-US" sz="2200" dirty="0">
                <a:effectLst/>
                <a:latin typeface="Times New Roman" panose="02020603050405020304" pitchFamily="18" charset="0"/>
                <a:ea typeface="Times New Roman" panose="02020603050405020304" pitchFamily="18" charset="0"/>
              </a:rPr>
              <a:t>respect the humanity of the other person</a:t>
            </a:r>
          </a:p>
          <a:p>
            <a:pPr marL="742950" marR="0" lvl="1" indent="-285750" algn="just">
              <a:spcBef>
                <a:spcPts val="0"/>
              </a:spcBef>
              <a:spcAft>
                <a:spcPts val="0"/>
              </a:spcAft>
              <a:buFont typeface="Symbol" panose="05050102010706020507" pitchFamily="18" charset="2"/>
              <a:buChar char=""/>
              <a:tabLst>
                <a:tab pos="228600" algn="l"/>
              </a:tabLst>
            </a:pPr>
            <a:r>
              <a:rPr lang="en-US" sz="2200" dirty="0">
                <a:effectLst/>
                <a:latin typeface="Times New Roman" panose="02020603050405020304" pitchFamily="18" charset="0"/>
                <a:ea typeface="Times New Roman" panose="02020603050405020304" pitchFamily="18" charset="0"/>
              </a:rPr>
              <a:t>be a good sport, win or lose</a:t>
            </a:r>
          </a:p>
          <a:p>
            <a:pPr marL="742950" marR="0" lvl="1" indent="-285750" algn="just">
              <a:spcBef>
                <a:spcPts val="0"/>
              </a:spcBef>
              <a:spcAft>
                <a:spcPts val="0"/>
              </a:spcAft>
              <a:buFont typeface="Symbol" panose="05050102010706020507" pitchFamily="18" charset="2"/>
              <a:buChar char=""/>
              <a:tabLst>
                <a:tab pos="228600" algn="l"/>
              </a:tabLst>
            </a:pPr>
            <a:r>
              <a:rPr lang="en-US" sz="2200" dirty="0">
                <a:effectLst/>
                <a:latin typeface="Times New Roman" panose="02020603050405020304" pitchFamily="18" charset="0"/>
                <a:ea typeface="Times New Roman" panose="02020603050405020304" pitchFamily="18" charset="0"/>
              </a:rPr>
              <a:t>appreciate the talents and skills of those of different races</a:t>
            </a:r>
          </a:p>
          <a:p>
            <a:pPr marL="457200" marR="0" lvl="1" indent="0" algn="just">
              <a:spcBef>
                <a:spcPts val="0"/>
              </a:spcBef>
              <a:spcAft>
                <a:spcPts val="0"/>
              </a:spcAft>
              <a:buNone/>
              <a:tabLst>
                <a:tab pos="228600" algn="l"/>
              </a:tabLst>
            </a:pPr>
            <a:r>
              <a:rPr lang="en-US" sz="2200" dirty="0">
                <a:latin typeface="Times New Roman" panose="02020603050405020304" pitchFamily="18" charset="0"/>
                <a:ea typeface="Times New Roman" panose="02020603050405020304" pitchFamily="18" charset="0"/>
              </a:rPr>
              <a:t>Return to the table of contents.                                    Continue to the next section. </a:t>
            </a:r>
            <a:endParaRPr lang="en-US" sz="2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endParaRPr lang="en-US" sz="2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endParaRPr lang="en-US" sz="2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endParaRPr lang="en-US" sz="2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5" name="Arrow: Left 4">
            <a:hlinkClick r:id="rId2" action="ppaction://hlinksldjump"/>
            <a:extLst>
              <a:ext uri="{FF2B5EF4-FFF2-40B4-BE49-F238E27FC236}">
                <a16:creationId xmlns:a16="http://schemas.microsoft.com/office/drawing/2014/main" id="{C763CBC6-5331-E5A5-30C4-2B52D1CD6D30}"/>
              </a:ext>
            </a:extLst>
          </p:cNvPr>
          <p:cNvSpPr/>
          <p:nvPr/>
        </p:nvSpPr>
        <p:spPr>
          <a:xfrm rot="10800000">
            <a:off x="10093532" y="5950017"/>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hlinkClick r:id="rId3" action="ppaction://hlinksldjump"/>
            <a:extLst>
              <a:ext uri="{FF2B5EF4-FFF2-40B4-BE49-F238E27FC236}">
                <a16:creationId xmlns:a16="http://schemas.microsoft.com/office/drawing/2014/main" id="{359C11F6-5188-01CA-DBB5-29166EDCDE95}"/>
              </a:ext>
            </a:extLst>
          </p:cNvPr>
          <p:cNvSpPr/>
          <p:nvPr/>
        </p:nvSpPr>
        <p:spPr>
          <a:xfrm>
            <a:off x="0" y="5950017"/>
            <a:ext cx="914400" cy="274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78922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1E64-2801-4813-7C92-F1980B366E41}"/>
              </a:ext>
            </a:extLst>
          </p:cNvPr>
          <p:cNvSpPr>
            <a:spLocks noGrp="1"/>
          </p:cNvSpPr>
          <p:nvPr>
            <p:ph type="title"/>
          </p:nvPr>
        </p:nvSpPr>
        <p:spPr>
          <a:xfrm>
            <a:off x="388620" y="114300"/>
            <a:ext cx="10332720" cy="1120140"/>
          </a:xfrm>
        </p:spPr>
        <p:txBody>
          <a:bodyPr>
            <a:normAutofit fontScale="90000"/>
          </a:bodyPr>
          <a:lstStyle/>
          <a:p>
            <a:pPr marL="0" marR="0">
              <a:spcBef>
                <a:spcPts val="0"/>
              </a:spcBef>
              <a:spcAft>
                <a:spcPts val="0"/>
              </a:spcAft>
            </a:pPr>
            <a:r>
              <a:rPr lang="en-US" sz="2700" b="1" dirty="0">
                <a:effectLst/>
                <a:latin typeface="Times New Roman" panose="02020603050405020304" pitchFamily="18" charset="0"/>
                <a:ea typeface="Times New Roman" panose="02020603050405020304" pitchFamily="18" charset="0"/>
              </a:rPr>
              <a:t>E.   Social, Economic Differences: Bridging the economic gap can lead   </a:t>
            </a:r>
            <a:br>
              <a:rPr lang="en-US" sz="2700" dirty="0">
                <a:effectLst/>
                <a:latin typeface="Times New Roman" panose="02020603050405020304" pitchFamily="18" charset="0"/>
                <a:ea typeface="Times New Roman" panose="02020603050405020304" pitchFamily="18" charset="0"/>
              </a:rPr>
            </a:br>
            <a:r>
              <a:rPr lang="en-US" sz="2700" b="1" dirty="0">
                <a:effectLst/>
                <a:latin typeface="Times New Roman" panose="02020603050405020304" pitchFamily="18" charset="0"/>
                <a:ea typeface="Times New Roman" panose="02020603050405020304" pitchFamily="18" charset="0"/>
              </a:rPr>
              <a:t>       to better race relations</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8DA9CD7-F379-0790-6A33-3ED384642B21}"/>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E.   Social, Economic Differences: Bridging the economic gap can lead    to better race relations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The average white household income is $21,000s more than the black household income. Many low-income blacks and whites are unemployed and malnourished. There is a misunderstanding by many hardworking Americans as to why low-income blacks and whites would allow themselves to get into such a predicament.  </a:t>
            </a:r>
          </a:p>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The perception that poor blacks and whites are shiftless, lazy people has hurt race relations. We live in an era that criticizes low-income people. However, it is essential to be aware that a devastating accident or illness leaves many affluent people one step away from poverty.</a:t>
            </a:r>
          </a:p>
          <a:p>
            <a:pPr marL="0" marR="0" indent="0">
              <a:spcBef>
                <a:spcPts val="0"/>
              </a:spcBef>
              <a:spcAft>
                <a:spcPts val="0"/>
              </a:spcAft>
              <a:buNone/>
              <a:tabLst>
                <a:tab pos="1200150" algn="l"/>
                <a:tab pos="1371600" algn="l"/>
                <a:tab pos="1828800" algn="l"/>
                <a:tab pos="2286000" algn="l"/>
                <a:tab pos="2743200" algn="l"/>
              </a:tabLst>
            </a:pPr>
            <a:r>
              <a:rPr lang="en-US" sz="18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tabLst>
                <a:tab pos="1200150" algn="l"/>
                <a:tab pos="1371600" algn="l"/>
                <a:tab pos="1828800" algn="l"/>
                <a:tab pos="2286000" algn="l"/>
                <a:tab pos="2743200" algn="l"/>
              </a:tabLst>
            </a:pPr>
            <a:r>
              <a:rPr lang="en-US" sz="1800" dirty="0">
                <a:effectLst/>
                <a:latin typeface="Times New Roman" panose="02020603050405020304" pitchFamily="18" charset="0"/>
                <a:ea typeface="Times New Roman" panose="02020603050405020304" pitchFamily="18" charset="0"/>
              </a:rPr>
              <a:t>Unemployment and income References:  (Economic Policy Institute </a:t>
            </a:r>
            <a:r>
              <a:rPr lang="en-US" sz="1800" u="sng" dirty="0">
                <a:solidFill>
                  <a:srgbClr val="0000FF"/>
                </a:solidFill>
                <a:effectLst/>
                <a:latin typeface="Times New Roman" panose="02020603050405020304" pitchFamily="18" charset="0"/>
                <a:ea typeface="Times New Roman" panose="02020603050405020304" pitchFamily="18" charset="0"/>
              </a:rPr>
              <a:t>www.epi.org/content.cfm/webfeatures</a:t>
            </a:r>
            <a:r>
              <a:rPr lang="en-US" sz="1800" dirty="0">
                <a:effectLst/>
                <a:latin typeface="Times New Roman" panose="02020603050405020304" pitchFamily="18" charset="0"/>
                <a:ea typeface="Times New Roman" panose="02020603050405020304" pitchFamily="18" charset="0"/>
              </a:rPr>
              <a:t> July 5, 2006) (Black Newsamericaweb.com Monday, December 05, 2005, Michael H. </a:t>
            </a:r>
            <a:r>
              <a:rPr lang="en-US" sz="1800" dirty="0" err="1">
                <a:effectLst/>
                <a:latin typeface="Times New Roman" panose="02020603050405020304" pitchFamily="18" charset="0"/>
                <a:ea typeface="Times New Roman" panose="02020603050405020304" pitchFamily="18" charset="0"/>
              </a:rPr>
              <a:t>Cottman</a:t>
            </a:r>
            <a:r>
              <a:rPr lang="en-US" sz="1800" dirty="0">
                <a:effectLst/>
                <a:latin typeface="Times New Roman" panose="02020603050405020304" pitchFamily="18" charset="0"/>
                <a:ea typeface="Times New Roman" panose="02020603050405020304" pitchFamily="18" charset="0"/>
              </a:rPr>
              <a:t> )  (United States Department of Labor Website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71232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AF47-0888-556B-AC83-A3D483E2B4F8}"/>
              </a:ext>
            </a:extLst>
          </p:cNvPr>
          <p:cNvSpPr>
            <a:spLocks noGrp="1"/>
          </p:cNvSpPr>
          <p:nvPr>
            <p:ph type="title"/>
          </p:nvPr>
        </p:nvSpPr>
        <p:spPr>
          <a:xfrm>
            <a:off x="677334" y="219919"/>
            <a:ext cx="9600985" cy="416689"/>
          </a:xfrm>
        </p:spPr>
        <p:txBody>
          <a:bodyPr>
            <a:noAutofit/>
          </a:bodyPr>
          <a:lstStyle/>
          <a:p>
            <a:r>
              <a:rPr lang="en-US" sz="2800" b="1" dirty="0">
                <a:effectLst/>
                <a:latin typeface="Times New Roman" panose="02020603050405020304" pitchFamily="18" charset="0"/>
                <a:ea typeface="Times New Roman" panose="02020603050405020304" pitchFamily="18" charset="0"/>
              </a:rPr>
              <a:t>E. Social, Economic Differences: Bridging the economic gap   </a:t>
            </a:r>
            <a:r>
              <a:rPr lang="en-US" sz="2800" b="1" dirty="0">
                <a:latin typeface="Times New Roman" panose="02020603050405020304" pitchFamily="18" charset="0"/>
                <a:ea typeface="Times New Roman" panose="02020603050405020304" pitchFamily="18" charset="0"/>
              </a:rPr>
              <a:t>       </a:t>
            </a:r>
            <a:br>
              <a:rPr lang="en-US" sz="2800" b="1" dirty="0">
                <a:latin typeface="Times New Roman" panose="02020603050405020304" pitchFamily="18" charset="0"/>
                <a:ea typeface="Times New Roman" panose="02020603050405020304" pitchFamily="18" charset="0"/>
              </a:rPr>
            </a:br>
            <a:r>
              <a:rPr lang="en-US" sz="2800" b="1" dirty="0">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can lead to better race relations</a:t>
            </a:r>
            <a:endParaRPr lang="en-US" sz="2800" dirty="0"/>
          </a:p>
        </p:txBody>
      </p:sp>
      <p:sp>
        <p:nvSpPr>
          <p:cNvPr id="4" name="Rectangle 1">
            <a:extLst>
              <a:ext uri="{FF2B5EF4-FFF2-40B4-BE49-F238E27FC236}">
                <a16:creationId xmlns:a16="http://schemas.microsoft.com/office/drawing/2014/main" id="{13556F1E-BD32-60A8-A658-2CD25B167B84}"/>
              </a:ext>
            </a:extLst>
          </p:cNvPr>
          <p:cNvSpPr>
            <a:spLocks noGrp="1" noChangeArrowheads="1"/>
          </p:cNvSpPr>
          <p:nvPr>
            <p:ph idx="1"/>
          </p:nvPr>
        </p:nvSpPr>
        <p:spPr bwMode="auto">
          <a:xfrm>
            <a:off x="801592" y="1467434"/>
            <a:ext cx="995422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1371600" algn="l"/>
                <a:tab pos="1828800" algn="l"/>
                <a:tab pos="2286000" algn="l"/>
                <a:tab pos="2743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1371600" algn="l"/>
                <a:tab pos="1828800" algn="l"/>
                <a:tab pos="2286000" algn="l"/>
                <a:tab pos="2743200" algn="l"/>
              </a:tabLst>
            </a:pPr>
            <a:r>
              <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 Response:</a:t>
            </a:r>
          </a:p>
          <a:p>
            <a:pPr marL="0" marR="0" lvl="0" indent="0" algn="l" defTabSz="914400" rtl="0" eaLnBrk="0" fontAlgn="base" latinLnBrk="0" hangingPunct="0">
              <a:lnSpc>
                <a:spcPct val="100000"/>
              </a:lnSpc>
              <a:spcBef>
                <a:spcPct val="0"/>
              </a:spcBef>
              <a:spcAft>
                <a:spcPct val="0"/>
              </a:spcAft>
              <a:buClrTx/>
              <a:buSzTx/>
              <a:buFontTx/>
              <a:buNone/>
              <a:tabLst>
                <a:tab pos="1200150" algn="l"/>
                <a:tab pos="1371600" algn="l"/>
                <a:tab pos="1828800" algn="l"/>
                <a:tab pos="2286000" algn="l"/>
                <a:tab pos="2743200" algn="l"/>
              </a:tabLst>
            </a:pPr>
            <a:r>
              <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1371600" algn="l"/>
                <a:tab pos="1828800" algn="l"/>
                <a:tab pos="2286000" algn="l"/>
                <a:tab pos="27432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Science teaches us that certain elements do not mix. The same applies to certain areas of life. According to the United States Department of Labor, the 2004 political elections, and the most recent United States Census, a tremendous gap exists between Black and White social issues and financial income. The </a:t>
            </a: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gap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needs to decrease for the betterment of the country. Unfortunately, there is no simple solution to bridging the $21,000 income gap between Black and White family households. The most recent United States Labor Department income data reflects that the Black home is at a significant financial disadvantage. It will take one person at a time or one business to reach out and share its resources to build a better America.</a:t>
            </a:r>
          </a:p>
          <a:p>
            <a:pPr marL="0" marR="0" lvl="0" indent="0" algn="l" defTabSz="914400" rtl="0" eaLnBrk="0" fontAlgn="base" latinLnBrk="0" hangingPunct="0">
              <a:lnSpc>
                <a:spcPct val="100000"/>
              </a:lnSpc>
              <a:spcBef>
                <a:spcPct val="0"/>
              </a:spcBef>
              <a:spcAft>
                <a:spcPct val="0"/>
              </a:spcAft>
              <a:buClrTx/>
              <a:buSzTx/>
              <a:buFontTx/>
              <a:buNone/>
              <a:tabLst>
                <a:tab pos="1200150" algn="l"/>
                <a:tab pos="1371600" algn="l"/>
                <a:tab pos="1828800" algn="l"/>
                <a:tab pos="2286000" algn="l"/>
                <a:tab pos="274320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1371600" algn="l"/>
                <a:tab pos="1828800" algn="l"/>
                <a:tab pos="2286000" algn="l"/>
                <a:tab pos="27432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spirit of volunteerism and a sense of fairness is the quickest way to bridge the gap between Blacks and Whites. Unfortunately, people tend to revert to their old self-serving ways when forced to make changes. Change must begin in the heart, and when there is a change from within, it is usually a lasting change that will withstand the tests of time.       </a:t>
            </a:r>
          </a:p>
          <a:p>
            <a:pPr marL="0" marR="0" lvl="0" indent="0" algn="l" defTabSz="914400" rtl="0" eaLnBrk="0" fontAlgn="base" latinLnBrk="0" hangingPunct="0">
              <a:lnSpc>
                <a:spcPct val="100000"/>
              </a:lnSpc>
              <a:spcBef>
                <a:spcPct val="0"/>
              </a:spcBef>
              <a:spcAft>
                <a:spcPct val="0"/>
              </a:spcAft>
              <a:buClrTx/>
              <a:buSzTx/>
              <a:buFontTx/>
              <a:buNone/>
              <a:tabLst>
                <a:tab pos="1200150" algn="l"/>
                <a:tab pos="1371600" algn="l"/>
                <a:tab pos="1828800" algn="l"/>
                <a:tab pos="2286000" algn="l"/>
                <a:tab pos="27432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Suggested solutions: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rrow: Right 5">
            <a:hlinkClick r:id="rId2" action="ppaction://hlinksldjump"/>
            <a:extLst>
              <a:ext uri="{FF2B5EF4-FFF2-40B4-BE49-F238E27FC236}">
                <a16:creationId xmlns:a16="http://schemas.microsoft.com/office/drawing/2014/main" id="{D7978639-30D5-E837-B2EC-31A616D0CE3D}"/>
              </a:ext>
            </a:extLst>
          </p:cNvPr>
          <p:cNvSpPr/>
          <p:nvPr/>
        </p:nvSpPr>
        <p:spPr>
          <a:xfrm flipV="1">
            <a:off x="3004457" y="6125466"/>
            <a:ext cx="914400" cy="246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232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CF63-651D-C642-DC57-9F8EC1BBBCEB}"/>
              </a:ext>
            </a:extLst>
          </p:cNvPr>
          <p:cNvSpPr>
            <a:spLocks noGrp="1"/>
          </p:cNvSpPr>
          <p:nvPr>
            <p:ph type="title"/>
          </p:nvPr>
        </p:nvSpPr>
        <p:spPr>
          <a:xfrm>
            <a:off x="289367" y="0"/>
            <a:ext cx="10081549" cy="925975"/>
          </a:xfrm>
        </p:spPr>
        <p:txBody>
          <a:bodyPr>
            <a:noAutofit/>
          </a:bodyPr>
          <a:lstStyle/>
          <a:p>
            <a:r>
              <a:rPr lang="en-US" sz="2800" b="1" dirty="0">
                <a:effectLst/>
                <a:latin typeface="Times New Roman" panose="02020603050405020304" pitchFamily="18" charset="0"/>
                <a:ea typeface="Times New Roman" panose="02020603050405020304" pitchFamily="18" charset="0"/>
              </a:rPr>
              <a:t>E. Social, Economic Differences: Bridging the economic gap can    </a:t>
            </a:r>
            <a:br>
              <a:rPr lang="en-US" sz="2800" b="1"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     lead  to better race relations</a:t>
            </a:r>
            <a:endParaRPr lang="en-US" sz="2800" dirty="0"/>
          </a:p>
        </p:txBody>
      </p:sp>
      <p:sp>
        <p:nvSpPr>
          <p:cNvPr id="3" name="Content Placeholder 2">
            <a:extLst>
              <a:ext uri="{FF2B5EF4-FFF2-40B4-BE49-F238E27FC236}">
                <a16:creationId xmlns:a16="http://schemas.microsoft.com/office/drawing/2014/main" id="{F7342D22-E2E7-3AC2-80DB-A52EBEAD0115}"/>
              </a:ext>
            </a:extLst>
          </p:cNvPr>
          <p:cNvSpPr>
            <a:spLocks noGrp="1"/>
          </p:cNvSpPr>
          <p:nvPr>
            <p:ph idx="1"/>
          </p:nvPr>
        </p:nvSpPr>
        <p:spPr>
          <a:xfrm>
            <a:off x="567789" y="1206743"/>
            <a:ext cx="10536098" cy="4941767"/>
          </a:xfrm>
        </p:spPr>
        <p:txBody>
          <a:bodyPr>
            <a:normAutofit fontScale="92500" lnSpcReduction="10000"/>
          </a:bodyPr>
          <a:lstStyle/>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People on both sides of the economic scale should possess the fortitude to bring about change through hard work and dedication. In addition, Americans who believe in liberty and justice should believe in equal opportunities.</a:t>
            </a:r>
          </a:p>
          <a:p>
            <a:pPr marL="0" marR="0" indent="0" algn="just">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Strategies for Decreasing the Social and Economic Gap</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fairness in employment practices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support of public education programs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parental training opportunities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equal opportunity bank loans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more job training opportunities                                        	</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equal housing opportunities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make professional sporting and entertainment events more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affordable includes more minorities on boards and committees </a:t>
            </a:r>
          </a:p>
          <a:p>
            <a:pPr marL="342900" marR="0" lvl="0" indent="-342900" algn="just">
              <a:spcBef>
                <a:spcPts val="0"/>
              </a:spcBef>
              <a:spcAft>
                <a:spcPts val="0"/>
              </a:spcAft>
              <a:buFont typeface="Symbol" panose="05050102010706020507" pitchFamily="18" charset="2"/>
              <a:buChar char=""/>
              <a:tabLst>
                <a:tab pos="228600" algn="l"/>
              </a:tabLst>
            </a:pPr>
            <a:r>
              <a:rPr lang="en-US" sz="2400" dirty="0">
                <a:latin typeface="Times New Roman" panose="02020603050405020304" pitchFamily="18" charset="0"/>
                <a:ea typeface="Times New Roman" panose="02020603050405020304" pitchFamily="18" charset="0"/>
              </a:rPr>
              <a:t>           Return to the table of contents.                          Continue to the next section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5" name="Arrow: Left 4">
            <a:hlinkClick r:id="rId2" action="ppaction://hlinksldjump"/>
            <a:extLst>
              <a:ext uri="{FF2B5EF4-FFF2-40B4-BE49-F238E27FC236}">
                <a16:creationId xmlns:a16="http://schemas.microsoft.com/office/drawing/2014/main" id="{DE940536-8E5D-1364-D74B-54F4ACAAB68B}"/>
              </a:ext>
            </a:extLst>
          </p:cNvPr>
          <p:cNvSpPr/>
          <p:nvPr/>
        </p:nvSpPr>
        <p:spPr>
          <a:xfrm rot="10800000">
            <a:off x="10189487" y="5470845"/>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hlinkClick r:id="rId3" action="ppaction://hlinksldjump"/>
            <a:extLst>
              <a:ext uri="{FF2B5EF4-FFF2-40B4-BE49-F238E27FC236}">
                <a16:creationId xmlns:a16="http://schemas.microsoft.com/office/drawing/2014/main" id="{5D5813CA-E9B8-AF2F-2B6F-060F0FEAE020}"/>
              </a:ext>
            </a:extLst>
          </p:cNvPr>
          <p:cNvSpPr/>
          <p:nvPr/>
        </p:nvSpPr>
        <p:spPr>
          <a:xfrm>
            <a:off x="857243" y="5465964"/>
            <a:ext cx="914400" cy="274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522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C205-708F-4158-B950-8169C2A99058}"/>
              </a:ext>
            </a:extLst>
          </p:cNvPr>
          <p:cNvSpPr>
            <a:spLocks noGrp="1"/>
          </p:cNvSpPr>
          <p:nvPr>
            <p:ph type="title"/>
          </p:nvPr>
        </p:nvSpPr>
        <p:spPr>
          <a:xfrm>
            <a:off x="491490" y="182880"/>
            <a:ext cx="10195560" cy="1188720"/>
          </a:xfrm>
        </p:spPr>
        <p:txBody>
          <a:bodyPr>
            <a:noAutofit/>
          </a:bodyPr>
          <a:lstStyle/>
          <a:p>
            <a:r>
              <a:rPr lang="en-US" sz="2400" b="1" dirty="0">
                <a:effectLst/>
                <a:latin typeface="Times New Roman" panose="02020603050405020304" pitchFamily="18" charset="0"/>
                <a:ea typeface="Times New Roman" panose="02020603050405020304" pitchFamily="18" charset="0"/>
              </a:rPr>
              <a:t>F.  Educational, Governmental, Parental, and Religious Institutions</a:t>
            </a:r>
            <a:r>
              <a:rPr lang="en-US" sz="2400" dirty="0">
                <a:effectLst/>
                <a:latin typeface="Times New Roman" panose="02020603050405020304" pitchFamily="18" charset="0"/>
                <a:ea typeface="Times New Roman" panose="02020603050405020304" pitchFamily="18" charset="0"/>
              </a:rPr>
              <a:t>:  All major institutions should promote good race relations.</a:t>
            </a:r>
            <a:br>
              <a:rPr lang="en-US" sz="2400" dirty="0">
                <a:effectLst/>
                <a:latin typeface="Times New Roman" panose="02020603050405020304" pitchFamily="18" charset="0"/>
                <a:ea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33FFC4F3-5A4F-01F2-37A1-09B2C0CF6E4D}"/>
              </a:ext>
            </a:extLst>
          </p:cNvPr>
          <p:cNvSpPr>
            <a:spLocks noGrp="1"/>
          </p:cNvSpPr>
          <p:nvPr>
            <p:ph idx="1"/>
          </p:nvPr>
        </p:nvSpPr>
        <p:spPr>
          <a:xfrm>
            <a:off x="504009" y="1496073"/>
            <a:ext cx="8782512" cy="4559803"/>
          </a:xfrm>
        </p:spPr>
        <p:txBody>
          <a:bodyPr>
            <a:normAutofit fontScale="92500" lnSpcReduction="10000"/>
          </a:bodyPr>
          <a:lstStyle/>
          <a:p>
            <a:pPr marL="0" marR="0" indent="0">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400" dirty="0">
                <a:effectLst/>
                <a:latin typeface="Times New Roman" panose="02020603050405020304" pitchFamily="18" charset="0"/>
                <a:ea typeface="Times New Roman" panose="02020603050405020304" pitchFamily="18" charset="0"/>
              </a:rPr>
              <a:t>The major institutions of Education, Government, Parenthood, and Religion have more influence than any other institutions in American life. When these great institutions decide that solid race relations are essential for this nation's intellectual, spiritual, social, and mental well-being, race relations will improve in all areas.</a:t>
            </a:r>
          </a:p>
          <a:p>
            <a:pPr marL="0" marR="0" algn="just">
              <a:spcBef>
                <a:spcPts val="0"/>
              </a:spcBef>
              <a:spcAft>
                <a:spcPts val="0"/>
              </a:spcAft>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Solution Response:</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Educational, Governmental, Parental, and Religious Institutions are among the most significant influences in American life; therefore, responsibility rests with them in human relations. If these institutions sway their influence in good race relations, that would be an improvement.</a:t>
            </a: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Additional</a:t>
            </a:r>
            <a:r>
              <a:rPr lang="en-US" sz="2400" dirty="0">
                <a:effectLst/>
                <a:latin typeface="Times New Roman" panose="02020603050405020304" pitchFamily="18" charset="0"/>
                <a:ea typeface="Times New Roman" panose="02020603050405020304" pitchFamily="18" charset="0"/>
              </a:rPr>
              <a:t> solutions:</a:t>
            </a:r>
          </a:p>
          <a:p>
            <a:endParaRPr lang="en-US" dirty="0"/>
          </a:p>
        </p:txBody>
      </p:sp>
      <p:sp>
        <p:nvSpPr>
          <p:cNvPr id="4" name="Arrow: Right 3">
            <a:hlinkClick r:id="rId2" action="ppaction://hlinksldjump"/>
            <a:extLst>
              <a:ext uri="{FF2B5EF4-FFF2-40B4-BE49-F238E27FC236}">
                <a16:creationId xmlns:a16="http://schemas.microsoft.com/office/drawing/2014/main" id="{C99621DE-0A56-C99C-7485-DA691A2F58DD}"/>
              </a:ext>
            </a:extLst>
          </p:cNvPr>
          <p:cNvSpPr/>
          <p:nvPr/>
        </p:nvSpPr>
        <p:spPr>
          <a:xfrm>
            <a:off x="5132070" y="566299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328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9571-DAF5-09A3-F0BD-DB7AAD5839C5}"/>
              </a:ext>
            </a:extLst>
          </p:cNvPr>
          <p:cNvSpPr>
            <a:spLocks noGrp="1"/>
          </p:cNvSpPr>
          <p:nvPr>
            <p:ph type="title"/>
          </p:nvPr>
        </p:nvSpPr>
        <p:spPr>
          <a:xfrm>
            <a:off x="308610" y="0"/>
            <a:ext cx="11590020" cy="1930400"/>
          </a:xfrm>
        </p:spPr>
        <p:txBody>
          <a:bodyPr>
            <a:noAutofit/>
          </a:bodyPr>
          <a:lstStyle/>
          <a:p>
            <a:pPr marL="342900" marR="0" lvl="0" indent="-342900">
              <a:spcBef>
                <a:spcPts val="0"/>
              </a:spcBef>
              <a:spcAft>
                <a:spcPts val="0"/>
              </a:spcAft>
              <a:tabLst>
                <a:tab pos="228600" algn="l"/>
              </a:tabLst>
            </a:pPr>
            <a:r>
              <a:rPr lang="en-US" sz="2800" b="1" u="sng" dirty="0">
                <a:effectLst/>
                <a:latin typeface="Times New Roman" panose="02020603050405020304" pitchFamily="18" charset="0"/>
                <a:ea typeface="Times New Roman" panose="02020603050405020304" pitchFamily="18" charset="0"/>
              </a:rPr>
              <a:t>A. Ignorance, Indifference, And Prejudicial Attitudes:</a:t>
            </a:r>
            <a:r>
              <a:rPr lang="en-US" sz="2800" b="1"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(Get the facts before judging other races and cultures) </a:t>
            </a:r>
            <a:br>
              <a:rPr lang="en-US" sz="2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40C4BC1B-58C1-4BFB-BE2C-21D3051CBF7F}"/>
              </a:ext>
            </a:extLst>
          </p:cNvPr>
          <p:cNvSpPr>
            <a:spLocks noGrp="1"/>
          </p:cNvSpPr>
          <p:nvPr>
            <p:ph idx="1"/>
          </p:nvPr>
        </p:nvSpPr>
        <p:spPr>
          <a:xfrm>
            <a:off x="769434" y="2732049"/>
            <a:ext cx="8504568" cy="3309313"/>
          </a:xfrm>
        </p:spPr>
        <p:txBody>
          <a:bodyPr/>
          <a:lstStyle/>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Religious, Political, Educational, Parental, and Media Institutions all share the burden of being fair and impartial regarding racial concerns. These institutions can improve human relationships through honest, unbiased reporting and teaching. All of the mentioned institutions have the power to bring about positive change in race relations.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When these institutions realize the importance of improving race relationships, they will draft a roadmap for change and work vigorously to address racial concerns severely and uncompromisingly.</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indent="0">
              <a:buNone/>
            </a:pPr>
            <a:r>
              <a:rPr lang="en-US" dirty="0"/>
              <a:t>                           </a:t>
            </a:r>
          </a:p>
        </p:txBody>
      </p:sp>
      <p:sp>
        <p:nvSpPr>
          <p:cNvPr id="4" name="Arrow: Right 3">
            <a:hlinkClick r:id="rId2" action="ppaction://hlinksldjump"/>
            <a:extLst>
              <a:ext uri="{FF2B5EF4-FFF2-40B4-BE49-F238E27FC236}">
                <a16:creationId xmlns:a16="http://schemas.microsoft.com/office/drawing/2014/main" id="{43D8E81C-942D-5AEB-C679-51E6643C9BE1}"/>
              </a:ext>
            </a:extLst>
          </p:cNvPr>
          <p:cNvSpPr/>
          <p:nvPr/>
        </p:nvSpPr>
        <p:spPr>
          <a:xfrm>
            <a:off x="4564518" y="576704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642777 Impartiality is a pompous name for indifference which is an elegant  name for ignorance. | Gilbert K. Chesterton quote, 4k wallpaper - Mocah HD  Wallpapers">
            <a:extLst>
              <a:ext uri="{FF2B5EF4-FFF2-40B4-BE49-F238E27FC236}">
                <a16:creationId xmlns:a16="http://schemas.microsoft.com/office/drawing/2014/main" id="{B71BC1A4-0CFC-CFEA-0CB0-86F1B8416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160" y="9652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28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CCFE-FAA3-DEB5-0B86-CE72BEDE4EB3}"/>
              </a:ext>
            </a:extLst>
          </p:cNvPr>
          <p:cNvSpPr>
            <a:spLocks noGrp="1"/>
          </p:cNvSpPr>
          <p:nvPr>
            <p:ph type="title"/>
          </p:nvPr>
        </p:nvSpPr>
        <p:spPr>
          <a:xfrm>
            <a:off x="162046" y="0"/>
            <a:ext cx="11864049" cy="1481559"/>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F. Educational, Governmental, Parental, and Religious   </a:t>
            </a:r>
            <a:br>
              <a:rPr lang="en-US" sz="36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Institutions</a:t>
            </a:r>
            <a:r>
              <a:rPr lang="en-US" sz="3600" dirty="0">
                <a:effectLst/>
                <a:latin typeface="Times New Roman" panose="02020603050405020304" pitchFamily="18" charset="0"/>
                <a:ea typeface="Times New Roman" panose="02020603050405020304" pitchFamily="18" charset="0"/>
              </a:rPr>
              <a:t>:  All major institutions should promote good race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relations. </a:t>
            </a:r>
            <a:endParaRPr lang="en-US" dirty="0"/>
          </a:p>
        </p:txBody>
      </p:sp>
      <p:sp>
        <p:nvSpPr>
          <p:cNvPr id="3" name="Content Placeholder 2">
            <a:extLst>
              <a:ext uri="{FF2B5EF4-FFF2-40B4-BE49-F238E27FC236}">
                <a16:creationId xmlns:a16="http://schemas.microsoft.com/office/drawing/2014/main" id="{72FCBCC0-5CD5-4533-6DCD-B3B2B48AC147}"/>
              </a:ext>
            </a:extLst>
          </p:cNvPr>
          <p:cNvSpPr>
            <a:spLocks noGrp="1"/>
          </p:cNvSpPr>
          <p:nvPr>
            <p:ph idx="1"/>
          </p:nvPr>
        </p:nvSpPr>
        <p:spPr>
          <a:xfrm>
            <a:off x="546651" y="1543580"/>
            <a:ext cx="10041138" cy="4467206"/>
          </a:xfrm>
        </p:spPr>
        <p:txBody>
          <a:bodyPr>
            <a:normAutofit fontScale="77500" lnSpcReduction="20000"/>
          </a:bodyPr>
          <a:lstStyle/>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The race has impacted all of the listed institutions throughout history. How each Institution has responded to race has had significant ramifications in all facets of life. Furthermore, each Institution’s position on race during specific historical periods shaped the views of the general populace. Contemporary men and women still tend to follow the lead of the above institutions; therefore, if there is an improvement in race relations, it will come through the mentioned institutions.</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Institutional Strategies to Improve Human Relations</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support programs that improve race relations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sponsor cultural and social gatherings</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sponsor human relations days	</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establish a human relations council</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support laws that are race fair</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be objective while serving on a criminal jury</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seek sufficient minority representation in government,   	 	     </a:t>
            </a:r>
          </a:p>
          <a:p>
            <a:pPr marL="22860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education and community concerns</a:t>
            </a:r>
          </a:p>
          <a:p>
            <a:pPr marL="228600" marR="0" algn="just">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Return to the table of contents.                                     Continue to the next section </a:t>
            </a:r>
          </a:p>
          <a:p>
            <a:endParaRPr lang="en-US" dirty="0"/>
          </a:p>
        </p:txBody>
      </p:sp>
      <p:sp>
        <p:nvSpPr>
          <p:cNvPr id="5" name="Arrow: Left 4">
            <a:hlinkClick r:id="rId2" action="ppaction://hlinksldjump"/>
            <a:extLst>
              <a:ext uri="{FF2B5EF4-FFF2-40B4-BE49-F238E27FC236}">
                <a16:creationId xmlns:a16="http://schemas.microsoft.com/office/drawing/2014/main" id="{9FB67DA0-FB27-F8BD-9CA4-FBB4A9DDB949}"/>
              </a:ext>
            </a:extLst>
          </p:cNvPr>
          <p:cNvSpPr/>
          <p:nvPr/>
        </p:nvSpPr>
        <p:spPr>
          <a:xfrm rot="10800000">
            <a:off x="9510123" y="5499016"/>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hlinkClick r:id="rId3" action="ppaction://hlinksldjump"/>
            <a:extLst>
              <a:ext uri="{FF2B5EF4-FFF2-40B4-BE49-F238E27FC236}">
                <a16:creationId xmlns:a16="http://schemas.microsoft.com/office/drawing/2014/main" id="{FA13A1F7-3D3D-217D-E7A9-82F49C200833}"/>
              </a:ext>
            </a:extLst>
          </p:cNvPr>
          <p:cNvSpPr/>
          <p:nvPr/>
        </p:nvSpPr>
        <p:spPr>
          <a:xfrm>
            <a:off x="546651" y="5479373"/>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8954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B71CD-9820-9DDC-6AC7-2CB486D692AB}"/>
              </a:ext>
            </a:extLst>
          </p:cNvPr>
          <p:cNvSpPr>
            <a:spLocks noGrp="1"/>
          </p:cNvSpPr>
          <p:nvPr>
            <p:ph type="title"/>
          </p:nvPr>
        </p:nvSpPr>
        <p:spPr>
          <a:xfrm>
            <a:off x="320040" y="243840"/>
            <a:ext cx="11205672" cy="1320800"/>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G. Stereotypes:  </a:t>
            </a:r>
            <a:r>
              <a:rPr lang="en-US" sz="3600" dirty="0">
                <a:effectLst/>
                <a:latin typeface="Times New Roman" panose="02020603050405020304" pitchFamily="18" charset="0"/>
                <a:ea typeface="Times New Roman" panose="02020603050405020304" pitchFamily="18" charset="0"/>
              </a:rPr>
              <a:t>Stereotypes have caused a lot of pain in the human family</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D8118B5-C3D4-4EBE-2D73-63C830DE0908}"/>
              </a:ext>
            </a:extLst>
          </p:cNvPr>
          <p:cNvSpPr>
            <a:spLocks noGrp="1"/>
          </p:cNvSpPr>
          <p:nvPr>
            <p:ph idx="1"/>
          </p:nvPr>
        </p:nvSpPr>
        <p:spPr/>
        <p:txBody>
          <a:bodyPr>
            <a:normAutofit lnSpcReduction="10000"/>
          </a:bodyPr>
          <a:lstStyle/>
          <a:p>
            <a:pPr marL="0" marR="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G. Stereotypes:  </a:t>
            </a:r>
            <a:r>
              <a:rPr lang="en-US" sz="1800" dirty="0">
                <a:effectLst/>
                <a:latin typeface="Times New Roman" panose="02020603050405020304" pitchFamily="18" charset="0"/>
                <a:ea typeface="Times New Roman" panose="02020603050405020304" pitchFamily="18" charset="0"/>
              </a:rPr>
              <a:t>Stereotypes have caused much pain in the human family</a:t>
            </a:r>
          </a:p>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Some old racial clichés remain firmly embedded in the American Psyche. For instance, many feel that black worship services are more emotionally charged than their white counterparts. Likewise, poverty and illegitimacy are viewed as black or brown problem, although whites are affected in high numbers.</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b="1" dirty="0">
                <a:effectLst/>
                <a:latin typeface="Times New Roman" panose="02020603050405020304" pitchFamily="18" charset="0"/>
                <a:ea typeface="Times New Roman" panose="02020603050405020304" pitchFamily="18" charset="0"/>
              </a:rPr>
              <a:t>Solution Response:</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Negative Stereotypes are probably the most threatening obstacles to forming good race relations. More damage has resulted from negative stereotypes than all other barriers combined. Placing an entire Race in one giant category does not help build personal communication bridges.</a:t>
            </a:r>
          </a:p>
          <a:p>
            <a:pPr marL="0" indent="0">
              <a:buNone/>
            </a:pPr>
            <a:r>
              <a:rPr lang="en-US" dirty="0"/>
              <a:t>                           Additional solutions:                 </a:t>
            </a:r>
          </a:p>
        </p:txBody>
      </p:sp>
      <p:sp>
        <p:nvSpPr>
          <p:cNvPr id="4" name="Arrow: Right 3">
            <a:hlinkClick r:id="rId2" action="ppaction://hlinksldjump"/>
            <a:extLst>
              <a:ext uri="{FF2B5EF4-FFF2-40B4-BE49-F238E27FC236}">
                <a16:creationId xmlns:a16="http://schemas.microsoft.com/office/drawing/2014/main" id="{E2392A15-ADDF-2518-5567-0B170066165B}"/>
              </a:ext>
            </a:extLst>
          </p:cNvPr>
          <p:cNvSpPr/>
          <p:nvPr/>
        </p:nvSpPr>
        <p:spPr>
          <a:xfrm>
            <a:off x="4757195" y="554712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022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1B0A-1D15-8527-A2AC-24797647BB58}"/>
              </a:ext>
            </a:extLst>
          </p:cNvPr>
          <p:cNvSpPr>
            <a:spLocks noGrp="1"/>
          </p:cNvSpPr>
          <p:nvPr>
            <p:ph type="title"/>
          </p:nvPr>
        </p:nvSpPr>
        <p:spPr>
          <a:xfrm>
            <a:off x="-104172" y="0"/>
            <a:ext cx="12059952" cy="1325880"/>
          </a:xfrm>
        </p:spPr>
        <p:txBody>
          <a:bodyPr>
            <a:normAutofit/>
          </a:bodyPr>
          <a:lstStyle/>
          <a:p>
            <a:r>
              <a:rPr kumimoji="0" lang="en-US" altLang="en-US" sz="32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G. Strategies to Overcome Negative Stereotypes</a:t>
            </a:r>
            <a:br>
              <a:rPr kumimoji="0" lang="en-US" altLang="en-US" sz="1600" b="0" i="0" u="none" strike="noStrike" cap="none" normalizeH="0" baseline="0" dirty="0">
                <a:ln>
                  <a:noFill/>
                </a:ln>
                <a:solidFill>
                  <a:schemeClr val="tx1"/>
                </a:solidFill>
                <a:effectLst/>
                <a:latin typeface="Arial" panose="020B0604020202020204" pitchFamily="34" charset="0"/>
              </a:rPr>
            </a:br>
            <a:endParaRPr lang="en-US" dirty="0"/>
          </a:p>
        </p:txBody>
      </p:sp>
      <p:sp>
        <p:nvSpPr>
          <p:cNvPr id="4" name="Rectangle 1">
            <a:extLst>
              <a:ext uri="{FF2B5EF4-FFF2-40B4-BE49-F238E27FC236}">
                <a16:creationId xmlns:a16="http://schemas.microsoft.com/office/drawing/2014/main" id="{CEEF5118-18F9-E6C8-86E3-DF4958C4196C}"/>
              </a:ext>
            </a:extLst>
          </p:cNvPr>
          <p:cNvSpPr>
            <a:spLocks noGrp="1" noChangeArrowheads="1"/>
          </p:cNvSpPr>
          <p:nvPr>
            <p:ph idx="1"/>
          </p:nvPr>
        </p:nvSpPr>
        <p:spPr bwMode="auto">
          <a:xfrm>
            <a:off x="532435" y="793330"/>
            <a:ext cx="11194344"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Individual judgment rather than group judgment is essential to bridging the race gap. Every race or cultural group has various persons from diverse interests and backgrounds. Failure to recognize the diversity within races is one of the significant shortcomings of building sound racial ties.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When America realizes the Importance of abolishing negative stereotypes, the country will be a better place.</a:t>
            </a: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Strategies to Overcome Negative Stereotypes</a:t>
            </a: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study and find out the truth about others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refuse to listen to others who use negative stereotypes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look for the good in others rather than bad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look at the individual rather than the group</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celebrate the differences found in various cultures and races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encourage others to think positively about racial differences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 everything to improve your personal life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stand up for fairness and justice</a:t>
            </a:r>
          </a:p>
          <a:p>
            <a:pPr marL="0" marR="0" lvl="0" indent="0" algn="l" defTabSz="914400" rtl="0" eaLnBrk="0" fontAlgn="base" latinLnBrk="0" hangingPunct="0">
              <a:lnSpc>
                <a:spcPct val="100000"/>
              </a:lnSpc>
              <a:spcBef>
                <a:spcPct val="0"/>
              </a:spcBef>
              <a:spcAft>
                <a:spcPct val="0"/>
              </a:spcAft>
              <a:buClrTx/>
              <a:buSzTx/>
              <a:buFontTx/>
              <a:buChar char="•"/>
              <a:tabLst>
                <a:tab pos="1200150" algn="l"/>
                <a:tab pos="5314950" algn="l"/>
              </a:tabLst>
            </a:pPr>
            <a:r>
              <a:rPr lang="en-US" altLang="en-US" sz="2000" dirty="0">
                <a:latin typeface="Times New Roman" panose="02020603050405020304" pitchFamily="18" charset="0"/>
                <a:cs typeface="Times New Roman" panose="02020603050405020304" pitchFamily="18" charset="0"/>
              </a:rPr>
              <a:t>            Return to the table contents.                                               Continue to the next section</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rrow: Left 4">
            <a:hlinkClick r:id="rId2" action="ppaction://hlinksldjump"/>
            <a:extLst>
              <a:ext uri="{FF2B5EF4-FFF2-40B4-BE49-F238E27FC236}">
                <a16:creationId xmlns:a16="http://schemas.microsoft.com/office/drawing/2014/main" id="{39E6BCE3-9AFD-D0A3-08C0-1964F4D974D5}"/>
              </a:ext>
            </a:extLst>
          </p:cNvPr>
          <p:cNvSpPr/>
          <p:nvPr/>
        </p:nvSpPr>
        <p:spPr>
          <a:xfrm rot="10800000">
            <a:off x="10172840" y="5493289"/>
            <a:ext cx="914400" cy="274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2D951FB3-0C5D-B81C-F1D6-9097E7B85DEF}"/>
              </a:ext>
            </a:extLst>
          </p:cNvPr>
          <p:cNvSpPr/>
          <p:nvPr/>
        </p:nvSpPr>
        <p:spPr>
          <a:xfrm>
            <a:off x="532435" y="5476230"/>
            <a:ext cx="914400" cy="274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372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C42E-6703-0C34-1012-B479C15AB00E}"/>
              </a:ext>
            </a:extLst>
          </p:cNvPr>
          <p:cNvSpPr>
            <a:spLocks noGrp="1"/>
          </p:cNvSpPr>
          <p:nvPr>
            <p:ph type="title"/>
          </p:nvPr>
        </p:nvSpPr>
        <p:spPr>
          <a:xfrm>
            <a:off x="175260" y="156238"/>
            <a:ext cx="11841480" cy="1320800"/>
          </a:xfrm>
        </p:spPr>
        <p:txBody>
          <a:bodyPr>
            <a:normAutofit/>
          </a:bodyPr>
          <a:lstStyle/>
          <a:p>
            <a:r>
              <a:rPr lang="en-US" sz="3600" b="1" dirty="0">
                <a:effectLst/>
                <a:latin typeface="Times New Roman" panose="02020603050405020304" pitchFamily="18" charset="0"/>
                <a:ea typeface="Times New Roman" panose="02020603050405020304" pitchFamily="18" charset="0"/>
              </a:rPr>
              <a:t>H. Suggestions for dealing with bad Racial Experiences</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1B95452-7EB0-FBC3-ADAD-6B6596A165C4}"/>
              </a:ext>
            </a:extLst>
          </p:cNvPr>
          <p:cNvSpPr>
            <a:spLocks noGrp="1"/>
          </p:cNvSpPr>
          <p:nvPr>
            <p:ph idx="1"/>
          </p:nvPr>
        </p:nvSpPr>
        <p:spPr>
          <a:xfrm>
            <a:off x="558461" y="1026733"/>
            <a:ext cx="10831433" cy="5026595"/>
          </a:xfrm>
        </p:spPr>
        <p:txBody>
          <a:bodyPr>
            <a:normAutofit/>
          </a:bodyPr>
          <a:lstStyle/>
          <a:p>
            <a:pPr marL="0" marR="0" indent="0" algn="just">
              <a:spcBef>
                <a:spcPts val="0"/>
              </a:spcBef>
              <a:spcAft>
                <a:spcPts val="0"/>
              </a:spcAft>
              <a:buNone/>
              <a:tabLst>
                <a:tab pos="1200150" algn="l"/>
                <a:tab pos="5314950" algn="l"/>
              </a:tabLst>
            </a:pPr>
            <a:r>
              <a:rPr lang="en-US" sz="1400" b="1" dirty="0">
                <a:effectLst/>
                <a:latin typeface="Times New Roman" panose="02020603050405020304" pitchFamily="18" charset="0"/>
                <a:ea typeface="Times New Roman" panose="02020603050405020304" pitchFamily="18" charset="0"/>
              </a:rPr>
              <a:t>Solution Response:</a:t>
            </a:r>
            <a:endParaRPr lang="en-US" sz="1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4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There is a mixture of good influences and bad influences in every race. No race is composed of all saints or, on the other hand, all devils; it is essential to be aware of this when dealing with other races.</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The person who allows a bad experience with one person in a particular race to color all of their dealings with others within that race does a great injustice to race relations.</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600" dirty="0">
                <a:effectLst/>
                <a:latin typeface="Times New Roman" panose="02020603050405020304" pitchFamily="18" charset="0"/>
                <a:ea typeface="Times New Roman" panose="02020603050405020304" pitchFamily="18" charset="0"/>
              </a:rPr>
              <a:t>Society cannot afford to degrade an entire race because of one member’s evil behavior or terrible experience with a person within a race. There are too many law-abiding citizens within each race. These citizens deserve the respect of being judged individually rather than on a group basis.</a:t>
            </a:r>
          </a:p>
          <a:p>
            <a:pPr marL="0" marR="0" algn="just">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Suggestions for dealing with bad Racial Experiences</a:t>
            </a:r>
            <a:endParaRPr lang="en-US" sz="16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Be objective in dealing with persons of different races</a:t>
            </a:r>
          </a:p>
          <a:p>
            <a:pPr marL="742950" marR="0" lvl="1" indent="-28575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Judge others on an individual basis</a:t>
            </a:r>
          </a:p>
          <a:p>
            <a:pPr marL="742950" marR="0" lvl="1" indent="-28575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Look for positive characteristics in others</a:t>
            </a:r>
          </a:p>
          <a:p>
            <a:pPr marL="742950" marR="0" lvl="1" indent="-28575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Respect the humanity of all persons</a:t>
            </a:r>
          </a:p>
          <a:p>
            <a:pPr marL="742950" marR="0" lvl="1" indent="-28575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Avoid degrading names and terms</a:t>
            </a:r>
            <a:r>
              <a:rPr lang="en-US" dirty="0">
                <a:latin typeface="Times New Roman" panose="02020603050405020304" pitchFamily="18" charset="0"/>
                <a:ea typeface="Times New Roman" panose="02020603050405020304" pitchFamily="18" charset="0"/>
              </a:rPr>
              <a:t>                                                </a:t>
            </a:r>
          </a:p>
          <a:p>
            <a:pPr marL="457200" marR="0" lvl="1" indent="0" algn="just">
              <a:spcBef>
                <a:spcPts val="0"/>
              </a:spcBef>
              <a:spcAft>
                <a:spcPts val="0"/>
              </a:spcAft>
              <a:buNone/>
            </a:pPr>
            <a:r>
              <a:rPr lang="en-US" dirty="0">
                <a:latin typeface="Times New Roman" panose="02020603050405020304" pitchFamily="18" charset="0"/>
                <a:ea typeface="Times New Roman" panose="02020603050405020304" pitchFamily="18" charset="0"/>
              </a:rPr>
              <a:t>     Return to the table contents.                                               Continue to the next section.</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Arrow: Left 3">
            <a:hlinkClick r:id="rId2" action="ppaction://hlinksldjump"/>
            <a:extLst>
              <a:ext uri="{FF2B5EF4-FFF2-40B4-BE49-F238E27FC236}">
                <a16:creationId xmlns:a16="http://schemas.microsoft.com/office/drawing/2014/main" id="{7ABBD317-B7E5-CAC1-CA67-EA3931FB70DF}"/>
              </a:ext>
            </a:extLst>
          </p:cNvPr>
          <p:cNvSpPr/>
          <p:nvPr/>
        </p:nvSpPr>
        <p:spPr>
          <a:xfrm rot="10800000">
            <a:off x="8345004" y="5641846"/>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5112BE05-CE57-AD06-B02C-AD95E73BD582}"/>
              </a:ext>
            </a:extLst>
          </p:cNvPr>
          <p:cNvSpPr/>
          <p:nvPr/>
        </p:nvSpPr>
        <p:spPr>
          <a:xfrm>
            <a:off x="378987" y="5641846"/>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720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478A-F6C4-3A1A-265C-5B57DEC6198C}"/>
              </a:ext>
            </a:extLst>
          </p:cNvPr>
          <p:cNvSpPr>
            <a:spLocks noGrp="1"/>
          </p:cNvSpPr>
          <p:nvPr>
            <p:ph type="title"/>
          </p:nvPr>
        </p:nvSpPr>
        <p:spPr>
          <a:xfrm>
            <a:off x="434340" y="160020"/>
            <a:ext cx="10721340" cy="982980"/>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 </a:t>
            </a:r>
            <a:r>
              <a:rPr lang="en-US" sz="3600" b="1" u="sng" dirty="0">
                <a:effectLst/>
                <a:latin typeface="Times New Roman" panose="02020603050405020304" pitchFamily="18" charset="0"/>
                <a:ea typeface="Times New Roman" panose="02020603050405020304" pitchFamily="18" charset="0"/>
              </a:rPr>
              <a:t>I. Inferiority:  </a:t>
            </a:r>
            <a:r>
              <a:rPr lang="en-US" sz="3600" b="1" dirty="0">
                <a:effectLst/>
                <a:latin typeface="Times New Roman" panose="02020603050405020304" pitchFamily="18" charset="0"/>
                <a:ea typeface="Times New Roman" panose="02020603050405020304" pitchFamily="18" charset="0"/>
              </a:rPr>
              <a:t>No Race is Superior or Inferior</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F868F36-8A7F-6152-11DB-AB704474BC4B}"/>
              </a:ext>
            </a:extLst>
          </p:cNvPr>
          <p:cNvSpPr>
            <a:spLocks noGrp="1"/>
          </p:cNvSpPr>
          <p:nvPr>
            <p:ph idx="1"/>
          </p:nvPr>
        </p:nvSpPr>
        <p:spPr>
          <a:xfrm>
            <a:off x="576072" y="1172559"/>
            <a:ext cx="8697930" cy="4898362"/>
          </a:xfrm>
        </p:spPr>
        <p:txBody>
          <a:bodyPr>
            <a:normAutofit/>
          </a:bodyPr>
          <a:lstStyle/>
          <a:p>
            <a:pPr marL="0" marR="0" indent="0" algn="just">
              <a:spcBef>
                <a:spcPts val="0"/>
              </a:spcBef>
              <a:spcAft>
                <a:spcPts val="0"/>
              </a:spcAft>
              <a:buNone/>
              <a:tabLst>
                <a:tab pos="1200150" algn="l"/>
                <a:tab pos="5314950" algn="l"/>
              </a:tabLst>
            </a:pPr>
            <a:r>
              <a:rPr lang="en-US" sz="1800" b="1" dirty="0">
                <a:effectLst/>
                <a:latin typeface="Times New Roman" panose="02020603050405020304" pitchFamily="18" charset="0"/>
                <a:ea typeface="Times New Roman" panose="02020603050405020304" pitchFamily="18" charset="0"/>
              </a:rPr>
              <a:t> </a:t>
            </a:r>
            <a:r>
              <a:rPr lang="en-US" sz="1800" b="1" u="sng" dirty="0">
                <a:effectLst/>
                <a:latin typeface="Times New Roman" panose="02020603050405020304" pitchFamily="18" charset="0"/>
                <a:ea typeface="Times New Roman" panose="02020603050405020304" pitchFamily="18" charset="0"/>
              </a:rPr>
              <a:t>I. Inferiority:  </a:t>
            </a:r>
            <a:r>
              <a:rPr lang="en-US" sz="1800" b="1" dirty="0">
                <a:effectLst/>
                <a:latin typeface="Times New Roman" panose="02020603050405020304" pitchFamily="18" charset="0"/>
                <a:ea typeface="Times New Roman" panose="02020603050405020304" pitchFamily="18" charset="0"/>
              </a:rPr>
              <a:t>No Race is Superior or Inferior</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The expression "What a man thinks, so is he" is a prevalent saying. Suppose a person thinks or feels that they are inferior. It impacts how they relate to other people, especially in race relations. No sound race relations will develop if feelings of inadequacy and inferiority flourish. </a:t>
            </a:r>
          </a:p>
          <a:p>
            <a:pPr marL="0" marR="0" indent="0" algn="just">
              <a:spcBef>
                <a:spcPts val="0"/>
              </a:spcBef>
              <a:spcAft>
                <a:spcPts val="0"/>
              </a:spcAft>
              <a:buNone/>
              <a:tabLst>
                <a:tab pos="1200150" algn="l"/>
                <a:tab pos="531495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b="1" dirty="0">
                <a:effectLst/>
                <a:latin typeface="Times New Roman" panose="02020603050405020304" pitchFamily="18" charset="0"/>
                <a:ea typeface="Times New Roman" panose="02020603050405020304" pitchFamily="18" charset="0"/>
              </a:rPr>
              <a:t>Solution Response:</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Possessing a positive self-image is crucial to building positive relationships with others. An old proverb says, "if you do not love yourself, you cannot love anyone else."</a:t>
            </a:r>
          </a:p>
          <a:p>
            <a:pPr marL="0" marR="0" indent="0" algn="just">
              <a:spcBef>
                <a:spcPts val="0"/>
              </a:spcBef>
              <a:spcAft>
                <a:spcPts val="0"/>
              </a:spcAft>
              <a:buNone/>
              <a:tabLst>
                <a:tab pos="1314450" algn="l"/>
                <a:tab pos="1409700" algn="l"/>
              </a:tabLst>
            </a:pPr>
            <a:r>
              <a:rPr lang="en-US" sz="18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Parents need to be aware that Jean Piaget, a famous Swiss psychologist, believed that most of a child's personality develops in the first six years of a child's life. During this time, a child forms a positive or negative self-image. Therefore, parents who possess this knowledge can influence their children positively.</a:t>
            </a:r>
          </a:p>
          <a:p>
            <a:pPr marL="0" indent="0">
              <a:buNone/>
            </a:pPr>
            <a:r>
              <a:rPr lang="en-US" dirty="0"/>
              <a:t>                            Additional solutions:</a:t>
            </a:r>
          </a:p>
        </p:txBody>
      </p:sp>
      <p:sp>
        <p:nvSpPr>
          <p:cNvPr id="4" name="Arrow: Right 3">
            <a:hlinkClick r:id="rId2" action="ppaction://hlinksldjump"/>
            <a:extLst>
              <a:ext uri="{FF2B5EF4-FFF2-40B4-BE49-F238E27FC236}">
                <a16:creationId xmlns:a16="http://schemas.microsoft.com/office/drawing/2014/main" id="{9486AFAD-26BE-C888-AF43-A700579DD3B4}"/>
              </a:ext>
            </a:extLst>
          </p:cNvPr>
          <p:cNvSpPr/>
          <p:nvPr/>
        </p:nvSpPr>
        <p:spPr>
          <a:xfrm>
            <a:off x="4716692" y="572016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6112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CB77-612A-D4D9-5888-C2D3323054EE}"/>
              </a:ext>
            </a:extLst>
          </p:cNvPr>
          <p:cNvSpPr>
            <a:spLocks noGrp="1"/>
          </p:cNvSpPr>
          <p:nvPr>
            <p:ph type="title"/>
          </p:nvPr>
        </p:nvSpPr>
        <p:spPr>
          <a:xfrm>
            <a:off x="0" y="0"/>
            <a:ext cx="11715750" cy="1245870"/>
          </a:xfrm>
        </p:spPr>
        <p:txBody>
          <a:bodyPr>
            <a:normAutofit/>
          </a:bodyPr>
          <a:lstStyle/>
          <a:p>
            <a:pPr marL="0" marR="0" algn="just">
              <a:spcBef>
                <a:spcPts val="0"/>
              </a:spcBef>
              <a:spcAft>
                <a:spcPts val="0"/>
              </a:spcAft>
              <a:tabLst>
                <a:tab pos="1200150" algn="l"/>
                <a:tab pos="5314950" algn="l"/>
              </a:tabLst>
            </a:pPr>
            <a:r>
              <a:rPr lang="en-US" sz="2800" b="1" dirty="0">
                <a:effectLst/>
                <a:latin typeface="Times New Roman" panose="02020603050405020304" pitchFamily="18" charset="0"/>
                <a:ea typeface="Times New Roman" panose="02020603050405020304" pitchFamily="18" charset="0"/>
              </a:rPr>
              <a:t> </a:t>
            </a:r>
            <a:r>
              <a:rPr lang="en-US" sz="2800" b="1" u="sng" dirty="0">
                <a:effectLst/>
                <a:latin typeface="Times New Roman" panose="02020603050405020304" pitchFamily="18" charset="0"/>
                <a:ea typeface="Times New Roman" panose="02020603050405020304" pitchFamily="18" charset="0"/>
              </a:rPr>
              <a:t>I. Inferiority:  </a:t>
            </a:r>
            <a:r>
              <a:rPr lang="en-US" sz="2800" b="1" dirty="0">
                <a:effectLst/>
                <a:latin typeface="Times New Roman" panose="02020603050405020304" pitchFamily="18" charset="0"/>
                <a:ea typeface="Times New Roman" panose="02020603050405020304" pitchFamily="18" charset="0"/>
              </a:rPr>
              <a:t>No Race is Superior or Inferior</a:t>
            </a:r>
            <a:endParaRPr lang="en-US" sz="2800" dirty="0">
              <a:effectLst/>
              <a:latin typeface="Times New Roman" panose="02020603050405020304" pitchFamily="18" charset="0"/>
              <a:ea typeface="Times New Roman" panose="02020603050405020304" pitchFamily="18" charset="0"/>
            </a:endParaRPr>
          </a:p>
        </p:txBody>
      </p:sp>
      <p:sp>
        <p:nvSpPr>
          <p:cNvPr id="4" name="Rectangle 1">
            <a:extLst>
              <a:ext uri="{FF2B5EF4-FFF2-40B4-BE49-F238E27FC236}">
                <a16:creationId xmlns:a16="http://schemas.microsoft.com/office/drawing/2014/main" id="{920F9EAA-D49A-F54E-8FD1-AEDCAC6FE9B9}"/>
              </a:ext>
            </a:extLst>
          </p:cNvPr>
          <p:cNvSpPr>
            <a:spLocks noGrp="1" noChangeArrowheads="1"/>
          </p:cNvSpPr>
          <p:nvPr>
            <p:ph idx="1"/>
          </p:nvPr>
        </p:nvSpPr>
        <p:spPr bwMode="auto">
          <a:xfrm>
            <a:off x="441157" y="1072868"/>
            <a:ext cx="1029101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Parents need to be aware that Jean Piaget, a famous Swiss psychologist, believed that most of a child's personality develops in the first six years of a child's life. During this time, a child forms a positive or negative self-image. Therefore, parents who possess this knowledge can influence their children positively.</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Knowing when to praise and how to criticize are two essential keys to building a positive self-image. Children also need balance and structure in their lives. If their basic spiritual and physical needs, such as food, shelter, love, safety, etc., are taken care of, they grow up happy, well-adjusted citizens.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Reference: Piaget's Maturational Stages of Department   Janet Learner Learning Disabilities Houghton Mifflin Company Boston 1985 pp 169-171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Recommendations for overcoming Feelings of Inferiority</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strive to be around loving, caring people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seek the counsel of wise, understanding people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find a positive role model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focus on the things you do well</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read positive self-image books and literature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attempt to live a balanced life addressing physical, mental,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intellectual and spiritual needs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make an effort to think about positive things rather than negative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things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strive to help others; give of your time and energy</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n-US" altLang="en-US" sz="1400" dirty="0"/>
              <a:t>  </a:t>
            </a:r>
          </a:p>
          <a:p>
            <a:pPr marL="0" marR="0" lvl="0" indent="0" algn="just" defTabSz="914400" rtl="0" eaLnBrk="0" fontAlgn="base" latinLnBrk="0" hangingPunct="0">
              <a:lnSpc>
                <a:spcPct val="100000"/>
              </a:lnSpc>
              <a:spcBef>
                <a:spcPct val="0"/>
              </a:spcBef>
              <a:spcAft>
                <a:spcPct val="0"/>
              </a:spcAft>
              <a:buClrTx/>
              <a:buSzTx/>
              <a:buNone/>
              <a:tabLst>
                <a:tab pos="228600" algn="l"/>
              </a:tabLst>
            </a:pPr>
            <a:r>
              <a:rPr kumimoji="0" lang="en-US" altLang="en-US" sz="1800" b="0" i="0" u="none" strike="noStrike" cap="none" normalizeH="0" baseline="0" dirty="0">
                <a:ln>
                  <a:noFill/>
                </a:ln>
                <a:solidFill>
                  <a:schemeClr val="tx1"/>
                </a:solidFill>
                <a:effectLst/>
                <a:latin typeface="Arial" panose="020B0604020202020204" pitchFamily="34" charset="0"/>
              </a:rPr>
              <a:t>               Return to the table of contents and continue to the next section. </a:t>
            </a:r>
          </a:p>
        </p:txBody>
      </p:sp>
      <p:sp>
        <p:nvSpPr>
          <p:cNvPr id="6" name="Arrow: Left 5">
            <a:hlinkClick r:id="rId2" action="ppaction://hlinksldjump"/>
            <a:extLst>
              <a:ext uri="{FF2B5EF4-FFF2-40B4-BE49-F238E27FC236}">
                <a16:creationId xmlns:a16="http://schemas.microsoft.com/office/drawing/2014/main" id="{21F5763C-F73B-9F10-A28B-EEC4E4C43A00}"/>
              </a:ext>
            </a:extLst>
          </p:cNvPr>
          <p:cNvSpPr/>
          <p:nvPr/>
        </p:nvSpPr>
        <p:spPr>
          <a:xfrm rot="10800000">
            <a:off x="8834733" y="5615909"/>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00E1048C-2A20-6CBE-56A0-7BF0375A8E6B}"/>
              </a:ext>
            </a:extLst>
          </p:cNvPr>
          <p:cNvSpPr/>
          <p:nvPr/>
        </p:nvSpPr>
        <p:spPr>
          <a:xfrm>
            <a:off x="545432" y="5647972"/>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2922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6EA0-D3FD-119C-A82D-CD080A5F0D1C}"/>
              </a:ext>
            </a:extLst>
          </p:cNvPr>
          <p:cNvSpPr>
            <a:spLocks noGrp="1"/>
          </p:cNvSpPr>
          <p:nvPr>
            <p:ph type="title"/>
          </p:nvPr>
        </p:nvSpPr>
        <p:spPr>
          <a:xfrm>
            <a:off x="205740" y="91440"/>
            <a:ext cx="11864340" cy="1337310"/>
          </a:xfrm>
        </p:spPr>
        <p:txBody>
          <a:bodyPr>
            <a:normAutofit fontScale="90000"/>
          </a:bodyPr>
          <a:lstStyle/>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J. </a:t>
            </a:r>
            <a:r>
              <a:rPr lang="en-US" sz="3600" b="1" dirty="0">
                <a:effectLst/>
                <a:latin typeface="Times New Roman" panose="02020603050405020304" pitchFamily="18" charset="0"/>
                <a:ea typeface="Times New Roman" panose="02020603050405020304" pitchFamily="18" charset="0"/>
              </a:rPr>
              <a:t>Ways to overcome the Myth of Sexual Superiority</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C7738E-4AC4-5E9D-2A2E-CD916E06A55D}"/>
              </a:ext>
            </a:extLst>
          </p:cNvPr>
          <p:cNvSpPr>
            <a:spLocks noGrp="1"/>
          </p:cNvSpPr>
          <p:nvPr>
            <p:ph idx="1"/>
          </p:nvPr>
        </p:nvSpPr>
        <p:spPr>
          <a:xfrm>
            <a:off x="869861" y="1382430"/>
            <a:ext cx="10536098" cy="4612612"/>
          </a:xfrm>
        </p:spPr>
        <p:txBody>
          <a:bodyPr>
            <a:normAutofit fontScale="77500" lnSpcReduction="20000"/>
          </a:bodyPr>
          <a:lstStyle/>
          <a:p>
            <a:pPr marL="0" marR="0" indent="0" algn="just">
              <a:spcBef>
                <a:spcPts val="0"/>
              </a:spcBef>
              <a:spcAft>
                <a:spcPts val="0"/>
              </a:spcAft>
              <a:buNone/>
              <a:tabLst>
                <a:tab pos="1200150" algn="l"/>
                <a:tab pos="5314950" algn="l"/>
              </a:tabLst>
            </a:pPr>
            <a:r>
              <a:rPr lang="en-US" sz="2400" b="1" dirty="0">
                <a:effectLst/>
                <a:latin typeface="Times New Roman" panose="02020603050405020304" pitchFamily="18" charset="0"/>
                <a:ea typeface="Times New Roman" panose="02020603050405020304" pitchFamily="18" charset="0"/>
              </a:rPr>
              <a:t>Solution Response:</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According to the Archives of Sexual Behavior, a research journal published by the Department of Behavioral Sciences, no credible research proves a difference in the sexual potency of one racial group over another. The myth of sexual superiority only serves to dehumanize an individual or group to the level of an animal; therefore, no rational, respectable person should believe in such myths, for they serve no useful purpose in fostering good race relations.</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Ways to overcome the Myth of Sexual Superiority</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avoid focusing on sexual stereotypes </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judge people individually</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reflect on the whole person</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look for positive characteristics in others</a:t>
            </a:r>
          </a:p>
          <a:p>
            <a:pPr marL="342900" marR="0" lvl="0" indent="-342900" algn="just">
              <a:spcBef>
                <a:spcPts val="0"/>
              </a:spcBef>
              <a:spcAft>
                <a:spcPts val="0"/>
              </a:spcAft>
              <a:buFont typeface="Symbol" panose="05050102010706020507" pitchFamily="18" charset="2"/>
              <a:buChar char=""/>
              <a:tabLst>
                <a:tab pos="228600" algn="l"/>
                <a:tab pos="914400" algn="l"/>
                <a:tab pos="1371600" algn="l"/>
                <a:tab pos="1828800" algn="l"/>
                <a:tab pos="2286000" algn="l"/>
                <a:tab pos="2743200" algn="l"/>
                <a:tab pos="3200400" algn="l"/>
                <a:tab pos="3657600" algn="l"/>
                <a:tab pos="4114800" algn="l"/>
                <a:tab pos="4572000" algn="l"/>
                <a:tab pos="5486400" algn="r"/>
              </a:tabLst>
            </a:pPr>
            <a:r>
              <a:rPr lang="en-US" sz="2400" dirty="0">
                <a:effectLst/>
                <a:latin typeface="Times New Roman" panose="02020603050405020304" pitchFamily="18" charset="0"/>
                <a:ea typeface="Times New Roman" panose="02020603050405020304" pitchFamily="18" charset="0"/>
              </a:rPr>
              <a:t>reprimand others who use racial and sexual stereotypes		</a:t>
            </a:r>
          </a:p>
          <a:p>
            <a:pPr marL="342900" marR="0" lvl="0" indent="-34290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strive to be in the presence of those who have a high self-esteem </a:t>
            </a:r>
          </a:p>
          <a:p>
            <a:pPr marL="0" marR="0" lvl="0" indent="0" algn="just">
              <a:spcBef>
                <a:spcPts val="0"/>
              </a:spcBef>
              <a:spcAft>
                <a:spcPts val="0"/>
              </a:spcAft>
              <a:buNone/>
              <a:tabLst>
                <a:tab pos="228600" algn="l"/>
              </a:tabLst>
            </a:pPr>
            <a:r>
              <a:rPr lang="en-US" sz="2400" dirty="0">
                <a:effectLst/>
                <a:latin typeface="Times New Roman" panose="02020603050405020304" pitchFamily="18" charset="0"/>
                <a:ea typeface="Times New Roman" panose="02020603050405020304" pitchFamily="18" charset="0"/>
              </a:rPr>
              <a:t>      unlike the other </a:t>
            </a:r>
          </a:p>
          <a:p>
            <a:pPr marL="0" marR="0" lvl="0" indent="0" algn="just">
              <a:spcBef>
                <a:spcPts val="0"/>
              </a:spcBef>
              <a:spcAft>
                <a:spcPts val="0"/>
              </a:spcAft>
              <a:buNone/>
              <a:tabLst>
                <a:tab pos="2286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Return to the table of contents.                                            Continue to the next section.</a:t>
            </a:r>
          </a:p>
          <a:p>
            <a:pPr marL="0" marR="0" indent="0" algn="just">
              <a:spcBef>
                <a:spcPts val="0"/>
              </a:spcBef>
              <a:spcAft>
                <a:spcPts val="0"/>
              </a:spcAft>
              <a:buNone/>
              <a:tabLst>
                <a:tab pos="2924175" algn="l"/>
              </a:tabLst>
            </a:pPr>
            <a:r>
              <a:rPr lang="en-US" sz="24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Arrow: Right 3">
            <a:hlinkClick r:id="rId2" action="ppaction://hlinksldjump"/>
            <a:extLst>
              <a:ext uri="{FF2B5EF4-FFF2-40B4-BE49-F238E27FC236}">
                <a16:creationId xmlns:a16="http://schemas.microsoft.com/office/drawing/2014/main" id="{F3DC25B8-28AC-4330-70B3-8159A0BDE1AE}"/>
              </a:ext>
            </a:extLst>
          </p:cNvPr>
          <p:cNvSpPr/>
          <p:nvPr/>
        </p:nvSpPr>
        <p:spPr>
          <a:xfrm>
            <a:off x="10154138" y="531535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DF763A90-250E-0DB5-9443-814EB9D2972F}"/>
              </a:ext>
            </a:extLst>
          </p:cNvPr>
          <p:cNvSpPr/>
          <p:nvPr/>
        </p:nvSpPr>
        <p:spPr>
          <a:xfrm>
            <a:off x="806417" y="5338410"/>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787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A6F7-41CD-D591-0E08-F4106769254B}"/>
              </a:ext>
            </a:extLst>
          </p:cNvPr>
          <p:cNvSpPr>
            <a:spLocks noGrp="1"/>
          </p:cNvSpPr>
          <p:nvPr>
            <p:ph type="title"/>
          </p:nvPr>
        </p:nvSpPr>
        <p:spPr>
          <a:xfrm>
            <a:off x="171450" y="0"/>
            <a:ext cx="11852910" cy="1303020"/>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K. Judge others by their words and deeds rather than by their </a:t>
            </a:r>
            <a:br>
              <a:rPr lang="en-US" sz="36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physical characteristics</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F556EA9-D9D3-501B-B6C1-B45E489D541B}"/>
              </a:ext>
            </a:extLst>
          </p:cNvPr>
          <p:cNvSpPr>
            <a:spLocks noGrp="1"/>
          </p:cNvSpPr>
          <p:nvPr>
            <p:ph idx="1"/>
          </p:nvPr>
        </p:nvSpPr>
        <p:spPr>
          <a:xfrm>
            <a:off x="347472" y="1554481"/>
            <a:ext cx="8926530" cy="4486882"/>
          </a:xfrm>
        </p:spPr>
        <p:txBody>
          <a:bodyPr>
            <a:normAutofit/>
          </a:bodyPr>
          <a:lstStyle/>
          <a:p>
            <a:pPr marL="0" marR="0" indent="0" algn="just">
              <a:spcBef>
                <a:spcPts val="0"/>
              </a:spcBef>
              <a:spcAft>
                <a:spcPts val="0"/>
              </a:spcAft>
              <a:buNone/>
              <a:tabLst>
                <a:tab pos="1200150" algn="l"/>
                <a:tab pos="5314950" algn="l"/>
              </a:tabLst>
            </a:pP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Skin Color and Physical Characteristics should not be a basis for judging character. An individual's physical traits do not reflect the inner self, making a person distinctively human.</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It would also help to remember that no superior or inferior skin color exists. What's beautiful to one person may be ugly to another. There should always be an awareness of this when comparing one's hair or skin color with another.</a:t>
            </a:r>
          </a:p>
          <a:p>
            <a:pPr marL="0" marR="0" indent="0" algn="just">
              <a:spcBef>
                <a:spcPts val="0"/>
              </a:spcBef>
              <a:spcAft>
                <a:spcPts val="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differences in physical characteristics should be celebrated rather than degraded. There is a saying, "variety is the spice of life." this is true because the world would be a dull place to live in if every human being were the same race or culture.</a:t>
            </a:r>
          </a:p>
          <a:p>
            <a:pPr marL="0" indent="0">
              <a:buNone/>
            </a:pPr>
            <a:r>
              <a:rPr lang="en-US" dirty="0">
                <a:latin typeface="Times New Roman" panose="02020603050405020304" pitchFamily="18" charset="0"/>
                <a:cs typeface="Times New Roman" panose="02020603050405020304" pitchFamily="18" charset="0"/>
              </a:rPr>
              <a:t>                                      Additional solutions:</a:t>
            </a:r>
          </a:p>
        </p:txBody>
      </p:sp>
      <p:sp>
        <p:nvSpPr>
          <p:cNvPr id="5" name="Arrow: Right 4">
            <a:hlinkClick r:id="rId2" action="ppaction://hlinksldjump"/>
            <a:extLst>
              <a:ext uri="{FF2B5EF4-FFF2-40B4-BE49-F238E27FC236}">
                <a16:creationId xmlns:a16="http://schemas.microsoft.com/office/drawing/2014/main" id="{2A413BD3-6521-EC18-4325-2FD43F518FF8}"/>
              </a:ext>
            </a:extLst>
          </p:cNvPr>
          <p:cNvSpPr/>
          <p:nvPr/>
        </p:nvSpPr>
        <p:spPr>
          <a:xfrm>
            <a:off x="4554445" y="573490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8580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B3D1-B28C-4697-B8D5-C444E47BE4FD}"/>
              </a:ext>
            </a:extLst>
          </p:cNvPr>
          <p:cNvSpPr>
            <a:spLocks noGrp="1"/>
          </p:cNvSpPr>
          <p:nvPr>
            <p:ph type="title"/>
          </p:nvPr>
        </p:nvSpPr>
        <p:spPr>
          <a:xfrm>
            <a:off x="194310" y="160020"/>
            <a:ext cx="11315700" cy="1200150"/>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K. Ways to respect Skin Color and Physical Characteristic  </a:t>
            </a:r>
            <a:br>
              <a:rPr lang="en-US" sz="36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Differences</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DEEAB9C-4BAA-8153-F085-6904C4B93FB7}"/>
              </a:ext>
            </a:extLst>
          </p:cNvPr>
          <p:cNvSpPr>
            <a:spLocks noGrp="1"/>
          </p:cNvSpPr>
          <p:nvPr>
            <p:ph idx="1"/>
          </p:nvPr>
        </p:nvSpPr>
        <p:spPr>
          <a:xfrm>
            <a:off x="438912" y="1280161"/>
            <a:ext cx="10533888" cy="4761202"/>
          </a:xfrm>
        </p:spPr>
        <p:txBody>
          <a:bodyPr>
            <a:normAutofit/>
          </a:bodyPr>
          <a:lstStyle/>
          <a:p>
            <a:pPr marL="0" marR="0" inden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strive to respect individual differences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study the history of different cultures and races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accept the fact that there is no such thing as superior hair or skin color</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look for the beauty in others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respect the uniqueness of each person</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judge others by their character rather than skin color</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know yourself and focus on the positive</a:t>
            </a:r>
          </a:p>
          <a:p>
            <a:pPr marL="457200" marR="0" lvl="1" indent="0" algn="just">
              <a:spcBef>
                <a:spcPts val="0"/>
              </a:spcBef>
              <a:spcAft>
                <a:spcPts val="0"/>
              </a:spcAft>
              <a:buNone/>
              <a:tabLst>
                <a:tab pos="228600" algn="l"/>
              </a:tabLst>
            </a:pPr>
            <a:r>
              <a:rPr lang="en-US" sz="2400" dirty="0">
                <a:latin typeface="Times New Roman" panose="02020603050405020304" pitchFamily="18" charset="0"/>
                <a:ea typeface="Times New Roman" panose="02020603050405020304" pitchFamily="18" charset="0"/>
              </a:rPr>
              <a:t>   Return to the table of content.                       Continue to the next section.</a:t>
            </a:r>
            <a:endParaRPr lang="en-US" sz="2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endParaRPr lang="en-US" dirty="0"/>
          </a:p>
        </p:txBody>
      </p:sp>
      <p:sp>
        <p:nvSpPr>
          <p:cNvPr id="4" name="Arrow: Left 3">
            <a:hlinkClick r:id="rId2" action="ppaction://hlinksldjump"/>
            <a:extLst>
              <a:ext uri="{FF2B5EF4-FFF2-40B4-BE49-F238E27FC236}">
                <a16:creationId xmlns:a16="http://schemas.microsoft.com/office/drawing/2014/main" id="{7C6B62F9-C362-DB3F-FA6B-C424B5A814F1}"/>
              </a:ext>
            </a:extLst>
          </p:cNvPr>
          <p:cNvSpPr/>
          <p:nvPr/>
        </p:nvSpPr>
        <p:spPr>
          <a:xfrm rot="10800000">
            <a:off x="10058400" y="4718782"/>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C4014FF6-7CA0-9C74-0C0E-F629AB7C4248}"/>
              </a:ext>
            </a:extLst>
          </p:cNvPr>
          <p:cNvSpPr/>
          <p:nvPr/>
        </p:nvSpPr>
        <p:spPr>
          <a:xfrm>
            <a:off x="304800" y="4718782"/>
            <a:ext cx="914400" cy="274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0060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A8E2-CAE2-8CA6-508D-776A6DBA86A6}"/>
              </a:ext>
            </a:extLst>
          </p:cNvPr>
          <p:cNvSpPr>
            <a:spLocks noGrp="1"/>
          </p:cNvSpPr>
          <p:nvPr>
            <p:ph type="title"/>
          </p:nvPr>
        </p:nvSpPr>
        <p:spPr>
          <a:xfrm>
            <a:off x="0" y="0"/>
            <a:ext cx="9620250" cy="988695"/>
          </a:xfrm>
        </p:spPr>
        <p:txBody>
          <a:bodyPr>
            <a:normAutofit fontScale="90000"/>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L. Avoid promoting racial malice and hatred out of    </a:t>
            </a:r>
            <a:b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a:t>
            </a:r>
            <a:r>
              <a:rPr lang="en-US" altLang="en-US" dirty="0">
                <a:solidFill>
                  <a:schemeClr val="accent2"/>
                </a:solidFill>
                <a:latin typeface="Arial" panose="020B0604020202020204" pitchFamily="34" charset="0"/>
                <a:ea typeface="Times New Roman" panose="02020603050405020304" pitchFamily="18" charset="0"/>
              </a:rPr>
              <a:t>t</a:t>
            </a: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he fear of racial assimilation.</a:t>
            </a:r>
            <a:br>
              <a:rPr kumimoji="0" lang="en-US" altLang="en-US" sz="1600" i="0" u="none" strike="noStrike" cap="none" normalizeH="0" baseline="0" dirty="0">
                <a:ln>
                  <a:noFill/>
                </a:ln>
                <a:solidFill>
                  <a:schemeClr val="accent2"/>
                </a:solidFill>
                <a:effectLst/>
                <a:latin typeface="Arial" panose="020B0604020202020204" pitchFamily="34" charset="0"/>
              </a:rPr>
            </a:br>
            <a:endParaRPr lang="en-US" dirty="0">
              <a:solidFill>
                <a:schemeClr val="accent2"/>
              </a:solidFill>
            </a:endParaRPr>
          </a:p>
        </p:txBody>
      </p:sp>
      <p:sp>
        <p:nvSpPr>
          <p:cNvPr id="4" name="Rectangle 1">
            <a:extLst>
              <a:ext uri="{FF2B5EF4-FFF2-40B4-BE49-F238E27FC236}">
                <a16:creationId xmlns:a16="http://schemas.microsoft.com/office/drawing/2014/main" id="{2B650E1D-2A39-DEA0-BA40-831378DAFDF2}"/>
              </a:ext>
            </a:extLst>
          </p:cNvPr>
          <p:cNvSpPr>
            <a:spLocks noGrp="1" noChangeArrowheads="1"/>
          </p:cNvSpPr>
          <p:nvPr>
            <p:ph idx="1"/>
          </p:nvPr>
        </p:nvSpPr>
        <p:spPr bwMode="auto">
          <a:xfrm>
            <a:off x="148590" y="1482086"/>
            <a:ext cx="1172256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Assimilation from a cultural sense means becoming absorbed in a</a:t>
            </a: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different culture or society. There are those of every race who feel more comfortable within the realm of another race or culture. Americans from all racial backgrounds can identify with any cultural group they choose.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Overcome the fear of racial assimilation: solution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 the value and worth of all races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respect the rights and choices of others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strive to possess a sense of fairness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feel good about your race and culture</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avoid unnecessary worry over racial and cultural assimilation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lang="en-US" altLang="en-US" sz="20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Return to the table of contents.                                         Continue to the next section.  </a:t>
            </a:r>
          </a:p>
        </p:txBody>
      </p:sp>
      <p:sp>
        <p:nvSpPr>
          <p:cNvPr id="5" name="Arrow: Right 4">
            <a:hlinkClick r:id="rId2" action="ppaction://hlinksldjump"/>
            <a:extLst>
              <a:ext uri="{FF2B5EF4-FFF2-40B4-BE49-F238E27FC236}">
                <a16:creationId xmlns:a16="http://schemas.microsoft.com/office/drawing/2014/main" id="{9776A6DB-E92A-7E3B-7B37-E673EE718DF3}"/>
              </a:ext>
            </a:extLst>
          </p:cNvPr>
          <p:cNvSpPr/>
          <p:nvPr/>
        </p:nvSpPr>
        <p:spPr>
          <a:xfrm>
            <a:off x="9794422" y="591577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808F7F19-E69D-F547-8EE2-567920BAC43C}"/>
              </a:ext>
            </a:extLst>
          </p:cNvPr>
          <p:cNvSpPr/>
          <p:nvPr/>
        </p:nvSpPr>
        <p:spPr>
          <a:xfrm>
            <a:off x="302518" y="5915778"/>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549231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5092-ADE2-ADF2-0859-CEF892A4B878}"/>
              </a:ext>
            </a:extLst>
          </p:cNvPr>
          <p:cNvSpPr>
            <a:spLocks noGrp="1"/>
          </p:cNvSpPr>
          <p:nvPr>
            <p:ph type="title"/>
          </p:nvPr>
        </p:nvSpPr>
        <p:spPr>
          <a:xfrm>
            <a:off x="80010" y="-70866"/>
            <a:ext cx="12111990" cy="1257300"/>
          </a:xfrm>
        </p:spPr>
        <p:txBody>
          <a:bodyPr>
            <a:noAutofit/>
          </a:bodyPr>
          <a:lstStyle/>
          <a:p>
            <a:r>
              <a:rPr lang="en-US" sz="2800" b="1" u="sng" dirty="0">
                <a:latin typeface="Calibri" panose="020F0502020204030204" pitchFamily="34" charset="0"/>
                <a:ea typeface="Times New Roman" panose="02020603050405020304" pitchFamily="18" charset="0"/>
                <a:cs typeface="Times New Roman" panose="02020603050405020304" pitchFamily="18" charset="0"/>
              </a:rPr>
              <a:t>B</a:t>
            </a:r>
            <a:r>
              <a:rPr lang="en-US" sz="2800" b="1" u="sng" dirty="0">
                <a:effectLst/>
                <a:latin typeface="Calibri" panose="020F0502020204030204" pitchFamily="34" charset="0"/>
                <a:ea typeface="Times New Roman" panose="02020603050405020304" pitchFamily="18" charset="0"/>
                <a:cs typeface="Times New Roman" panose="02020603050405020304" pitchFamily="18" charset="0"/>
              </a:rPr>
              <a:t>. Superior Attitudes</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Feelings of racial superiority can hinder sound race      </a:t>
            </a:r>
            <a:br>
              <a:rPr lang="en-US" sz="28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relations</a:t>
            </a:r>
            <a:br>
              <a:rPr lang="en-US" sz="2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800" dirty="0"/>
          </a:p>
        </p:txBody>
      </p:sp>
      <p:sp>
        <p:nvSpPr>
          <p:cNvPr id="4" name="Rectangle 1">
            <a:extLst>
              <a:ext uri="{FF2B5EF4-FFF2-40B4-BE49-F238E27FC236}">
                <a16:creationId xmlns:a16="http://schemas.microsoft.com/office/drawing/2014/main" id="{210CBC89-2982-394A-E7DF-7F7E97800E4A}"/>
              </a:ext>
            </a:extLst>
          </p:cNvPr>
          <p:cNvSpPr>
            <a:spLocks noGrp="1" noChangeArrowheads="1"/>
          </p:cNvSpPr>
          <p:nvPr>
            <p:ph idx="1"/>
          </p:nvPr>
        </p:nvSpPr>
        <p:spPr bwMode="auto">
          <a:xfrm>
            <a:off x="639318" y="2493088"/>
            <a:ext cx="1091336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Open feelings of racial superiority have been a significant source of pain and frustration through the ages. Ethnic cleansing in Rwanda, Bosnia, and Yugoslavia were classic examples of the devastating effects of ultra feelings of racial or religious superiority.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Bosnians, Rwandans, and Yugoslavians battled extensively in the name of ethnic cleansing. As a result, people lost their homes and lives trying to escape ethnic hatred for hundreds of years.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One of the real tragedies of ethnic cleansing is that it has left thousands of innocent children without mothers and fathers, leaving them to die of disease and starvation. The physical devastation has been horrific, but the long-term psychological effects will remain for a lifetime for the innocent children caught up in a senseless war of ethnic hatred.</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rPr>
              <a:t>                                                                                                 Continue to the next section.</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Arrow: Right 4">
            <a:hlinkClick r:id="rId2" action="ppaction://hlinksldjump"/>
            <a:extLst>
              <a:ext uri="{FF2B5EF4-FFF2-40B4-BE49-F238E27FC236}">
                <a16:creationId xmlns:a16="http://schemas.microsoft.com/office/drawing/2014/main" id="{E88AE477-7107-F105-03C8-6ABBF2E012E2}"/>
              </a:ext>
            </a:extLst>
          </p:cNvPr>
          <p:cNvSpPr/>
          <p:nvPr/>
        </p:nvSpPr>
        <p:spPr>
          <a:xfrm>
            <a:off x="10638282" y="591445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does ethnocentrism. mean? - Definition of ethnocentrism. -  ethnocentrism. stands for A belief, attitude or mindset that holds that  one`s own ethnic group is superior to all others. A tendency to">
            <a:extLst>
              <a:ext uri="{FF2B5EF4-FFF2-40B4-BE49-F238E27FC236}">
                <a16:creationId xmlns:a16="http://schemas.microsoft.com/office/drawing/2014/main" id="{8C211B3A-D181-DB85-0175-20D652330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723" y="651510"/>
            <a:ext cx="3582187" cy="189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352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627E-B063-01CD-BB0E-F8EA4CB17024}"/>
              </a:ext>
            </a:extLst>
          </p:cNvPr>
          <p:cNvSpPr>
            <a:spLocks noGrp="1"/>
          </p:cNvSpPr>
          <p:nvPr>
            <p:ph type="title"/>
          </p:nvPr>
        </p:nvSpPr>
        <p:spPr>
          <a:xfrm>
            <a:off x="0" y="85725"/>
            <a:ext cx="9560689" cy="1387419"/>
          </a:xfrm>
        </p:spPr>
        <p:txBody>
          <a:bodyPr>
            <a:normAutofit/>
          </a:bodyPr>
          <a:lstStyle/>
          <a:p>
            <a: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M. Do not allow your personal views on Mixed Marriages to   </a:t>
            </a:r>
            <a:b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negatively impact your relationships</a:t>
            </a:r>
            <a:r>
              <a:rPr lang="en-US" altLang="en-US" sz="2800" dirty="0">
                <a:solidFill>
                  <a:schemeClr val="accent2"/>
                </a:solidFill>
                <a:latin typeface="Arial" panose="020B0604020202020204" pitchFamily="34" charset="0"/>
                <a:ea typeface="Times New Roman" panose="02020603050405020304" pitchFamily="18" charset="0"/>
              </a:rPr>
              <a:t>.</a:t>
            </a:r>
            <a:endParaRPr lang="en-US" sz="2800" dirty="0">
              <a:solidFill>
                <a:schemeClr val="accent2"/>
              </a:solidFill>
            </a:endParaRPr>
          </a:p>
        </p:txBody>
      </p:sp>
      <p:sp>
        <p:nvSpPr>
          <p:cNvPr id="4" name="Rectangle 1">
            <a:extLst>
              <a:ext uri="{FF2B5EF4-FFF2-40B4-BE49-F238E27FC236}">
                <a16:creationId xmlns:a16="http://schemas.microsoft.com/office/drawing/2014/main" id="{3931EA7F-1A28-19E9-CE5F-DA245BC5C218}"/>
              </a:ext>
            </a:extLst>
          </p:cNvPr>
          <p:cNvSpPr>
            <a:spLocks noGrp="1" noChangeArrowheads="1"/>
          </p:cNvSpPr>
          <p:nvPr>
            <p:ph idx="1"/>
          </p:nvPr>
        </p:nvSpPr>
        <p:spPr bwMode="auto">
          <a:xfrm>
            <a:off x="1006998" y="1541307"/>
            <a:ext cx="956068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 pos="43910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r>
              <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 Response:</a:t>
            </a:r>
            <a:endParaRPr lang="en-US" altLang="en-US" sz="20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Mixed Marriages are a fact of life in the United States. Hopefully, a person will not allow their feelings about mixed marriages to interfere with their overall relationship with a race. Men and women have married interracially and will continue to do so in the future.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United States Census Bureau indicates that mixed marriages have increased since 1967. One must always be aware that parents on both sides of the color line are usually equally opposed to diverse marriages. The most significant gesture is to respect the freedom of those who marry across the color line.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detailed statistical report on interracial marriage is on the Answers.com website: key in interracial marriage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4391025" algn="l"/>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Additional solutions</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6" name="Arrow: Right 5">
            <a:hlinkClick r:id="rId2" action="ppaction://hlinksldjump"/>
            <a:extLst>
              <a:ext uri="{FF2B5EF4-FFF2-40B4-BE49-F238E27FC236}">
                <a16:creationId xmlns:a16="http://schemas.microsoft.com/office/drawing/2014/main" id="{34524513-E397-0DA9-FBBE-7DF9868B35A6}"/>
              </a:ext>
            </a:extLst>
          </p:cNvPr>
          <p:cNvSpPr/>
          <p:nvPr/>
        </p:nvSpPr>
        <p:spPr>
          <a:xfrm>
            <a:off x="4872942" y="531669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533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E25E-D3D7-7FCE-3803-E20B51E14A99}"/>
              </a:ext>
            </a:extLst>
          </p:cNvPr>
          <p:cNvSpPr>
            <a:spLocks noGrp="1"/>
          </p:cNvSpPr>
          <p:nvPr>
            <p:ph type="title"/>
          </p:nvPr>
        </p:nvSpPr>
        <p:spPr>
          <a:xfrm>
            <a:off x="297180" y="160020"/>
            <a:ext cx="11155680" cy="854964"/>
          </a:xfrm>
        </p:spPr>
        <p:txBody>
          <a:bodyPr>
            <a:noAutofit/>
          </a:bodyPr>
          <a:lstStyle/>
          <a:p>
            <a:pPr marL="0" marR="0">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M.  Mixed Marriages: </a:t>
            </a:r>
            <a:r>
              <a:rPr lang="en-US" sz="2400" dirty="0">
                <a:effectLst/>
                <a:latin typeface="Times New Roman" panose="02020603050405020304" pitchFamily="18" charset="0"/>
                <a:ea typeface="Times New Roman" panose="02020603050405020304" pitchFamily="18" charset="0"/>
              </a:rPr>
              <a:t>Disdain of Mixed Marriages should not </a:t>
            </a:r>
            <a:br>
              <a:rPr lang="en-US" sz="2400" dirty="0">
                <a:effectLst/>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 a Lightning Rod for the promotion of racism.</a:t>
            </a:r>
            <a:r>
              <a:rPr lang="en-US" sz="2400" b="1" dirty="0">
                <a:effectLst/>
                <a:latin typeface="Times New Roman" panose="02020603050405020304" pitchFamily="18" charset="0"/>
                <a:ea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1EC6376A-97F7-6E58-74C8-93F1E0200510}"/>
              </a:ext>
            </a:extLst>
          </p:cNvPr>
          <p:cNvSpPr>
            <a:spLocks noGrp="1"/>
          </p:cNvSpPr>
          <p:nvPr>
            <p:ph idx="1"/>
          </p:nvPr>
        </p:nvSpPr>
        <p:spPr>
          <a:xfrm>
            <a:off x="576072" y="1417321"/>
            <a:ext cx="10653402" cy="4624042"/>
          </a:xfrm>
        </p:spPr>
        <p:txBody>
          <a:bodyPr/>
          <a:lstStyle/>
          <a:p>
            <a:pPr marL="0" marR="0" indent="0" algn="just">
              <a:spcBef>
                <a:spcPts val="0"/>
              </a:spcBef>
              <a:spcAft>
                <a:spcPts val="0"/>
              </a:spcAft>
              <a:buNone/>
              <a:tabLst>
                <a:tab pos="457200" algn="l"/>
                <a:tab pos="914400" algn="l"/>
                <a:tab pos="1371600" algn="l"/>
                <a:tab pos="1828800" algn="l"/>
                <a:tab pos="2286000" algn="l"/>
                <a:tab pos="2743200" algn="l"/>
                <a:tab pos="4391025" algn="l"/>
              </a:tabLst>
            </a:pPr>
            <a:r>
              <a:rPr lang="en-US" sz="2400" b="1" u="sng" dirty="0">
                <a:effectLst/>
                <a:latin typeface="Times New Roman" panose="02020603050405020304" pitchFamily="18" charset="0"/>
                <a:ea typeface="Times New Roman" panose="02020603050405020304" pitchFamily="18" charset="0"/>
              </a:rPr>
              <a:t>Respecting the choices of others</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avoid negative stereotypes   	</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if the couple is happy, share their happiness  	</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honor the humanity of all people  	</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seek to overcome personal shortcomings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strive to understand persons of different backgrounds  </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avoid feelings of hatred and malice    </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judge character rather than race</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respect the individual choices of others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avoid malice and bias in the treatment of others</a:t>
            </a:r>
          </a:p>
          <a:p>
            <a:pPr marL="457200" marR="0" lvl="1" indent="0" algn="just">
              <a:spcBef>
                <a:spcPts val="0"/>
              </a:spcBef>
              <a:spcAft>
                <a:spcPts val="0"/>
              </a:spcAft>
              <a:buNone/>
              <a:tabLst>
                <a:tab pos="228600" algn="l"/>
              </a:tabLst>
            </a:pPr>
            <a:r>
              <a:rPr lang="en-US" sz="2400" dirty="0">
                <a:latin typeface="Times New Roman" panose="02020603050405020304" pitchFamily="18" charset="0"/>
                <a:ea typeface="Times New Roman" panose="02020603050405020304" pitchFamily="18" charset="0"/>
              </a:rPr>
              <a:t> Return to the table of contents.                       Continue to the next section.</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5" name="Arrow: Left 4">
            <a:hlinkClick r:id="rId2" action="ppaction://hlinksldjump"/>
            <a:extLst>
              <a:ext uri="{FF2B5EF4-FFF2-40B4-BE49-F238E27FC236}">
                <a16:creationId xmlns:a16="http://schemas.microsoft.com/office/drawing/2014/main" id="{60561B83-5A0C-36AE-93AE-5F34266F4C81}"/>
              </a:ext>
            </a:extLst>
          </p:cNvPr>
          <p:cNvSpPr/>
          <p:nvPr/>
        </p:nvSpPr>
        <p:spPr>
          <a:xfrm rot="10800000" flipV="1">
            <a:off x="10172523" y="5545741"/>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hlinkClick r:id="rId3" action="ppaction://hlinksldjump"/>
            <a:extLst>
              <a:ext uri="{FF2B5EF4-FFF2-40B4-BE49-F238E27FC236}">
                <a16:creationId xmlns:a16="http://schemas.microsoft.com/office/drawing/2014/main" id="{EB126404-4D0F-237D-A7D0-239DF122A03F}"/>
              </a:ext>
            </a:extLst>
          </p:cNvPr>
          <p:cNvSpPr/>
          <p:nvPr/>
        </p:nvSpPr>
        <p:spPr>
          <a:xfrm>
            <a:off x="297180" y="5534701"/>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685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C822-9888-36FB-3103-991361755E53}"/>
              </a:ext>
            </a:extLst>
          </p:cNvPr>
          <p:cNvSpPr>
            <a:spLocks noGrp="1"/>
          </p:cNvSpPr>
          <p:nvPr>
            <p:ph type="title"/>
          </p:nvPr>
        </p:nvSpPr>
        <p:spPr>
          <a:xfrm>
            <a:off x="480060" y="152400"/>
            <a:ext cx="10154112" cy="784860"/>
          </a:xfrm>
        </p:spPr>
        <p:txBody>
          <a:bodyPr>
            <a:normAutofit fontScale="90000"/>
          </a:bodyPr>
          <a:lstStyle/>
          <a:p>
            <a:r>
              <a:rPr lang="en-US" sz="2700" b="1" u="sng" dirty="0">
                <a:solidFill>
                  <a:schemeClr val="accent2"/>
                </a:solidFill>
                <a:effectLst/>
                <a:latin typeface="Times New Roman" panose="02020603050405020304" pitchFamily="18" charset="0"/>
                <a:ea typeface="Times New Roman" panose="02020603050405020304" pitchFamily="18" charset="0"/>
              </a:rPr>
              <a:t>N.  The Lack of Association and Exposure:</a:t>
            </a:r>
            <a:r>
              <a:rPr lang="en-US" sz="2700" b="1" dirty="0">
                <a:solidFill>
                  <a:schemeClr val="accent2"/>
                </a:solidFill>
                <a:effectLst/>
                <a:latin typeface="Times New Roman" panose="02020603050405020304" pitchFamily="18" charset="0"/>
                <a:ea typeface="Times New Roman" panose="02020603050405020304" pitchFamily="18" charset="0"/>
              </a:rPr>
              <a:t> A Failure to associate with others</a:t>
            </a:r>
            <a:r>
              <a:rPr lang="en-US" sz="2700" b="1" u="sng" dirty="0">
                <a:solidFill>
                  <a:schemeClr val="accent2"/>
                </a:solidFill>
                <a:effectLst/>
                <a:latin typeface="Times New Roman" panose="02020603050405020304" pitchFamily="18" charset="0"/>
                <a:ea typeface="Times New Roman" panose="02020603050405020304" pitchFamily="18" charset="0"/>
              </a:rPr>
              <a:t> </a:t>
            </a:r>
            <a:br>
              <a:rPr lang="en-US" sz="2700" dirty="0">
                <a:solidFill>
                  <a:schemeClr val="accent2"/>
                </a:solidFill>
                <a:effectLst/>
                <a:latin typeface="Times New Roman" panose="02020603050405020304" pitchFamily="18" charset="0"/>
                <a:ea typeface="Times New Roman" panose="02020603050405020304" pitchFamily="18" charset="0"/>
              </a:rPr>
            </a:br>
            <a:r>
              <a:rPr lang="en-US" sz="2700" dirty="0">
                <a:solidFill>
                  <a:schemeClr val="accent2"/>
                </a:solidFill>
                <a:effectLst/>
                <a:latin typeface="Times New Roman" panose="02020603050405020304" pitchFamily="18" charset="0"/>
                <a:ea typeface="Times New Roman" panose="02020603050405020304" pitchFamily="18" charset="0"/>
              </a:rPr>
              <a:t>      </a:t>
            </a:r>
            <a:r>
              <a:rPr kumimoji="0" lang="en-US" altLang="en-US" sz="27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Association Enlightens</a:t>
            </a:r>
            <a:br>
              <a:rPr kumimoji="0" lang="en-US" altLang="en-US" sz="1600" b="0" i="0" u="none" strike="noStrike" cap="none" normalizeH="0" baseline="0" dirty="0">
                <a:ln>
                  <a:noFill/>
                </a:ln>
                <a:solidFill>
                  <a:schemeClr val="tx1"/>
                </a:solidFill>
                <a:effectLst/>
                <a:latin typeface="Arial" panose="020B0604020202020204" pitchFamily="34" charset="0"/>
              </a:rPr>
            </a:br>
            <a:endParaRPr lang="en-US" dirty="0"/>
          </a:p>
        </p:txBody>
      </p:sp>
      <p:sp>
        <p:nvSpPr>
          <p:cNvPr id="4" name="Rectangle 1">
            <a:extLst>
              <a:ext uri="{FF2B5EF4-FFF2-40B4-BE49-F238E27FC236}">
                <a16:creationId xmlns:a16="http://schemas.microsoft.com/office/drawing/2014/main" id="{13F21849-B7D0-DF94-392C-FBD3F5A4C330}"/>
              </a:ext>
            </a:extLst>
          </p:cNvPr>
          <p:cNvSpPr>
            <a:spLocks noGrp="1" noChangeArrowheads="1"/>
          </p:cNvSpPr>
          <p:nvPr>
            <p:ph idx="1"/>
          </p:nvPr>
        </p:nvSpPr>
        <p:spPr bwMode="auto">
          <a:xfrm>
            <a:off x="557783" y="1528931"/>
            <a:ext cx="9605391"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1pPr>
            <a:lvl2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2pPr>
            <a:lvl3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3pPr>
            <a:lvl4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4pPr>
            <a:lvl5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5pPr>
            <a:lvl6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6pPr>
            <a:lvl7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7pPr>
            <a:lvl8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8pPr>
            <a:lvl9pPr eaLnBrk="0" fontAlgn="base" hangingPunct="0">
              <a:spcBef>
                <a:spcPct val="0"/>
              </a:spcBef>
              <a:spcAft>
                <a:spcPct val="0"/>
              </a:spcAft>
              <a:tabLst>
                <a:tab pos="1200150" algn="l"/>
                <a:tab pos="5314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 Response:</a:t>
            </a:r>
            <a:endParaRPr lang="en-US" altLang="en-US" sz="200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lack of association and exposure to persons of different racial identities has long plagued good race relations in various sectors of America. The individual who has had little exposure to other races is usually apprehensive and cautious when dealing with a race other than their own. Therefore, increased exposure and association with persons of different races is imperative for good race relations.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Churches, Parent Organizations, Political Organizations, young people, and adults of all racial persuasions must collaborate to build communication bridges. For example, many rural and metro areas have human relations councils. Many councils or associations have sponsored multiple events that foster better race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00150" algn="l"/>
                <a:tab pos="5314950" algn="l"/>
              </a:tabLst>
            </a:pPr>
            <a:r>
              <a:rPr kumimoji="0" lang="en-US" altLang="en-US" sz="1800" b="0" i="0" u="none" strike="noStrike" cap="none" normalizeH="0" baseline="0" dirty="0">
                <a:ln>
                  <a:noFill/>
                </a:ln>
                <a:solidFill>
                  <a:schemeClr val="tx1"/>
                </a:solidFill>
                <a:effectLst/>
                <a:latin typeface="Arial" panose="020B0604020202020204" pitchFamily="34" charset="0"/>
              </a:rPr>
              <a:t>                               Additional solutions:</a:t>
            </a:r>
          </a:p>
        </p:txBody>
      </p:sp>
      <p:sp>
        <p:nvSpPr>
          <p:cNvPr id="5" name="Arrow: Right 4">
            <a:hlinkClick r:id="rId2" action="ppaction://hlinksldjump"/>
            <a:extLst>
              <a:ext uri="{FF2B5EF4-FFF2-40B4-BE49-F238E27FC236}">
                <a16:creationId xmlns:a16="http://schemas.microsoft.com/office/drawing/2014/main" id="{AB2F8437-BF33-ECB4-CA42-14F36A8922C7}"/>
              </a:ext>
            </a:extLst>
          </p:cNvPr>
          <p:cNvSpPr/>
          <p:nvPr/>
        </p:nvSpPr>
        <p:spPr>
          <a:xfrm>
            <a:off x="4642716" y="5329069"/>
            <a:ext cx="914400" cy="220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845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3B55-9318-9A09-D5A0-6613A6482CAB}"/>
              </a:ext>
            </a:extLst>
          </p:cNvPr>
          <p:cNvSpPr>
            <a:spLocks noGrp="1"/>
          </p:cNvSpPr>
          <p:nvPr>
            <p:ph type="title"/>
          </p:nvPr>
        </p:nvSpPr>
        <p:spPr>
          <a:xfrm>
            <a:off x="354330" y="182880"/>
            <a:ext cx="10309860" cy="1234440"/>
          </a:xfrm>
        </p:spPr>
        <p:txBody>
          <a:bodyPr>
            <a:normAutofit/>
          </a:bodyPr>
          <a:lstStyle/>
          <a:p>
            <a:r>
              <a:rPr lang="en-US" sz="2400" b="1" u="sng" dirty="0">
                <a:effectLst/>
                <a:latin typeface="Times New Roman" panose="02020603050405020304" pitchFamily="18" charset="0"/>
                <a:ea typeface="Times New Roman" panose="02020603050405020304" pitchFamily="18" charset="0"/>
              </a:rPr>
              <a:t>N.  The Lack of Association and Exposure</a:t>
            </a:r>
            <a:r>
              <a:rPr lang="en-US" sz="2400" b="1" u="sng" dirty="0">
                <a:latin typeface="Times New Roman" panose="02020603050405020304" pitchFamily="18" charset="0"/>
                <a:ea typeface="Times New Roman" panose="02020603050405020304" pitchFamily="18" charset="0"/>
              </a:rPr>
              <a:t> to other cultures </a:t>
            </a:r>
            <a:endParaRPr lang="en-US" sz="2400" dirty="0"/>
          </a:p>
        </p:txBody>
      </p:sp>
      <p:sp>
        <p:nvSpPr>
          <p:cNvPr id="3" name="Content Placeholder 2">
            <a:extLst>
              <a:ext uri="{FF2B5EF4-FFF2-40B4-BE49-F238E27FC236}">
                <a16:creationId xmlns:a16="http://schemas.microsoft.com/office/drawing/2014/main" id="{D79C743F-B55C-C455-01BD-AC2A3DBB74DE}"/>
              </a:ext>
            </a:extLst>
          </p:cNvPr>
          <p:cNvSpPr>
            <a:spLocks noGrp="1"/>
          </p:cNvSpPr>
          <p:nvPr>
            <p:ph idx="1"/>
          </p:nvPr>
        </p:nvSpPr>
        <p:spPr>
          <a:xfrm>
            <a:off x="513206" y="1367791"/>
            <a:ext cx="9583293" cy="4624042"/>
          </a:xfrm>
        </p:spPr>
        <p:txBody>
          <a:bodyPr>
            <a:normAutofit/>
          </a:bodyPr>
          <a:lstStyle/>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Dealing with the lack of association</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u="none" strike="noStrike"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organize race panel discussions</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form Interracial Coalitions </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become actively involved in Civic Affairs</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sponsor interracial team sports</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sponsor multicultural social affairs</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support programs that highlight the cultural diversity</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attend multicultural programs</a:t>
            </a:r>
          </a:p>
          <a:p>
            <a:pPr marL="742950" marR="0" lvl="1" indent="-285750" algn="just">
              <a:spcBef>
                <a:spcPts val="0"/>
              </a:spcBef>
              <a:spcAft>
                <a:spcPts val="0"/>
              </a:spcAft>
              <a:buFont typeface="Symbol" panose="05050102010706020507" pitchFamily="18" charset="2"/>
              <a:buChar char=""/>
              <a:tabLst>
                <a:tab pos="285750" algn="l"/>
              </a:tabLst>
            </a:pPr>
            <a:r>
              <a:rPr lang="en-US" sz="2400" dirty="0">
                <a:effectLst/>
                <a:latin typeface="Times New Roman" panose="02020603050405020304" pitchFamily="18" charset="0"/>
                <a:ea typeface="Times New Roman" panose="02020603050405020304" pitchFamily="18" charset="0"/>
              </a:rPr>
              <a:t>visit friends who have a different racial background </a:t>
            </a:r>
          </a:p>
          <a:p>
            <a:pPr marL="457200" marR="0" lvl="1" indent="0" algn="just">
              <a:spcBef>
                <a:spcPts val="0"/>
              </a:spcBef>
              <a:spcAft>
                <a:spcPts val="0"/>
              </a:spcAft>
              <a:buNone/>
              <a:tabLst>
                <a:tab pos="285750" algn="l"/>
              </a:tabLst>
            </a:pPr>
            <a:r>
              <a:rPr lang="en-US" sz="2400" dirty="0">
                <a:latin typeface="Times New Roman" panose="02020603050405020304" pitchFamily="18" charset="0"/>
              </a:rPr>
              <a:t>   Return to the table of contents. Continue to the next section.</a:t>
            </a:r>
            <a:endParaRPr lang="en-US" sz="2400" dirty="0"/>
          </a:p>
        </p:txBody>
      </p:sp>
      <p:sp>
        <p:nvSpPr>
          <p:cNvPr id="4" name="Arrow: Left 3">
            <a:hlinkClick r:id="rId2" action="ppaction://hlinksldjump"/>
            <a:extLst>
              <a:ext uri="{FF2B5EF4-FFF2-40B4-BE49-F238E27FC236}">
                <a16:creationId xmlns:a16="http://schemas.microsoft.com/office/drawing/2014/main" id="{E4AE1F12-0957-479C-2B94-2AE2FF447BDB}"/>
              </a:ext>
            </a:extLst>
          </p:cNvPr>
          <p:cNvSpPr/>
          <p:nvPr/>
        </p:nvSpPr>
        <p:spPr>
          <a:xfrm rot="10800000" flipV="1">
            <a:off x="8671882" y="5166359"/>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DC3C31BA-8898-3097-97F3-77CA80042A4C}"/>
              </a:ext>
            </a:extLst>
          </p:cNvPr>
          <p:cNvSpPr/>
          <p:nvPr/>
        </p:nvSpPr>
        <p:spPr>
          <a:xfrm>
            <a:off x="373670" y="5166359"/>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891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B923-1904-8E0C-8D4B-A5F63909B234}"/>
              </a:ext>
            </a:extLst>
          </p:cNvPr>
          <p:cNvSpPr>
            <a:spLocks noGrp="1"/>
          </p:cNvSpPr>
          <p:nvPr>
            <p:ph type="title"/>
          </p:nvPr>
        </p:nvSpPr>
        <p:spPr>
          <a:xfrm>
            <a:off x="182880" y="0"/>
            <a:ext cx="11658600" cy="1234440"/>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O. Seek information on Racial Customs and Habits before passing   </a:t>
            </a:r>
            <a:r>
              <a:rPr lang="en-US" b="1" dirty="0">
                <a:latin typeface="Times New Roman" panose="02020603050405020304" pitchFamily="18" charset="0"/>
                <a:ea typeface="Times New Roman" panose="02020603050405020304" pitchFamily="18" charset="0"/>
              </a:rPr>
              <a:t>    </a:t>
            </a:r>
            <a:r>
              <a:rPr lang="en-US" sz="3600" b="1" dirty="0">
                <a:effectLst/>
                <a:latin typeface="Times New Roman" panose="02020603050405020304" pitchFamily="18" charset="0"/>
                <a:ea typeface="Times New Roman" panose="02020603050405020304" pitchFamily="18" charset="0"/>
              </a:rPr>
              <a:t>    </a:t>
            </a:r>
            <a:br>
              <a:rPr lang="en-US" sz="36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judgment.</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E789260-5E44-F23D-6300-C7AE21659892}"/>
              </a:ext>
            </a:extLst>
          </p:cNvPr>
          <p:cNvSpPr>
            <a:spLocks noGrp="1"/>
          </p:cNvSpPr>
          <p:nvPr>
            <p:ph idx="1"/>
          </p:nvPr>
        </p:nvSpPr>
        <p:spPr>
          <a:xfrm>
            <a:off x="512064" y="1234440"/>
            <a:ext cx="8761938" cy="4806923"/>
          </a:xfrm>
        </p:spPr>
        <p:txBody>
          <a:bodyPr>
            <a:normAutofit fontScale="92500" lnSpcReduction="10000"/>
          </a:bodyPr>
          <a:lstStyle/>
          <a:p>
            <a:pPr marL="0" marR="0" indent="0" algn="just">
              <a:spcBef>
                <a:spcPts val="0"/>
              </a:spcBef>
              <a:spcAft>
                <a:spcPts val="0"/>
              </a:spcAft>
              <a:buNone/>
              <a:tabLst>
                <a:tab pos="1200150" algn="l"/>
                <a:tab pos="5314950" algn="l"/>
              </a:tabLst>
            </a:pPr>
            <a:r>
              <a:rPr lang="en-US" b="1" dirty="0">
                <a:effectLst/>
                <a:latin typeface="Times New Roman" panose="02020603050405020304" pitchFamily="18" charset="0"/>
                <a:ea typeface="Times New Roman" panose="02020603050405020304" pitchFamily="18" charset="0"/>
              </a:rPr>
              <a:t>Solution Response:</a:t>
            </a: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endParaRPr lang="en-US" dirty="0">
              <a:effectLst/>
              <a:latin typeface="Times New Roman" panose="02020603050405020304" pitchFamily="18" charset="0"/>
              <a:ea typeface="Times New Roman" panose="02020603050405020304" pitchFamily="18" charset="0"/>
            </a:endParaRPr>
          </a:p>
          <a:p>
            <a:pPr marL="0" marR="0" indent="0" algn="just">
              <a:spcBef>
                <a:spcPts val="1200"/>
              </a:spcBef>
              <a:spcAft>
                <a:spcPts val="0"/>
              </a:spcAft>
              <a:buNone/>
            </a:pPr>
            <a:r>
              <a:rPr lang="en-US" dirty="0">
                <a:effectLst/>
                <a:latin typeface="Times New Roman" panose="02020603050405020304" pitchFamily="18" charset="0"/>
                <a:ea typeface="Times New Roman" panose="02020603050405020304" pitchFamily="18" charset="0"/>
              </a:rPr>
              <a:t>Intolerance of customs and habits peculiar to a specific race has caused many race relations problems. When there is a desire to understand why differences among races exist, a platform for dialogue is put in place, allowing persons of all races and cultural backgrounds to explore why cultural and racial disparities exist.</a:t>
            </a:r>
          </a:p>
          <a:p>
            <a:pPr marL="0" marR="0" indent="0" algn="just">
              <a:spcBef>
                <a:spcPts val="1200"/>
              </a:spcBef>
              <a:spcAft>
                <a:spcPts val="0"/>
              </a:spcAft>
              <a:buNone/>
            </a:pPr>
            <a:r>
              <a:rPr lang="en-US" dirty="0">
                <a:effectLst/>
                <a:latin typeface="Times New Roman" panose="02020603050405020304" pitchFamily="18" charset="0"/>
                <a:ea typeface="Times New Roman" panose="02020603050405020304" pitchFamily="18" charset="0"/>
              </a:rPr>
              <a:t>Some cultural habits may appear to be crude and uncivilized. Get the facts before passing judgment. The person who researches and seeks an understanding of other cultures can offer constructive criticism to bring about positive changes.</a:t>
            </a:r>
          </a:p>
          <a:p>
            <a:pPr marL="0" marR="0" indent="0" algn="just">
              <a:spcBef>
                <a:spcPts val="1200"/>
              </a:spcBef>
              <a:spcAft>
                <a:spcPts val="0"/>
              </a:spcAft>
              <a:buNone/>
            </a:pPr>
            <a:r>
              <a:rPr lang="en-US" b="1" dirty="0">
                <a:effectLst/>
                <a:latin typeface="Times New Roman" panose="02020603050405020304" pitchFamily="18" charset="0"/>
                <a:ea typeface="Times New Roman" panose="02020603050405020304" pitchFamily="18" charset="0"/>
              </a:rPr>
              <a:t>Showing Respect Toward Others</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fellowship and socialize with persons of different races </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strive to learn about others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read about the customs and habits of different races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view documentaries and films on Cultural Diversity</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accept the fact that Cultural and Racial differences do exist</a:t>
            </a:r>
          </a:p>
          <a:p>
            <a:pPr marL="0" indent="0">
              <a:buNone/>
            </a:pPr>
            <a:r>
              <a:rPr lang="en-US" dirty="0"/>
              <a:t>           Return to the table contents.               Continue to the next section.</a:t>
            </a:r>
          </a:p>
        </p:txBody>
      </p:sp>
      <p:sp>
        <p:nvSpPr>
          <p:cNvPr id="5" name="Arrow: Right 4">
            <a:hlinkClick r:id="rId2" action="ppaction://hlinksldjump"/>
            <a:extLst>
              <a:ext uri="{FF2B5EF4-FFF2-40B4-BE49-F238E27FC236}">
                <a16:creationId xmlns:a16="http://schemas.microsoft.com/office/drawing/2014/main" id="{DAFD677D-93FD-8937-5E91-86EC17FFBA1B}"/>
              </a:ext>
            </a:extLst>
          </p:cNvPr>
          <p:cNvSpPr/>
          <p:nvPr/>
        </p:nvSpPr>
        <p:spPr>
          <a:xfrm>
            <a:off x="7926660" y="537255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hlinkClick r:id="rId3" action="ppaction://hlinksldjump"/>
            <a:extLst>
              <a:ext uri="{FF2B5EF4-FFF2-40B4-BE49-F238E27FC236}">
                <a16:creationId xmlns:a16="http://schemas.microsoft.com/office/drawing/2014/main" id="{8BED7AA3-82F8-037A-2C08-37FBB6BB53D6}"/>
              </a:ext>
            </a:extLst>
          </p:cNvPr>
          <p:cNvSpPr/>
          <p:nvPr/>
        </p:nvSpPr>
        <p:spPr>
          <a:xfrm rot="10800000">
            <a:off x="428171" y="5307327"/>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899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0449-5A17-617A-8D64-EE5C7CE7A763}"/>
              </a:ext>
            </a:extLst>
          </p:cNvPr>
          <p:cNvSpPr>
            <a:spLocks noGrp="1"/>
          </p:cNvSpPr>
          <p:nvPr>
            <p:ph type="title"/>
          </p:nvPr>
        </p:nvSpPr>
        <p:spPr>
          <a:xfrm>
            <a:off x="91440" y="73153"/>
            <a:ext cx="11100816" cy="1169717"/>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O. Seek information on Racial Customs and Habits before </a:t>
            </a:r>
            <a:r>
              <a:rPr lang="en-US" b="1" dirty="0">
                <a:latin typeface="Times New Roman" panose="02020603050405020304" pitchFamily="18" charset="0"/>
                <a:ea typeface="Times New Roman" panose="02020603050405020304" pitchFamily="18" charset="0"/>
              </a:rPr>
              <a:t>    </a:t>
            </a:r>
            <a:br>
              <a:rPr lang="en-US" b="1" dirty="0">
                <a:latin typeface="Times New Roman" panose="02020603050405020304" pitchFamily="18" charset="0"/>
                <a:ea typeface="Times New Roman" panose="02020603050405020304" pitchFamily="18" charset="0"/>
              </a:rPr>
            </a:br>
            <a:r>
              <a:rPr lang="en-US" b="1" dirty="0">
                <a:latin typeface="Times New Roman" panose="02020603050405020304" pitchFamily="18" charset="0"/>
                <a:ea typeface="Times New Roman" panose="02020603050405020304" pitchFamily="18" charset="0"/>
              </a:rPr>
              <a:t>     </a:t>
            </a:r>
            <a:r>
              <a:rPr lang="en-US" sz="3600" b="1" dirty="0">
                <a:effectLst/>
                <a:latin typeface="Times New Roman" panose="02020603050405020304" pitchFamily="18" charset="0"/>
                <a:ea typeface="Times New Roman" panose="02020603050405020304" pitchFamily="18" charset="0"/>
              </a:rPr>
              <a:t>passing judgment.</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7" name="Content Placeholder 2">
            <a:extLst>
              <a:ext uri="{FF2B5EF4-FFF2-40B4-BE49-F238E27FC236}">
                <a16:creationId xmlns:a16="http://schemas.microsoft.com/office/drawing/2014/main" id="{300B2593-7143-2782-AD81-64A3D71B56F5}"/>
              </a:ext>
            </a:extLst>
          </p:cNvPr>
          <p:cNvSpPr>
            <a:spLocks noGrp="1"/>
          </p:cNvSpPr>
          <p:nvPr>
            <p:ph idx="1"/>
          </p:nvPr>
        </p:nvSpPr>
        <p:spPr>
          <a:xfrm>
            <a:off x="365760" y="1389888"/>
            <a:ext cx="9610344" cy="4651474"/>
          </a:xfrm>
        </p:spPr>
        <p:txBody>
          <a:bodyPr>
            <a:normAutofit fontScale="92500" lnSpcReduction="10000"/>
          </a:bodyPr>
          <a:lstStyle/>
          <a:p>
            <a:pPr marL="0" marR="0" indent="0" algn="just">
              <a:spcBef>
                <a:spcPts val="0"/>
              </a:spcBef>
              <a:spcAft>
                <a:spcPts val="0"/>
              </a:spcAft>
              <a:buNone/>
              <a:tabLst>
                <a:tab pos="1200150" algn="l"/>
                <a:tab pos="5314950" algn="l"/>
              </a:tabLst>
            </a:pPr>
            <a:r>
              <a:rPr lang="en-US" b="1" dirty="0">
                <a:effectLst/>
                <a:latin typeface="Times New Roman" panose="02020603050405020304" pitchFamily="18" charset="0"/>
                <a:ea typeface="Times New Roman" panose="02020603050405020304" pitchFamily="18" charset="0"/>
              </a:rPr>
              <a:t>Solution Response:</a:t>
            </a: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b="1" dirty="0">
                <a:effectLst/>
                <a:latin typeface="Times New Roman" panose="02020603050405020304" pitchFamily="18" charset="0"/>
                <a:ea typeface="Times New Roman" panose="02020603050405020304" pitchFamily="18" charset="0"/>
              </a:rPr>
              <a:t>Seek information on Racial Customs and Habits before passing judgment.</a:t>
            </a:r>
            <a:endParaRPr lang="en-US" dirty="0">
              <a:effectLst/>
              <a:latin typeface="Times New Roman" panose="02020603050405020304" pitchFamily="18" charset="0"/>
              <a:ea typeface="Times New Roman" panose="02020603050405020304" pitchFamily="18" charset="0"/>
            </a:endParaRPr>
          </a:p>
          <a:p>
            <a:pPr marL="0" marR="0" indent="0" algn="just">
              <a:spcBef>
                <a:spcPts val="1200"/>
              </a:spcBef>
              <a:spcAft>
                <a:spcPts val="0"/>
              </a:spcAft>
              <a:buNone/>
            </a:pPr>
            <a:r>
              <a:rPr lang="en-US" dirty="0">
                <a:effectLst/>
                <a:latin typeface="Times New Roman" panose="02020603050405020304" pitchFamily="18" charset="0"/>
                <a:ea typeface="Times New Roman" panose="02020603050405020304" pitchFamily="18" charset="0"/>
              </a:rPr>
              <a:t>Intolerance of customs and habits peculiar to a specific race has caused many problems in race relations. When there is a desire to understand why differences among races exist, a platform for dialogue is put in place, allowing persons of all races and cultural backgrounds to explore why cultural and racial disparities exist.</a:t>
            </a:r>
          </a:p>
          <a:p>
            <a:pPr marL="0" marR="0" indent="0" algn="just">
              <a:spcBef>
                <a:spcPts val="1200"/>
              </a:spcBef>
              <a:spcAft>
                <a:spcPts val="0"/>
              </a:spcAft>
              <a:buNone/>
            </a:pPr>
            <a:r>
              <a:rPr lang="en-US" dirty="0">
                <a:effectLst/>
                <a:latin typeface="Times New Roman" panose="02020603050405020304" pitchFamily="18" charset="0"/>
                <a:ea typeface="Times New Roman" panose="02020603050405020304" pitchFamily="18" charset="0"/>
              </a:rPr>
              <a:t>Some cultural habits may appear to be crude and uncivilized. Get the facts before passing judgment. The person who researches and seeks an understanding of other cultures can offer constructive criticism to bring about positive changes.</a:t>
            </a:r>
          </a:p>
          <a:p>
            <a:pPr marL="0" marR="0" indent="0" algn="just">
              <a:spcBef>
                <a:spcPts val="1200"/>
              </a:spcBef>
              <a:spcAft>
                <a:spcPts val="0"/>
              </a:spcAft>
              <a:buNone/>
            </a:pPr>
            <a:r>
              <a:rPr lang="en-US" b="1" dirty="0">
                <a:effectLst/>
                <a:latin typeface="Times New Roman" panose="02020603050405020304" pitchFamily="18" charset="0"/>
                <a:ea typeface="Times New Roman" panose="02020603050405020304" pitchFamily="18" charset="0"/>
              </a:rPr>
              <a:t>Showing Respect Toward Others</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fellowship and socialize with persons of different races </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strive to learn about others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read about the customs and habits of different races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view documentaries and films on Cultural Diversity</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accept the fact that Cultural and Racial differences do exist</a:t>
            </a:r>
          </a:p>
          <a:p>
            <a:pPr marL="0" marR="0" indent="0" algn="just">
              <a:spcBef>
                <a:spcPts val="0"/>
              </a:spcBef>
              <a:spcAft>
                <a:spcPts val="0"/>
              </a:spcAft>
              <a:buNone/>
              <a:tabLst>
                <a:tab pos="1200150" algn="l"/>
                <a:tab pos="5314950" algn="l"/>
              </a:tabLst>
            </a:pP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8" name="Arrow: Right 7">
            <a:hlinkClick r:id="rId2" action="ppaction://hlinksldjump"/>
            <a:extLst>
              <a:ext uri="{FF2B5EF4-FFF2-40B4-BE49-F238E27FC236}">
                <a16:creationId xmlns:a16="http://schemas.microsoft.com/office/drawing/2014/main" id="{7C509D8C-DB85-A46D-3204-482739093181}"/>
              </a:ext>
            </a:extLst>
          </p:cNvPr>
          <p:cNvSpPr/>
          <p:nvPr/>
        </p:nvSpPr>
        <p:spPr>
          <a:xfrm rot="10800000">
            <a:off x="4641448" y="5914059"/>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942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6A70-B0FE-7372-6043-F42D5465A443}"/>
              </a:ext>
            </a:extLst>
          </p:cNvPr>
          <p:cNvSpPr>
            <a:spLocks noGrp="1"/>
          </p:cNvSpPr>
          <p:nvPr>
            <p:ph type="title"/>
          </p:nvPr>
        </p:nvSpPr>
        <p:spPr>
          <a:xfrm>
            <a:off x="0" y="-109728"/>
            <a:ext cx="9274002" cy="1307592"/>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O. Seek information on Racial Customs and Habits </a:t>
            </a:r>
            <a:br>
              <a:rPr lang="en-US" sz="36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    before passing judgment.</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1125BB3-64BE-9CD6-16FE-916F137CA0D2}"/>
              </a:ext>
            </a:extLst>
          </p:cNvPr>
          <p:cNvSpPr>
            <a:spLocks noGrp="1"/>
          </p:cNvSpPr>
          <p:nvPr>
            <p:ph idx="1"/>
          </p:nvPr>
        </p:nvSpPr>
        <p:spPr>
          <a:xfrm>
            <a:off x="943756" y="1929239"/>
            <a:ext cx="10304487" cy="4450307"/>
          </a:xfrm>
        </p:spPr>
        <p:txBody>
          <a:bodyPr/>
          <a:lstStyle/>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Projecting prejudice toward others because they speak with a different accent has no sound basis. It serves no beneficial purpose in sound race relations. There are thousands of languages and dialects, and each is precious and unique in its' own right.</a:t>
            </a: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Show respect toward language differences.</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socialize with persons from different racial and cultural backgrounds regularly</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study foreign languages</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view videos on cultural diversity</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strive to understand rather than criticize</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respect group and individual differences</a:t>
            </a:r>
          </a:p>
          <a:p>
            <a:pPr marL="457200" marR="0" lvl="1" indent="0" algn="just">
              <a:spcBef>
                <a:spcPts val="0"/>
              </a:spcBef>
              <a:spcAft>
                <a:spcPts val="0"/>
              </a:spcAft>
              <a:buNone/>
              <a:tabLst>
                <a:tab pos="228600" algn="l"/>
              </a:tabLst>
            </a:pPr>
            <a:r>
              <a:rPr lang="en-US" sz="2000" dirty="0">
                <a:latin typeface="Times New Roman" panose="02020603050405020304" pitchFamily="18" charset="0"/>
                <a:ea typeface="Times New Roman" panose="02020603050405020304" pitchFamily="18" charset="0"/>
              </a:rPr>
              <a:t>        Return to the table of contents.                            Continue to the next section.</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5" name="Arrow: Left 4">
            <a:hlinkClick r:id="rId2" action="ppaction://hlinksldjump"/>
            <a:extLst>
              <a:ext uri="{FF2B5EF4-FFF2-40B4-BE49-F238E27FC236}">
                <a16:creationId xmlns:a16="http://schemas.microsoft.com/office/drawing/2014/main" id="{713E8AA9-DBA0-C77D-58EB-4E20D4BF9860}"/>
              </a:ext>
            </a:extLst>
          </p:cNvPr>
          <p:cNvSpPr/>
          <p:nvPr/>
        </p:nvSpPr>
        <p:spPr>
          <a:xfrm rot="10800000">
            <a:off x="9818288" y="5406047"/>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hlinkClick r:id="rId3" action="ppaction://hlinksldjump"/>
            <a:extLst>
              <a:ext uri="{FF2B5EF4-FFF2-40B4-BE49-F238E27FC236}">
                <a16:creationId xmlns:a16="http://schemas.microsoft.com/office/drawing/2014/main" id="{A75FDD79-7FBE-FEFC-4F40-225CF9502DE6}"/>
              </a:ext>
            </a:extLst>
          </p:cNvPr>
          <p:cNvSpPr/>
          <p:nvPr/>
        </p:nvSpPr>
        <p:spPr>
          <a:xfrm>
            <a:off x="973113" y="5406672"/>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3783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B401-ADF5-841B-48E7-DEE0F9F2AF3C}"/>
              </a:ext>
            </a:extLst>
          </p:cNvPr>
          <p:cNvSpPr>
            <a:spLocks noGrp="1"/>
          </p:cNvSpPr>
          <p:nvPr>
            <p:ph type="title"/>
          </p:nvPr>
        </p:nvSpPr>
        <p:spPr>
          <a:xfrm>
            <a:off x="1" y="146304"/>
            <a:ext cx="11921066" cy="670334"/>
          </a:xfrm>
        </p:spPr>
        <p:txBody>
          <a:bodyPr/>
          <a:lstStyle/>
          <a:p>
            <a:r>
              <a:rPr lang="en-US" sz="1800" b="1" u="sng" dirty="0">
                <a:effectLst/>
                <a:latin typeface="Times New Roman" panose="02020603050405020304" pitchFamily="18" charset="0"/>
                <a:ea typeface="Times New Roman" panose="02020603050405020304" pitchFamily="18" charset="0"/>
              </a:rPr>
              <a:t>P. Language and Dialect:</a:t>
            </a:r>
            <a:r>
              <a:rPr lang="en-US" sz="1800" dirty="0">
                <a:effectLst/>
                <a:latin typeface="Times New Roman" panose="02020603050405020304" pitchFamily="18" charset="0"/>
                <a:ea typeface="Times New Roman" panose="02020603050405020304" pitchFamily="18" charset="0"/>
              </a:rPr>
              <a:t> Language and Dialect should not initiate feelings of discrimination and prejudice</a:t>
            </a:r>
            <a:endParaRPr lang="en-US" dirty="0"/>
          </a:p>
        </p:txBody>
      </p:sp>
      <p:sp>
        <p:nvSpPr>
          <p:cNvPr id="3" name="Content Placeholder 2">
            <a:extLst>
              <a:ext uri="{FF2B5EF4-FFF2-40B4-BE49-F238E27FC236}">
                <a16:creationId xmlns:a16="http://schemas.microsoft.com/office/drawing/2014/main" id="{C463A040-07AE-EE1B-5728-AAD7BA732411}"/>
              </a:ext>
            </a:extLst>
          </p:cNvPr>
          <p:cNvSpPr>
            <a:spLocks noGrp="1"/>
          </p:cNvSpPr>
          <p:nvPr>
            <p:ph idx="1"/>
          </p:nvPr>
        </p:nvSpPr>
        <p:spPr>
          <a:xfrm>
            <a:off x="348150" y="1593661"/>
            <a:ext cx="8596668" cy="3880773"/>
          </a:xfrm>
        </p:spPr>
        <p:txBody>
          <a:bodyPr>
            <a:normAutofit lnSpcReduction="10000"/>
          </a:bodyPr>
          <a:lstStyle/>
          <a:p>
            <a:pPr marL="0" marR="0" indent="0" algn="just">
              <a:spcBef>
                <a:spcPts val="0"/>
              </a:spcBef>
              <a:spcAft>
                <a:spcPts val="0"/>
              </a:spcAft>
              <a:buNone/>
              <a:tabLst>
                <a:tab pos="1200150" algn="l"/>
                <a:tab pos="5314950" algn="l"/>
              </a:tabLst>
            </a:pPr>
            <a:r>
              <a:rPr lang="en-US" sz="2000" b="1" dirty="0">
                <a:effectLst/>
                <a:latin typeface="Times New Roman" panose="02020603050405020304" pitchFamily="18" charset="0"/>
                <a:ea typeface="Times New Roman" panose="02020603050405020304" pitchFamily="18" charset="0"/>
              </a:rPr>
              <a:t>Solution Response:</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Study other Cultures to acquire an appreciation for different Languages and Dialects. Language and Dialects are two of the most distinguishing characteristics of race and culture. In addition, individuals who live for an extended period in specific locations tend to acquire similar speech patterns.</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Segregation contributes to similar speaking patterns among persons living in specific areas of the country. Some individuals can racially identify a person by hearing their voice on the telephone or radio. No race should pride itself on the superiority of its accent over that of another race. </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Additional solutions </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     	</a:t>
            </a:r>
          </a:p>
          <a:p>
            <a:endParaRPr lang="en-US" dirty="0"/>
          </a:p>
        </p:txBody>
      </p:sp>
      <p:sp>
        <p:nvSpPr>
          <p:cNvPr id="4" name="Arrow: Right 3">
            <a:hlinkClick r:id="rId2" action="ppaction://hlinksldjump"/>
            <a:extLst>
              <a:ext uri="{FF2B5EF4-FFF2-40B4-BE49-F238E27FC236}">
                <a16:creationId xmlns:a16="http://schemas.microsoft.com/office/drawing/2014/main" id="{808F006A-FCE5-D741-853F-67C8CC2F8B78}"/>
              </a:ext>
            </a:extLst>
          </p:cNvPr>
          <p:cNvSpPr/>
          <p:nvPr/>
        </p:nvSpPr>
        <p:spPr>
          <a:xfrm>
            <a:off x="2552986" y="464457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6866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1D76-A278-3A49-971E-2AC3D530894A}"/>
              </a:ext>
            </a:extLst>
          </p:cNvPr>
          <p:cNvSpPr>
            <a:spLocks noGrp="1"/>
          </p:cNvSpPr>
          <p:nvPr>
            <p:ph type="title"/>
          </p:nvPr>
        </p:nvSpPr>
        <p:spPr>
          <a:xfrm>
            <a:off x="0" y="0"/>
            <a:ext cx="12192000" cy="1145893"/>
          </a:xfrm>
        </p:spPr>
        <p:txBody>
          <a:bodyPr>
            <a:noAutofit/>
          </a:bodyPr>
          <a:lstStyle/>
          <a:p>
            <a:r>
              <a:rPr lang="en-US" sz="2800" b="1" u="sng" dirty="0">
                <a:effectLst/>
                <a:latin typeface="Times New Roman" panose="02020603050405020304" pitchFamily="18" charset="0"/>
                <a:ea typeface="Times New Roman" panose="02020603050405020304" pitchFamily="18" charset="0"/>
              </a:rPr>
              <a:t>P. Language and Dialect:</a:t>
            </a:r>
            <a:r>
              <a:rPr lang="en-US" sz="2800" dirty="0">
                <a:effectLst/>
                <a:latin typeface="Times New Roman" panose="02020603050405020304" pitchFamily="18" charset="0"/>
                <a:ea typeface="Times New Roman" panose="02020603050405020304" pitchFamily="18" charset="0"/>
              </a:rPr>
              <a:t> Language and Dialect should not initiate feelings of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discrimination and prejudice.</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FBF9F592-9FAD-07C5-2D0C-C821EFEF4103}"/>
              </a:ext>
            </a:extLst>
          </p:cNvPr>
          <p:cNvSpPr>
            <a:spLocks noGrp="1"/>
          </p:cNvSpPr>
          <p:nvPr>
            <p:ph idx="1"/>
          </p:nvPr>
        </p:nvSpPr>
        <p:spPr>
          <a:xfrm>
            <a:off x="411479" y="1171987"/>
            <a:ext cx="10202505" cy="4869376"/>
          </a:xfrm>
        </p:spPr>
        <p:txBody>
          <a:bodyPr>
            <a:normAutofit/>
          </a:bodyPr>
          <a:lstStyle/>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Projecting prejudice toward others because they speak with a different accent has no sound basis. It serves no beneficial purpose in sound race relations. There are thousands of languages and dialects, and each is precious and unique in its' own right.</a:t>
            </a: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Show respect toward language differences.</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socialize with persons from different racial and cultural backgrounds regularly</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study foreign languages</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view videos on cultural diversity</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strive to understand rather than criticize</a:t>
            </a:r>
          </a:p>
          <a:p>
            <a:pPr marL="742950" marR="0" lvl="1" indent="-285750" algn="just">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respect group and individual differences</a:t>
            </a:r>
          </a:p>
          <a:p>
            <a:pPr marL="742950" marR="0" lvl="1" indent="-285750" algn="just">
              <a:spcBef>
                <a:spcPts val="0"/>
              </a:spcBef>
              <a:spcAft>
                <a:spcPts val="0"/>
              </a:spcAft>
              <a:buFont typeface="Symbol" panose="05050102010706020507" pitchFamily="18" charset="2"/>
              <a:buChar char=""/>
              <a:tabLst>
                <a:tab pos="228600" algn="l"/>
              </a:tabLst>
            </a:pPr>
            <a:endParaRPr lang="en-US" sz="2000" dirty="0">
              <a:latin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2000" dirty="0">
                <a:latin typeface="Times New Roman" panose="02020603050405020304" pitchFamily="18" charset="0"/>
              </a:rPr>
              <a:t> Return to the table of contents.               Continue to the next section</a:t>
            </a:r>
            <a:endParaRPr lang="en-US" sz="2000" dirty="0"/>
          </a:p>
        </p:txBody>
      </p:sp>
      <p:sp>
        <p:nvSpPr>
          <p:cNvPr id="4" name="Arrow: Left 3">
            <a:hlinkClick r:id="rId2" action="ppaction://hlinksldjump"/>
            <a:extLst>
              <a:ext uri="{FF2B5EF4-FFF2-40B4-BE49-F238E27FC236}">
                <a16:creationId xmlns:a16="http://schemas.microsoft.com/office/drawing/2014/main" id="{CF394EFC-648B-8FE4-123C-747A0CD24BEA}"/>
              </a:ext>
            </a:extLst>
          </p:cNvPr>
          <p:cNvSpPr/>
          <p:nvPr/>
        </p:nvSpPr>
        <p:spPr>
          <a:xfrm rot="10800000">
            <a:off x="8271635" y="4947235"/>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E8B69DAA-AF18-748C-74D1-8962C79B6F2D}"/>
              </a:ext>
            </a:extLst>
          </p:cNvPr>
          <p:cNvSpPr/>
          <p:nvPr/>
        </p:nvSpPr>
        <p:spPr>
          <a:xfrm flipV="1">
            <a:off x="411479" y="4908087"/>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4322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0131-82D2-BC66-5736-542FF25C9AED}"/>
              </a:ext>
            </a:extLst>
          </p:cNvPr>
          <p:cNvSpPr>
            <a:spLocks noGrp="1"/>
          </p:cNvSpPr>
          <p:nvPr>
            <p:ph type="title"/>
          </p:nvPr>
        </p:nvSpPr>
        <p:spPr>
          <a:xfrm>
            <a:off x="0" y="-73151"/>
            <a:ext cx="12070080" cy="740664"/>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Q. Strategies for overcoming the use of Scapegoats</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ABB74C3-A930-42C2-319A-B3DD16FD409D}"/>
              </a:ext>
            </a:extLst>
          </p:cNvPr>
          <p:cNvSpPr>
            <a:spLocks noGrp="1"/>
          </p:cNvSpPr>
          <p:nvPr>
            <p:ph idx="1"/>
          </p:nvPr>
        </p:nvSpPr>
        <p:spPr>
          <a:xfrm>
            <a:off x="417094" y="962527"/>
            <a:ext cx="10860506" cy="5342020"/>
          </a:xfrm>
        </p:spPr>
        <p:txBody>
          <a:bodyPr>
            <a:normAutofit/>
          </a:bodyPr>
          <a:lstStyle/>
          <a:p>
            <a:pPr marL="0" marR="0" indent="0" algn="just">
              <a:spcBef>
                <a:spcPts val="0"/>
              </a:spcBef>
              <a:spcAft>
                <a:spcPts val="0"/>
              </a:spcAft>
              <a:buNone/>
              <a:tabLst>
                <a:tab pos="1200150" algn="l"/>
                <a:tab pos="5314950" algn="l"/>
              </a:tabLst>
            </a:pPr>
            <a:r>
              <a:rPr lang="en-US" sz="2000" b="1" dirty="0">
                <a:effectLst/>
                <a:latin typeface="Times New Roman" panose="02020603050405020304" pitchFamily="18" charset="0"/>
                <a:ea typeface="Times New Roman" panose="02020603050405020304" pitchFamily="18" charset="0"/>
              </a:rPr>
              <a:t>Solution Response: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200150" algn="l"/>
                <a:tab pos="5314950" algn="l"/>
              </a:tabLst>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Speak out against those who blame others for their failures or shortcomings. Man down through the ages has sought scapegoats. It becomes tragic when an entire race of people becomes a scapegoat for one's failures or weaknesses. No race of people should be made scapegoats for any reason. </a:t>
            </a:r>
          </a:p>
          <a:p>
            <a:pPr marL="0" marR="0" indent="0" algn="just">
              <a:spcBef>
                <a:spcPts val="0"/>
              </a:spcBef>
              <a:spcAft>
                <a:spcPts val="0"/>
              </a:spcAft>
              <a:buNone/>
            </a:pPr>
            <a:r>
              <a:rPr lang="en-US" sz="20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Strategies for overcoming the use of Scapegoats</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b="1" u="none" strike="noStrike"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85750" algn="l"/>
              </a:tabLst>
            </a:pPr>
            <a:r>
              <a:rPr lang="en-US" sz="2000" dirty="0">
                <a:effectLst/>
                <a:latin typeface="Times New Roman" panose="02020603050405020304" pitchFamily="18" charset="0"/>
                <a:ea typeface="Times New Roman" panose="02020603050405020304" pitchFamily="18" charset="0"/>
              </a:rPr>
              <a:t>read materials on the adverse effects of blaming others for one's problems</a:t>
            </a:r>
          </a:p>
          <a:p>
            <a:pPr marL="342900" marR="0" lvl="0" indent="-342900" algn="just">
              <a:spcBef>
                <a:spcPts val="0"/>
              </a:spcBef>
              <a:spcAft>
                <a:spcPts val="0"/>
              </a:spcAft>
              <a:buFont typeface="Symbol" panose="05050102010706020507" pitchFamily="18" charset="2"/>
              <a:buChar char=""/>
              <a:tabLst>
                <a:tab pos="285750" algn="l"/>
              </a:tabLst>
            </a:pPr>
            <a:r>
              <a:rPr lang="en-US" sz="2000" dirty="0">
                <a:effectLst/>
                <a:latin typeface="Times New Roman" panose="02020603050405020304" pitchFamily="18" charset="0"/>
                <a:ea typeface="Times New Roman" panose="02020603050405020304" pitchFamily="18" charset="0"/>
              </a:rPr>
              <a:t>conduct workshops on why people use negative labels; expose the damaging effects of using scapegoats</a:t>
            </a:r>
          </a:p>
          <a:p>
            <a:pPr marL="342900" marR="0" lvl="0" indent="-342900" algn="just">
              <a:spcBef>
                <a:spcPts val="0"/>
              </a:spcBef>
              <a:spcAft>
                <a:spcPts val="0"/>
              </a:spcAft>
              <a:buFont typeface="Symbol" panose="05050102010706020507" pitchFamily="18" charset="2"/>
              <a:buChar char=""/>
              <a:tabLst>
                <a:tab pos="285750" algn="l"/>
              </a:tabLst>
            </a:pPr>
            <a:r>
              <a:rPr lang="en-US" sz="2000" dirty="0">
                <a:effectLst/>
                <a:latin typeface="Times New Roman" panose="02020603050405020304" pitchFamily="18" charset="0"/>
                <a:ea typeface="Times New Roman" panose="02020603050405020304" pitchFamily="18" charset="0"/>
              </a:rPr>
              <a:t>put yourself in the place of those who are affected by the use of scapegoats </a:t>
            </a:r>
          </a:p>
          <a:p>
            <a:pPr marL="342900" marR="0" lvl="0" indent="-342900" algn="just">
              <a:spcBef>
                <a:spcPts val="0"/>
              </a:spcBef>
              <a:spcAft>
                <a:spcPts val="0"/>
              </a:spcAft>
              <a:buFont typeface="Symbol" panose="05050102010706020507" pitchFamily="18" charset="2"/>
              <a:buChar char=""/>
              <a:tabLst>
                <a:tab pos="285750" algn="l"/>
              </a:tabLst>
            </a:pPr>
            <a:endParaRPr lang="en-US" sz="20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85750" algn="l"/>
              </a:tabLst>
            </a:pPr>
            <a:r>
              <a:rPr lang="en-US" sz="2000" dirty="0">
                <a:effectLst/>
                <a:latin typeface="Times New Roman" panose="02020603050405020304" pitchFamily="18" charset="0"/>
                <a:ea typeface="Times New Roman" panose="02020603050405020304" pitchFamily="18" charset="0"/>
              </a:rPr>
              <a:t>       Return to the table of contents.                                    Continue to the next section</a:t>
            </a:r>
          </a:p>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Arrow: Left 3">
            <a:hlinkClick r:id="rId2" action="ppaction://hlinksldjump"/>
            <a:extLst>
              <a:ext uri="{FF2B5EF4-FFF2-40B4-BE49-F238E27FC236}">
                <a16:creationId xmlns:a16="http://schemas.microsoft.com/office/drawing/2014/main" id="{D46E08E6-C3B0-98C7-98DA-6F302853336A}"/>
              </a:ext>
            </a:extLst>
          </p:cNvPr>
          <p:cNvSpPr/>
          <p:nvPr/>
        </p:nvSpPr>
        <p:spPr>
          <a:xfrm rot="10800000">
            <a:off x="9583865" y="5003123"/>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42CD77E1-7007-BB89-F960-F14C84321775}"/>
              </a:ext>
            </a:extLst>
          </p:cNvPr>
          <p:cNvSpPr/>
          <p:nvPr/>
        </p:nvSpPr>
        <p:spPr>
          <a:xfrm>
            <a:off x="348414" y="5003123"/>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669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8184-D96D-D6DA-C81B-A3D6DE5BB279}"/>
              </a:ext>
            </a:extLst>
          </p:cNvPr>
          <p:cNvSpPr>
            <a:spLocks noGrp="1"/>
          </p:cNvSpPr>
          <p:nvPr>
            <p:ph type="title"/>
          </p:nvPr>
        </p:nvSpPr>
        <p:spPr>
          <a:xfrm>
            <a:off x="297180" y="137160"/>
            <a:ext cx="11590020" cy="1188720"/>
          </a:xfrm>
        </p:spPr>
        <p:txBody>
          <a:bodyPr>
            <a:normAutofit fontScale="90000"/>
          </a:bodyPr>
          <a:lstStyle/>
          <a:p>
            <a:r>
              <a:rPr lang="en-US" sz="2800" b="1" dirty="0">
                <a:effectLst/>
                <a:latin typeface="Times New Roman" panose="02020603050405020304" pitchFamily="18" charset="0"/>
                <a:ea typeface="Times New Roman" panose="02020603050405020304" pitchFamily="18" charset="0"/>
              </a:rPr>
              <a:t>C.  </a:t>
            </a:r>
            <a:r>
              <a:rPr lang="en-US" sz="2800" b="1" u="sng" dirty="0">
                <a:effectLst/>
                <a:latin typeface="Times New Roman" panose="02020603050405020304" pitchFamily="18" charset="0"/>
                <a:ea typeface="Times New Roman" panose="02020603050405020304" pitchFamily="18" charset="0"/>
              </a:rPr>
              <a:t>Communication and Media Systems</a:t>
            </a:r>
            <a:r>
              <a:rPr lang="en-US" sz="2800" u="sng"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The media has the power to initiate positive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changes in race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3E89C4BA-4621-BE3F-F747-0156D70A1173}"/>
              </a:ext>
            </a:extLst>
          </p:cNvPr>
          <p:cNvSpPr>
            <a:spLocks noGrp="1"/>
          </p:cNvSpPr>
          <p:nvPr>
            <p:ph idx="1"/>
          </p:nvPr>
        </p:nvSpPr>
        <p:spPr>
          <a:xfrm>
            <a:off x="400050" y="2183130"/>
            <a:ext cx="9989820" cy="3858232"/>
          </a:xfrm>
        </p:spPr>
        <p:txBody>
          <a:bodyPr>
            <a:normAutofit fontScale="85000" lnSpcReduction="20000"/>
          </a:bodyPr>
          <a:lstStyle/>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The Mass Communication system has grown in power and influence. Media commentary has formed or shaped our views on race and culture. The way the media have portrayed persons of different races has influenced how others perceive those who do not share their heritage.</a:t>
            </a: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Responsible, caring, objective media have the potential to be a massive plus in the fostering of sound race relations. The media can make a difference in race relations, for good or bad. Therefore, we call on the media to make positive changes in race relations.</a:t>
            </a:r>
          </a:p>
          <a:p>
            <a:pPr marL="0" marR="0" indent="0" algn="just">
              <a:spcBef>
                <a:spcPts val="0"/>
              </a:spcBef>
              <a:spcAft>
                <a:spcPts val="0"/>
              </a:spcAft>
              <a:buNone/>
            </a:pPr>
            <a:endParaRPr lang="en-US" sz="26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6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5" name="Arrow: Right 4">
            <a:hlinkClick r:id="rId2" action="ppaction://hlinksldjump"/>
            <a:extLst>
              <a:ext uri="{FF2B5EF4-FFF2-40B4-BE49-F238E27FC236}">
                <a16:creationId xmlns:a16="http://schemas.microsoft.com/office/drawing/2014/main" id="{03D907E9-F671-B0E5-49CC-E6DA2BA39F7C}"/>
              </a:ext>
            </a:extLst>
          </p:cNvPr>
          <p:cNvSpPr/>
          <p:nvPr/>
        </p:nvSpPr>
        <p:spPr>
          <a:xfrm>
            <a:off x="5274946" y="518168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igital Culture and Communication hosts 19 panels at ECREA in Lisbon |  Digital Culture and Communication">
            <a:extLst>
              <a:ext uri="{FF2B5EF4-FFF2-40B4-BE49-F238E27FC236}">
                <a16:creationId xmlns:a16="http://schemas.microsoft.com/office/drawing/2014/main" id="{DDF0CA6D-54A4-E286-9384-B5AD797B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71" y="513127"/>
            <a:ext cx="3257550" cy="161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42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C870-7AAB-9721-6293-C4D6DD54BF38}"/>
              </a:ext>
            </a:extLst>
          </p:cNvPr>
          <p:cNvSpPr>
            <a:spLocks noGrp="1"/>
          </p:cNvSpPr>
          <p:nvPr>
            <p:ph type="title"/>
          </p:nvPr>
        </p:nvSpPr>
        <p:spPr>
          <a:xfrm>
            <a:off x="205740" y="80010"/>
            <a:ext cx="11986260" cy="1850390"/>
          </a:xfrm>
        </p:spPr>
        <p:txBody>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Highlight the positives of African Culture and Heritage</a:t>
            </a:r>
            <a:endParaRPr lang="en-US" dirty="0">
              <a:solidFill>
                <a:schemeClr val="accent2"/>
              </a:solidFill>
            </a:endParaRPr>
          </a:p>
        </p:txBody>
      </p:sp>
      <p:sp>
        <p:nvSpPr>
          <p:cNvPr id="4" name="Rectangle 1">
            <a:extLst>
              <a:ext uri="{FF2B5EF4-FFF2-40B4-BE49-F238E27FC236}">
                <a16:creationId xmlns:a16="http://schemas.microsoft.com/office/drawing/2014/main" id="{C721BA75-E3B3-E076-F39F-8260C8E6AE07}"/>
              </a:ext>
            </a:extLst>
          </p:cNvPr>
          <p:cNvSpPr>
            <a:spLocks noGrp="1" noChangeArrowheads="1"/>
          </p:cNvSpPr>
          <p:nvPr>
            <p:ph idx="1"/>
          </p:nvPr>
        </p:nvSpPr>
        <p:spPr bwMode="auto">
          <a:xfrm>
            <a:off x="429768" y="1048202"/>
            <a:ext cx="8844233"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72150" algn="l"/>
              </a:tabLst>
              <a:defRPr>
                <a:solidFill>
                  <a:schemeClr val="tx1"/>
                </a:solidFill>
                <a:latin typeface="Arial" panose="020B0604020202020204" pitchFamily="34" charset="0"/>
              </a:defRPr>
            </a:lvl1pPr>
            <a:lvl2pPr eaLnBrk="0" fontAlgn="base" hangingPunct="0">
              <a:spcBef>
                <a:spcPct val="0"/>
              </a:spcBef>
              <a:spcAft>
                <a:spcPct val="0"/>
              </a:spcAft>
              <a:tabLst>
                <a:tab pos="5772150" algn="l"/>
              </a:tabLst>
              <a:defRPr>
                <a:solidFill>
                  <a:schemeClr val="tx1"/>
                </a:solidFill>
                <a:latin typeface="Arial" panose="020B0604020202020204" pitchFamily="34" charset="0"/>
              </a:defRPr>
            </a:lvl2pPr>
            <a:lvl3pPr eaLnBrk="0" fontAlgn="base" hangingPunct="0">
              <a:spcBef>
                <a:spcPct val="0"/>
              </a:spcBef>
              <a:spcAft>
                <a:spcPct val="0"/>
              </a:spcAft>
              <a:tabLst>
                <a:tab pos="5772150" algn="l"/>
              </a:tabLst>
              <a:defRPr>
                <a:solidFill>
                  <a:schemeClr val="tx1"/>
                </a:solidFill>
                <a:latin typeface="Arial" panose="020B0604020202020204" pitchFamily="34" charset="0"/>
              </a:defRPr>
            </a:lvl3pPr>
            <a:lvl4pPr eaLnBrk="0" fontAlgn="base" hangingPunct="0">
              <a:spcBef>
                <a:spcPct val="0"/>
              </a:spcBef>
              <a:spcAft>
                <a:spcPct val="0"/>
              </a:spcAft>
              <a:tabLst>
                <a:tab pos="5772150" algn="l"/>
              </a:tabLst>
              <a:defRPr>
                <a:solidFill>
                  <a:schemeClr val="tx1"/>
                </a:solidFill>
                <a:latin typeface="Arial" panose="020B0604020202020204" pitchFamily="34" charset="0"/>
              </a:defRPr>
            </a:lvl4pPr>
            <a:lvl5pPr eaLnBrk="0" fontAlgn="base" hangingPunct="0">
              <a:spcBef>
                <a:spcPct val="0"/>
              </a:spcBef>
              <a:spcAft>
                <a:spcPct val="0"/>
              </a:spcAft>
              <a:tabLst>
                <a:tab pos="5772150" algn="l"/>
              </a:tabLst>
              <a:defRPr>
                <a:solidFill>
                  <a:schemeClr val="tx1"/>
                </a:solidFill>
                <a:latin typeface="Arial" panose="020B0604020202020204" pitchFamily="34" charset="0"/>
              </a:defRPr>
            </a:lvl5pPr>
            <a:lvl6pPr eaLnBrk="0" fontAlgn="base" hangingPunct="0">
              <a:spcBef>
                <a:spcPct val="0"/>
              </a:spcBef>
              <a:spcAft>
                <a:spcPct val="0"/>
              </a:spcAft>
              <a:tabLst>
                <a:tab pos="5772150" algn="l"/>
              </a:tabLst>
              <a:defRPr>
                <a:solidFill>
                  <a:schemeClr val="tx1"/>
                </a:solidFill>
                <a:latin typeface="Arial" panose="020B0604020202020204" pitchFamily="34" charset="0"/>
              </a:defRPr>
            </a:lvl6pPr>
            <a:lvl7pPr eaLnBrk="0" fontAlgn="base" hangingPunct="0">
              <a:spcBef>
                <a:spcPct val="0"/>
              </a:spcBef>
              <a:spcAft>
                <a:spcPct val="0"/>
              </a:spcAft>
              <a:tabLst>
                <a:tab pos="5772150" algn="l"/>
              </a:tabLst>
              <a:defRPr>
                <a:solidFill>
                  <a:schemeClr val="tx1"/>
                </a:solidFill>
                <a:latin typeface="Arial" panose="020B0604020202020204" pitchFamily="34" charset="0"/>
              </a:defRPr>
            </a:lvl7pPr>
            <a:lvl8pPr eaLnBrk="0" fontAlgn="base" hangingPunct="0">
              <a:spcBef>
                <a:spcPct val="0"/>
              </a:spcBef>
              <a:spcAft>
                <a:spcPct val="0"/>
              </a:spcAft>
              <a:tabLst>
                <a:tab pos="5772150" algn="l"/>
              </a:tabLst>
              <a:defRPr>
                <a:solidFill>
                  <a:schemeClr val="tx1"/>
                </a:solidFill>
                <a:latin typeface="Arial" panose="020B0604020202020204" pitchFamily="34" charset="0"/>
              </a:defRPr>
            </a:lvl8pPr>
            <a:lvl9pPr eaLnBrk="0" fontAlgn="base" hangingPunct="0">
              <a:spcBef>
                <a:spcPct val="0"/>
              </a:spcBef>
              <a:spcAft>
                <a:spcPct val="0"/>
              </a:spcAft>
              <a:tabLst>
                <a:tab pos="57721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Highlight the positives of African Culture and Heritage.</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Egypt must be included in the conversation when talking about Africa because Egypt is an African Country. But unfortunately, several historians have attempted to separate Egypt from Africa.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Many Americans see Africa as a vast, dark, uncivilized continent with no significant art or science contributions. As a result, they fail to realize that some of the world's most extraordinary art, science, and literature have African roots.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Alexandria, an ancient city in Northern Africa, was a center of old-world learning. Its' collection of books in various libraries would rival many modern library systems.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African culture continues to have a significant impact on the world. For example, many modern medicines have African roots, and Africa continues to influence world fashion, hairstyles, art, sciences, and literature. These valuable contributions have enhanced the civilized world. Large industrialized cities in Africa rival many of our American cities in size and quality of life.  </a:t>
            </a: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lang="en-US" altLang="en-US" dirty="0">
                <a:latin typeface="Times New Roman" panose="02020603050405020304" pitchFamily="18" charset="0"/>
                <a:cs typeface="Times New Roman" panose="02020603050405020304" pitchFamily="18" charset="0"/>
              </a:rPr>
              <a:t>                              </a:t>
            </a:r>
            <a:r>
              <a:rPr lang="en-US" altLang="en-US" dirty="0"/>
              <a:t>                                                Continue to the next section.</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77215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Arrow: Right 2">
            <a:hlinkClick r:id="rId2" action="ppaction://hlinksldjump"/>
            <a:extLst>
              <a:ext uri="{FF2B5EF4-FFF2-40B4-BE49-F238E27FC236}">
                <a16:creationId xmlns:a16="http://schemas.microsoft.com/office/drawing/2014/main" id="{33C8F065-9F03-86A7-BBDD-9C30B86A8A24}"/>
              </a:ext>
            </a:extLst>
          </p:cNvPr>
          <p:cNvSpPr/>
          <p:nvPr/>
        </p:nvSpPr>
        <p:spPr>
          <a:xfrm>
            <a:off x="8124825" y="580979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109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8220-EEB4-9569-E1E1-DFA6752D8B6B}"/>
              </a:ext>
            </a:extLst>
          </p:cNvPr>
          <p:cNvSpPr>
            <a:spLocks noGrp="1"/>
          </p:cNvSpPr>
          <p:nvPr>
            <p:ph type="title"/>
          </p:nvPr>
        </p:nvSpPr>
        <p:spPr>
          <a:xfrm>
            <a:off x="354329" y="217170"/>
            <a:ext cx="11571781" cy="1008515"/>
          </a:xfrm>
        </p:spPr>
        <p:txBody>
          <a:bodyPr>
            <a:normAutofit fontScale="90000"/>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R. Highlight the positives of African Culture and Heritage</a:t>
            </a:r>
            <a:endParaRPr lang="en-US" dirty="0">
              <a:solidFill>
                <a:schemeClr val="accent2"/>
              </a:solidFill>
            </a:endParaRPr>
          </a:p>
        </p:txBody>
      </p:sp>
      <p:sp>
        <p:nvSpPr>
          <p:cNvPr id="4" name="Rectangle 1">
            <a:extLst>
              <a:ext uri="{FF2B5EF4-FFF2-40B4-BE49-F238E27FC236}">
                <a16:creationId xmlns:a16="http://schemas.microsoft.com/office/drawing/2014/main" id="{C4246568-9D42-1AD3-6805-FCDCCE1A8A9F}"/>
              </a:ext>
            </a:extLst>
          </p:cNvPr>
          <p:cNvSpPr>
            <a:spLocks noGrp="1" noChangeArrowheads="1"/>
          </p:cNvSpPr>
          <p:nvPr>
            <p:ph idx="1"/>
          </p:nvPr>
        </p:nvSpPr>
        <p:spPr bwMode="auto">
          <a:xfrm>
            <a:off x="420624" y="625679"/>
            <a:ext cx="11505486"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African culture continues to have a significant impact on the world. For example, many modern medicines have African roots, and Africa continues to influence world fashion, hairstyles, art, sciences, and literature. These valuable contributions have enhanced the civilized world. Large industrialized cities in Africa rival many of our American cities in size and quality of life.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videos and commentaries on African artistic and scientific history. Most public libraries have rental resources. However, it would be beneficial for various organizations to use African resources and have persons who are experts on African history come and provide informative facts on Africa.</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1. Google: Ancient Africa’s Black Kingdoms       2. Google: Black History Biographies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www.crystalinks.com/libraryof Alexandria.html Alexandria Library 4. Google: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Welcome to Encyclopedia Britannica Guide for   Black History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Learning about Africa</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go on field trips to museums that display African art</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Read books on African Culture</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Talk with people who know about Africa</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Attend workshops and seminars on Africa</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Listen to African folk music</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View unbiased African videos</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n-US" altLang="en-US" sz="1600" dirty="0">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tab pos="228600" algn="l"/>
              </a:tabLst>
            </a:pPr>
            <a:r>
              <a:rPr kumimoji="0" lang="en-US" altLang="en-US" sz="1600" b="0" i="0" u="none" strike="noStrike" cap="none" normalizeH="0" baseline="0" dirty="0">
                <a:ln>
                  <a:noFill/>
                </a:ln>
                <a:solidFill>
                  <a:schemeClr val="tx1"/>
                </a:solidFill>
                <a:effectLst/>
                <a:latin typeface="Arial" panose="020B0604020202020204" pitchFamily="34" charset="0"/>
              </a:rPr>
              <a:t>              Return to the table of contents.     </a:t>
            </a:r>
            <a:r>
              <a:rPr lang="en-US" altLang="en-US" sz="1600" dirty="0"/>
              <a:t>                                             </a:t>
            </a:r>
            <a:r>
              <a:rPr kumimoji="0" lang="en-US" altLang="en-US" sz="1600" b="0" i="0" u="none" strike="noStrike" cap="none" normalizeH="0" baseline="0" dirty="0">
                <a:ln>
                  <a:noFill/>
                </a:ln>
                <a:solidFill>
                  <a:schemeClr val="tx1"/>
                </a:solidFill>
                <a:effectLst/>
                <a:latin typeface="Arial" panose="020B0604020202020204" pitchFamily="34" charset="0"/>
              </a:rPr>
              <a:t> Continue to the next section. </a:t>
            </a:r>
          </a:p>
        </p:txBody>
      </p:sp>
      <p:sp>
        <p:nvSpPr>
          <p:cNvPr id="5" name="Arrow: Left 4">
            <a:hlinkClick r:id="rId2" action="ppaction://hlinksldjump"/>
            <a:extLst>
              <a:ext uri="{FF2B5EF4-FFF2-40B4-BE49-F238E27FC236}">
                <a16:creationId xmlns:a16="http://schemas.microsoft.com/office/drawing/2014/main" id="{AC477CDD-F81A-37F6-CAF5-89E104C2466B}"/>
              </a:ext>
            </a:extLst>
          </p:cNvPr>
          <p:cNvSpPr/>
          <p:nvPr/>
        </p:nvSpPr>
        <p:spPr>
          <a:xfrm rot="10800000">
            <a:off x="9562315" y="6159598"/>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3E1AFB20-1131-434E-6D46-2CD9320CA7A4}"/>
              </a:ext>
            </a:extLst>
          </p:cNvPr>
          <p:cNvSpPr/>
          <p:nvPr/>
        </p:nvSpPr>
        <p:spPr>
          <a:xfrm>
            <a:off x="354329" y="6119724"/>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976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4337-D6DF-432D-6EAC-5923A284ACC3}"/>
              </a:ext>
            </a:extLst>
          </p:cNvPr>
          <p:cNvSpPr>
            <a:spLocks noGrp="1"/>
          </p:cNvSpPr>
          <p:nvPr>
            <p:ph type="title"/>
          </p:nvPr>
        </p:nvSpPr>
        <p:spPr>
          <a:xfrm>
            <a:off x="91440" y="0"/>
            <a:ext cx="11750040" cy="1930400"/>
          </a:xfrm>
        </p:spPr>
        <p:txBody>
          <a:bodyPr>
            <a:normAutofit/>
          </a:bodyPr>
          <a:lstStyle/>
          <a:p>
            <a:r>
              <a:rPr lang="en-US" sz="3600" dirty="0">
                <a:effectLst/>
                <a:latin typeface="Times New Roman" panose="02020603050405020304" pitchFamily="18" charset="0"/>
                <a:ea typeface="Times New Roman" panose="02020603050405020304" pitchFamily="18" charset="0"/>
              </a:rPr>
              <a:t>S. Take a stand and remind others no race have a monopoly on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intelligence and creativity.</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DF6A866-4A0B-C975-669A-F91505A1CB81}"/>
              </a:ext>
            </a:extLst>
          </p:cNvPr>
          <p:cNvSpPr>
            <a:spLocks noGrp="1"/>
          </p:cNvSpPr>
          <p:nvPr>
            <p:ph idx="1"/>
          </p:nvPr>
        </p:nvSpPr>
        <p:spPr>
          <a:xfrm>
            <a:off x="217170" y="1132114"/>
            <a:ext cx="9056832" cy="5341257"/>
          </a:xfrm>
        </p:spPr>
        <p:txBody>
          <a:bodyPr>
            <a:normAutofit fontScale="62500" lnSpcReduction="20000"/>
          </a:bodyPr>
          <a:lstStyle/>
          <a:p>
            <a:pPr marL="0" marR="0" indent="0" algn="just">
              <a:spcBef>
                <a:spcPts val="0"/>
              </a:spcBef>
              <a:spcAft>
                <a:spcPts val="0"/>
              </a:spcAft>
              <a:buNone/>
              <a:tabLst>
                <a:tab pos="1200150" algn="l"/>
                <a:tab pos="5314950" algn="l"/>
              </a:tabLst>
            </a:pPr>
            <a:r>
              <a:rPr lang="en-US" sz="1800" b="1" dirty="0">
                <a:effectLst/>
                <a:latin typeface="Times New Roman" panose="02020603050405020304" pitchFamily="18" charset="0"/>
                <a:ea typeface="Times New Roman" panose="02020603050405020304" pitchFamily="18" charset="0"/>
              </a:rPr>
              <a:t>Solution Response:</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Dr. Chandra Muller, an assistant professor of Sociology at the University of Texas at Austin, presented the following research supported by the Spencer Foundation, the National Academy of Education, and the American Educational Research Association. </a:t>
            </a:r>
          </a:p>
          <a:p>
            <a:pPr marL="0" marR="0" indent="0" algn="just">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Muller concludes in her study that parental involvement, the educational level, and the parent’s income level are significant factors in how well a child will perform in school. Many educators agree that the environment is the most critical factor in learning. Recent studies show that learning differences in children are primarily due to economic and environmental differences. The United States Census supports the thesis that supportive, educated parents with sufficient financial resources tend to produce children who perform well in school. It is important to note that The United States Labor Department indicates an average $21,000 gap in White and Black household incomes.   </a:t>
            </a:r>
          </a:p>
          <a:p>
            <a:pPr marL="0" marR="0" indent="0" algn="just">
              <a:spcBef>
                <a:spcPts val="0"/>
              </a:spcBef>
              <a:spcAft>
                <a:spcPts val="0"/>
              </a:spcAft>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Some may argue that Whites score consistently higher than Blacks on various intelligence tests; this may be true. However, recent studies indicate that some aptitude tests are culturally biased and written for White middle-class children by White middle-class men. So in all fairness, no blanket evaluation of a specific race </a:t>
            </a:r>
            <a:r>
              <a:rPr kumimoji="0" lang="en-US" altLang="en-US" sz="29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people can be made without first weighing the primary factors, such as the environment that influence intellectual differences in racial groups.</a:t>
            </a:r>
          </a:p>
          <a:p>
            <a:pPr marL="0" indent="0">
              <a:buNone/>
            </a:pPr>
            <a:endParaRPr lang="en-US" sz="2900" dirty="0">
              <a:effectLst/>
              <a:latin typeface="Times New Roman" panose="02020603050405020304" pitchFamily="18" charset="0"/>
              <a:ea typeface="Times New Roman" panose="02020603050405020304" pitchFamily="18" charset="0"/>
            </a:endParaRPr>
          </a:p>
          <a:p>
            <a:pPr marL="0" indent="0">
              <a:buNone/>
            </a:pPr>
            <a:r>
              <a:rPr lang="en-US" dirty="0">
                <a:latin typeface="Times New Roman" panose="02020603050405020304" pitchFamily="18" charset="0"/>
                <a:ea typeface="Times New Roman" panose="02020603050405020304" pitchFamily="18" charset="0"/>
              </a:rPr>
              <a:t>                                       Additional  Suggested solutions:</a:t>
            </a:r>
            <a:r>
              <a:rPr lang="en-US" sz="1800" dirty="0">
                <a:effectLst/>
                <a:latin typeface="Times New Roman" panose="02020603050405020304" pitchFamily="18" charset="0"/>
                <a:ea typeface="Times New Roman" panose="02020603050405020304" pitchFamily="18" charset="0"/>
              </a:rPr>
              <a:t> </a:t>
            </a:r>
            <a:endParaRPr lang="en-US" dirty="0"/>
          </a:p>
        </p:txBody>
      </p:sp>
      <p:sp>
        <p:nvSpPr>
          <p:cNvPr id="4" name="Arrow: Right 3">
            <a:hlinkClick r:id="rId2" action="ppaction://hlinksldjump"/>
            <a:extLst>
              <a:ext uri="{FF2B5EF4-FFF2-40B4-BE49-F238E27FC236}">
                <a16:creationId xmlns:a16="http://schemas.microsoft.com/office/drawing/2014/main" id="{BE91BA4C-A48E-ABDE-B318-B6DA1413B0DE}"/>
              </a:ext>
            </a:extLst>
          </p:cNvPr>
          <p:cNvSpPr/>
          <p:nvPr/>
        </p:nvSpPr>
        <p:spPr>
          <a:xfrm>
            <a:off x="3454400" y="5930712"/>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059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3EE7-942E-374B-D342-0ABDD3C62BAE}"/>
              </a:ext>
            </a:extLst>
          </p:cNvPr>
          <p:cNvSpPr>
            <a:spLocks noGrp="1"/>
          </p:cNvSpPr>
          <p:nvPr>
            <p:ph type="title"/>
          </p:nvPr>
        </p:nvSpPr>
        <p:spPr>
          <a:xfrm>
            <a:off x="92597" y="0"/>
            <a:ext cx="12099403" cy="1080670"/>
          </a:xfrm>
        </p:spPr>
        <p:txBody>
          <a:bodyPr>
            <a:normAutofit fontScale="90000"/>
          </a:bodyPr>
          <a:lstStyle/>
          <a:p>
            <a:r>
              <a:rPr lang="en-US" sz="3600" dirty="0">
                <a:effectLst/>
                <a:latin typeface="Times New Roman" panose="02020603050405020304" pitchFamily="18" charset="0"/>
                <a:ea typeface="Times New Roman" panose="02020603050405020304" pitchFamily="18" charset="0"/>
              </a:rPr>
              <a:t>S. Take a stand and remind others no race have a monopoly on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intelligence and creativity.</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4" name="Rectangle 1">
            <a:extLst>
              <a:ext uri="{FF2B5EF4-FFF2-40B4-BE49-F238E27FC236}">
                <a16:creationId xmlns:a16="http://schemas.microsoft.com/office/drawing/2014/main" id="{534D12BF-0A05-155D-88BD-49C541DAA845}"/>
              </a:ext>
            </a:extLst>
          </p:cNvPr>
          <p:cNvSpPr>
            <a:spLocks noGrp="1" noChangeArrowheads="1"/>
          </p:cNvSpPr>
          <p:nvPr>
            <p:ph idx="1"/>
          </p:nvPr>
        </p:nvSpPr>
        <p:spPr bwMode="auto">
          <a:xfrm>
            <a:off x="92597" y="1234558"/>
            <a:ext cx="1150523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www.utexas.edu/opa/pubs/discovery/disc 1996v14n3/disc-parents title of the article "Parents and Schools" (A University of Texas at Austin Magazine) </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Resources continued on the next page.                                                  </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following are some facts on tests that measured the achievement gap."</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Scores varied depending on methods, the setting, the health, and the economic situation of the test  </a:t>
            </a:r>
          </a:p>
          <a:p>
            <a:pPr marL="0" marR="0" lvl="0" indent="0" algn="l" defTabSz="914400" rtl="0" eaLnBrk="0" fontAlgn="base" latinLnBrk="0" hangingPunct="0">
              <a:lnSpc>
                <a:spcPct val="100000"/>
              </a:lnSpc>
              <a:spcBef>
                <a:spcPct val="0"/>
              </a:spcBef>
              <a:spcAft>
                <a:spcPct val="0"/>
              </a:spcAft>
              <a:buClrTx/>
              <a:buSz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takers.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culture of the person affected the scores on the test</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Some groups performed well on one task and poorly on another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Moroccan and North American individuals took a memory test on the patterns of Oriental rugs and  </a:t>
            </a:r>
          </a:p>
          <a:p>
            <a:pPr marL="0" marR="0" lvl="0" indent="0" algn="l" defTabSz="914400" rtl="0" eaLnBrk="0" fontAlgn="base" latinLnBrk="0" hangingPunct="0">
              <a:lnSpc>
                <a:spcPct val="100000"/>
              </a:lnSpc>
              <a:spcBef>
                <a:spcPct val="0"/>
              </a:spcBef>
              <a:spcAft>
                <a:spcPct val="0"/>
              </a:spcAft>
              <a:buClrTx/>
              <a:buSz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pictures of animals such as a rooster and fish. The Moroccans, who were long-time rug traders, </a:t>
            </a:r>
          </a:p>
          <a:p>
            <a:pPr marL="0" marR="0" lvl="0" indent="0" algn="l" defTabSz="914400" rtl="0" eaLnBrk="0" fontAlgn="base" latinLnBrk="0" hangingPunct="0">
              <a:lnSpc>
                <a:spcPct val="100000"/>
              </a:lnSpc>
              <a:spcBef>
                <a:spcPct val="0"/>
              </a:spcBef>
              <a:spcAft>
                <a:spcPct val="0"/>
              </a:spcAft>
              <a:buClrTx/>
              <a:buSzTx/>
              <a:buNone/>
              <a:tabLst>
                <a:tab pos="228600" algn="l"/>
              </a:tabLs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outperformed the North Americans, indicating the influence of culture on test scores.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1979, Zambian and English children performed several tasks, The English children did better on a </a:t>
            </a:r>
          </a:p>
          <a:p>
            <a:pPr marL="0" marR="0" lvl="0" indent="0" algn="l" defTabSz="914400" rtl="0" eaLnBrk="0" fontAlgn="base" latinLnBrk="0" hangingPunct="0">
              <a:lnSpc>
                <a:spcPct val="100000"/>
              </a:lnSpc>
              <a:spcBef>
                <a:spcPct val="0"/>
              </a:spcBef>
              <a:spcAft>
                <a:spcPct val="0"/>
              </a:spcAft>
              <a:buClrTx/>
              <a:buSzTx/>
              <a:buNone/>
              <a:tabLst>
                <a:tab pos="228600" algn="l"/>
              </a:tabLs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drawing task, and the Zambian children did better on a wire shaping task.</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Source of the preceding information </a:t>
            </a: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http://en.wikipedia.org/wiki/Race_and_intelligence_(test_data)</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Google the gaps found between the average intelligence of races or ethnicities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                Return to the table contents.                                               Proceed to the next section.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Arrow: Left 2">
            <a:hlinkClick r:id="rId2" action="ppaction://hlinksldjump"/>
            <a:extLst>
              <a:ext uri="{FF2B5EF4-FFF2-40B4-BE49-F238E27FC236}">
                <a16:creationId xmlns:a16="http://schemas.microsoft.com/office/drawing/2014/main" id="{F020CA99-FA9F-CCE8-AFA7-7D5CD04F9B74}"/>
              </a:ext>
            </a:extLst>
          </p:cNvPr>
          <p:cNvSpPr/>
          <p:nvPr/>
        </p:nvSpPr>
        <p:spPr>
          <a:xfrm>
            <a:off x="136969" y="6219383"/>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Arrow: Right 4">
            <a:hlinkClick r:id="rId3" action="ppaction://hlinksldjump"/>
            <a:extLst>
              <a:ext uri="{FF2B5EF4-FFF2-40B4-BE49-F238E27FC236}">
                <a16:creationId xmlns:a16="http://schemas.microsoft.com/office/drawing/2014/main" id="{FDCE7016-2D22-6E38-FC13-0E9ED2943561}"/>
              </a:ext>
            </a:extLst>
          </p:cNvPr>
          <p:cNvSpPr/>
          <p:nvPr/>
        </p:nvSpPr>
        <p:spPr>
          <a:xfrm>
            <a:off x="9823418" y="6219383"/>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3423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1702C-AB7F-C390-64F6-9F6F59A6C17A}"/>
              </a:ext>
            </a:extLst>
          </p:cNvPr>
          <p:cNvSpPr>
            <a:spLocks noGrp="1"/>
          </p:cNvSpPr>
          <p:nvPr>
            <p:ph type="title"/>
          </p:nvPr>
        </p:nvSpPr>
        <p:spPr>
          <a:xfrm>
            <a:off x="277792" y="272374"/>
            <a:ext cx="11531586" cy="714936"/>
          </a:xfrm>
        </p:spPr>
        <p:txBody>
          <a:bodyPr>
            <a:normAutofit fontScale="90000"/>
          </a:bodyPr>
          <a:lstStyle/>
          <a:p>
            <a:r>
              <a:rPr lang="en-US" sz="2200" b="1" dirty="0">
                <a:effectLst/>
                <a:latin typeface="Times New Roman" panose="02020603050405020304" pitchFamily="18" charset="0"/>
                <a:ea typeface="Times New Roman" panose="02020603050405020304" pitchFamily="18" charset="0"/>
              </a:rPr>
              <a:t>S.  Physical and Intellectual Inferiority:</a:t>
            </a:r>
            <a:r>
              <a:rPr lang="en-US" sz="2200" dirty="0">
                <a:effectLst/>
                <a:latin typeface="Times New Roman" panose="02020603050405020304" pitchFamily="18" charset="0"/>
                <a:ea typeface="Times New Roman" panose="02020603050405020304" pitchFamily="18" charset="0"/>
              </a:rPr>
              <a:t> Different levels of  Physical Abilities And Intellectual Skills exist in </a:t>
            </a:r>
            <a:br>
              <a:rPr lang="en-US" sz="2200" dirty="0">
                <a:effectLst/>
                <a:latin typeface="Times New Roman" panose="02020603050405020304" pitchFamily="18" charset="0"/>
                <a:ea typeface="Times New Roman" panose="02020603050405020304" pitchFamily="18" charset="0"/>
              </a:rPr>
            </a:br>
            <a:r>
              <a:rPr lang="en-US" sz="2200" dirty="0">
                <a:effectLst/>
                <a:latin typeface="Times New Roman" panose="02020603050405020304" pitchFamily="18" charset="0"/>
                <a:ea typeface="Times New Roman" panose="02020603050405020304" pitchFamily="18" charset="0"/>
              </a:rPr>
              <a:t>      all races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Rectangle 1">
            <a:extLst>
              <a:ext uri="{FF2B5EF4-FFF2-40B4-BE49-F238E27FC236}">
                <a16:creationId xmlns:a16="http://schemas.microsoft.com/office/drawing/2014/main" id="{DE246FC7-1993-80D4-6133-90657E9C8AD7}"/>
              </a:ext>
            </a:extLst>
          </p:cNvPr>
          <p:cNvSpPr>
            <a:spLocks noGrp="1" noChangeArrowheads="1"/>
          </p:cNvSpPr>
          <p:nvPr>
            <p:ph idx="1"/>
          </p:nvPr>
        </p:nvSpPr>
        <p:spPr bwMode="auto">
          <a:xfrm>
            <a:off x="382622" y="931432"/>
            <a:ext cx="9812937"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People can be made without first weighing the primary factors, such as the environment influencing intellectual differences in racial groups.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www.utexas.edu/opa/pubs/discovery/disc 1996v14n3/disc-parents title of the article "Parents and Schools" (A University of Texas at Austin Magazine) </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Resources continued on the next page.                                                  </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following are some facts on tests that measured the achievement gap."</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Scores varied depending on methods, the setting, the health, and the economic situation of the test takers.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culture of the person affected the scores on the test</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Some groups performed well on one task and poorly on another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Moroccan and North American individuals took a memory test on the patterns of Oriental rugs and pictures of animals such as a rooster and fish. The Moroccans, who were long-time rug traders, outperformed the North Americans, indicating the influence of culture on test scores.</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1979, Zambian and English children performed several tasks; the English children did better  </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 a drawing task, the Zambian children did better on a wire shaping task.</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Reference:  Source of the preceding information </a:t>
            </a:r>
            <a:r>
              <a:rPr kumimoji="0" lang="en-US"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http://en.wikipedia.org/wiki/Race_and_intelligence_(test_data)</a:t>
            </a:r>
            <a:r>
              <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Google the gaps found between the average intelligence of races or ethnicities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lang="en-US" altLang="en-US"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Return to the table of contents.                 </a:t>
            </a:r>
            <a:r>
              <a:rPr lang="en-US" altLang="en-US" dirty="0">
                <a:ea typeface="Times New Roman" panose="02020603050405020304" pitchFamily="18" charset="0"/>
              </a:rPr>
              <a:t>C</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ontinue to the next section.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lang="en-US" altLang="en-US" dirty="0"/>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Arrow: Right 4">
            <a:hlinkClick r:id="rId2" action="ppaction://hlinksldjump"/>
            <a:extLst>
              <a:ext uri="{FF2B5EF4-FFF2-40B4-BE49-F238E27FC236}">
                <a16:creationId xmlns:a16="http://schemas.microsoft.com/office/drawing/2014/main" id="{45194F6A-7CC6-D809-109F-B244EE106057}"/>
              </a:ext>
            </a:extLst>
          </p:cNvPr>
          <p:cNvSpPr/>
          <p:nvPr/>
        </p:nvSpPr>
        <p:spPr>
          <a:xfrm>
            <a:off x="8373166" y="6218951"/>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810A8583-0576-FB37-29C2-9474E0C6BD44}"/>
              </a:ext>
            </a:extLst>
          </p:cNvPr>
          <p:cNvSpPr/>
          <p:nvPr/>
        </p:nvSpPr>
        <p:spPr>
          <a:xfrm>
            <a:off x="382622" y="6218951"/>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7679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173C-5733-2AC8-20EB-A8333AA67322}"/>
              </a:ext>
            </a:extLst>
          </p:cNvPr>
          <p:cNvSpPr>
            <a:spLocks noGrp="1"/>
          </p:cNvSpPr>
          <p:nvPr>
            <p:ph type="title"/>
          </p:nvPr>
        </p:nvSpPr>
        <p:spPr>
          <a:xfrm>
            <a:off x="411480" y="0"/>
            <a:ext cx="10904220" cy="1017270"/>
          </a:xfrm>
        </p:spPr>
        <p:txBody>
          <a:bodyPr>
            <a:normAutofit fontScale="90000"/>
          </a:bodyPr>
          <a:lstStyle/>
          <a:p>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T. Strategies in dealing with Racist Groups</a:t>
            </a:r>
            <a:br>
              <a:rPr kumimoji="0" lang="en-US" altLang="en-US" sz="1600" i="0" u="none" strike="noStrike" cap="none" normalizeH="0" baseline="0" dirty="0">
                <a:ln>
                  <a:noFill/>
                </a:ln>
                <a:solidFill>
                  <a:schemeClr val="accent2"/>
                </a:solidFill>
                <a:effectLst/>
                <a:latin typeface="Arial" panose="020B0604020202020204" pitchFamily="34" charset="0"/>
              </a:rPr>
            </a:br>
            <a:endParaRPr lang="en-US" dirty="0">
              <a:solidFill>
                <a:schemeClr val="accent2"/>
              </a:solidFill>
            </a:endParaRPr>
          </a:p>
        </p:txBody>
      </p:sp>
      <p:sp>
        <p:nvSpPr>
          <p:cNvPr id="4" name="Rectangle 1">
            <a:extLst>
              <a:ext uri="{FF2B5EF4-FFF2-40B4-BE49-F238E27FC236}">
                <a16:creationId xmlns:a16="http://schemas.microsoft.com/office/drawing/2014/main" id="{C0524C34-5E3E-53BF-1D83-1162451F27D6}"/>
              </a:ext>
            </a:extLst>
          </p:cNvPr>
          <p:cNvSpPr>
            <a:spLocks noGrp="1" noChangeArrowheads="1"/>
          </p:cNvSpPr>
          <p:nvPr>
            <p:ph idx="1"/>
          </p:nvPr>
        </p:nvSpPr>
        <p:spPr bwMode="auto">
          <a:xfrm>
            <a:off x="609600" y="458956"/>
            <a:ext cx="107061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 Response:</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Stand against Bigotry and Hate</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Specific organizations pride themselves on the promotion of racial bigotry and hatred. Some racist groups have never concealed their desires and agenda. Many of these groups have called for the deportation and the destruction of certain racial groups and oppose any programs that would improve race relations.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Racist groups have freedom of speech and assembly. They have the same rights under the law as any other group. These rights and privileges have allowed certain racist groups to become very powerful in certain sections of the United States. The high profiles of various racist groups have a detriment to good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Strategies in dealing with Racist Groups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1"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speak out against racist groups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1"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promote fairness and equality</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1"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teach children to judge others by the quality of their character and not by the color of their skin</a:t>
            </a:r>
          </a:p>
          <a:p>
            <a:pPr marL="457200" marR="0" lvl="1" indent="0" algn="just" defTabSz="914400" rtl="0" eaLnBrk="0" fontAlgn="base" latinLnBrk="0" hangingPunct="0">
              <a:lnSpc>
                <a:spcPct val="100000"/>
              </a:lnSpc>
              <a:spcBef>
                <a:spcPct val="0"/>
              </a:spcBef>
              <a:spcAft>
                <a:spcPct val="0"/>
              </a:spcAft>
              <a:buClrTx/>
              <a:buSzTx/>
              <a:buNone/>
              <a:tabLst>
                <a:tab pos="228600" algn="l"/>
              </a:tabLs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    Return to the table of contents. Continue to the next section.</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1"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endParaRPr lang="en-US" altLang="en-US" sz="2000" dirty="0">
              <a:ea typeface="Times New Roman" panose="02020603050405020304" pitchFamily="18" charset="0"/>
            </a:endParaRPr>
          </a:p>
          <a:p>
            <a:pPr marL="457200" marR="0" lvl="1" indent="0" algn="just" defTabSz="914400" rtl="0" eaLnBrk="0" fontAlgn="base" latinLnBrk="0" hangingPunct="0">
              <a:lnSpc>
                <a:spcPct val="100000"/>
              </a:lnSpc>
              <a:spcBef>
                <a:spcPct val="0"/>
              </a:spcBef>
              <a:spcAft>
                <a:spcPct val="0"/>
              </a:spcAft>
              <a:buClrTx/>
              <a:buSzTx/>
              <a:buNone/>
              <a:tabLst>
                <a:tab pos="228600" algn="l"/>
              </a:tabLst>
            </a:pPr>
            <a:r>
              <a:rPr kumimoji="0" lang="en-US" alt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Arrow: Left 4">
            <a:hlinkClick r:id="rId2" action="ppaction://hlinksldjump"/>
            <a:extLst>
              <a:ext uri="{FF2B5EF4-FFF2-40B4-BE49-F238E27FC236}">
                <a16:creationId xmlns:a16="http://schemas.microsoft.com/office/drawing/2014/main" id="{DDDAB279-411D-03F8-0108-213016787AF7}"/>
              </a:ext>
            </a:extLst>
          </p:cNvPr>
          <p:cNvSpPr/>
          <p:nvPr/>
        </p:nvSpPr>
        <p:spPr>
          <a:xfrm rot="10800000">
            <a:off x="9674550" y="5662781"/>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hlinkClick r:id="rId3" action="ppaction://hlinksldjump"/>
            <a:extLst>
              <a:ext uri="{FF2B5EF4-FFF2-40B4-BE49-F238E27FC236}">
                <a16:creationId xmlns:a16="http://schemas.microsoft.com/office/drawing/2014/main" id="{512C50C7-D8D0-A8D4-835F-03102B2201A3}"/>
              </a:ext>
            </a:extLst>
          </p:cNvPr>
          <p:cNvSpPr/>
          <p:nvPr/>
        </p:nvSpPr>
        <p:spPr>
          <a:xfrm>
            <a:off x="609600" y="5642218"/>
            <a:ext cx="82296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727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317C-AB75-B164-D5AA-03BF2F0F131B}"/>
              </a:ext>
            </a:extLst>
          </p:cNvPr>
          <p:cNvSpPr>
            <a:spLocks noGrp="1"/>
          </p:cNvSpPr>
          <p:nvPr>
            <p:ph type="title"/>
          </p:nvPr>
        </p:nvSpPr>
        <p:spPr>
          <a:xfrm>
            <a:off x="251460" y="0"/>
            <a:ext cx="11479992" cy="1154430"/>
          </a:xfrm>
        </p:spPr>
        <p:txBody>
          <a:bodyPr>
            <a:normAutofit fontScale="90000"/>
          </a:bodyPr>
          <a:lstStyle/>
          <a:p>
            <a:r>
              <a:rPr lang="en-US" sz="3600" dirty="0">
                <a:effectLst/>
                <a:latin typeface="Times New Roman" panose="02020603050405020304" pitchFamily="18" charset="0"/>
                <a:ea typeface="Times New Roman" panose="02020603050405020304" pitchFamily="18" charset="0"/>
              </a:rPr>
              <a:t>U. Celebrity, Money, Race, and Nepotism should not be factors in   </a:t>
            </a:r>
            <a:br>
              <a:rPr lang="en-US" sz="3600" dirty="0">
                <a:effectLst/>
                <a:latin typeface="Times New Roman" panose="02020603050405020304" pitchFamily="18" charset="0"/>
                <a:ea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rPr>
              <a:t>     the Justice System</a:t>
            </a:r>
            <a:endParaRPr lang="en-US" dirty="0"/>
          </a:p>
        </p:txBody>
      </p:sp>
      <p:sp>
        <p:nvSpPr>
          <p:cNvPr id="3" name="Content Placeholder 2">
            <a:extLst>
              <a:ext uri="{FF2B5EF4-FFF2-40B4-BE49-F238E27FC236}">
                <a16:creationId xmlns:a16="http://schemas.microsoft.com/office/drawing/2014/main" id="{2D411658-9269-AC71-9A07-0B88C4B34018}"/>
              </a:ext>
            </a:extLst>
          </p:cNvPr>
          <p:cNvSpPr>
            <a:spLocks noGrp="1"/>
          </p:cNvSpPr>
          <p:nvPr>
            <p:ph idx="1"/>
          </p:nvPr>
        </p:nvSpPr>
        <p:spPr>
          <a:xfrm>
            <a:off x="251461" y="1154430"/>
            <a:ext cx="10585152" cy="4600619"/>
          </a:xfrm>
        </p:spPr>
        <p:txBody>
          <a:bodyPr>
            <a:normAutofit fontScale="92500" lnSpcReduction="20000"/>
          </a:bodyPr>
          <a:lstStyle/>
          <a:p>
            <a:pPr marL="0" marR="0" indent="0" algn="just">
              <a:spcBef>
                <a:spcPts val="0"/>
              </a:spcBef>
              <a:spcAft>
                <a:spcPts val="0"/>
              </a:spcAft>
              <a:buNone/>
              <a:tabLst>
                <a:tab pos="1200150" algn="l"/>
                <a:tab pos="5314950" algn="l"/>
              </a:tabLst>
            </a:pPr>
            <a:r>
              <a:rPr lang="en-US" sz="2600" b="1" dirty="0">
                <a:effectLst/>
                <a:latin typeface="Times New Roman" panose="02020603050405020304" pitchFamily="18" charset="0"/>
                <a:ea typeface="Times New Roman" panose="02020603050405020304" pitchFamily="18" charset="0"/>
              </a:rPr>
              <a:t>Solution Response:</a:t>
            </a:r>
            <a:r>
              <a:rPr lang="en-US" sz="2600" dirty="0">
                <a:effectLst/>
                <a:latin typeface="Times New Roman" panose="02020603050405020304" pitchFamily="18" charset="0"/>
                <a:ea typeface="Times New Roman" panose="02020603050405020304" pitchFamily="18" charset="0"/>
              </a:rPr>
              <a:t> Celebrity, Money, Race, and Nepotism should not be factors in the Justice System </a:t>
            </a:r>
          </a:p>
          <a:p>
            <a:pPr marL="0" marR="0" algn="just">
              <a:spcBef>
                <a:spcPts val="0"/>
              </a:spcBef>
              <a:spcAft>
                <a:spcPts val="0"/>
              </a:spcAft>
              <a:tabLst>
                <a:tab pos="1200150" algn="l"/>
                <a:tab pos="5314950" algn="l"/>
              </a:tabLst>
            </a:pPr>
            <a:endParaRPr lang="en-US" sz="26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Statistics constantly indicate that certain minorities receive longer and harsher punishment for similar crimes committed by Whites. Some of the problems are attributed to very few minorities holding Judgeships and other responsible Judicial positions. Other reasons rest with discrimination, money, and influence. Unfortunately, there are no easy solutions to problems in the criminal justice system.   	</a:t>
            </a:r>
          </a:p>
          <a:p>
            <a:pPr marL="0" marR="0" indent="0" algn="just">
              <a:spcBef>
                <a:spcPts val="0"/>
              </a:spcBef>
              <a:spcAft>
                <a:spcPts val="0"/>
              </a:spcAft>
              <a:buNone/>
            </a:pPr>
            <a:endParaRPr lang="en-US" sz="26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More minorities appointed to responsible judicial positions may help with justice and fair play. In an ideal judicial system, the only thing that should matter is fairness, justice, and the law; money, status, image, and power would not matter. </a:t>
            </a:r>
          </a:p>
          <a:p>
            <a:pPr marL="0" marR="0" indent="0" algn="just">
              <a:spcBef>
                <a:spcPts val="0"/>
              </a:spcBef>
              <a:spcAft>
                <a:spcPts val="0"/>
              </a:spcAft>
              <a:buNone/>
            </a:pPr>
            <a:endParaRPr lang="en-US" sz="26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600" dirty="0">
                <a:effectLst/>
                <a:latin typeface="Times New Roman" panose="02020603050405020304" pitchFamily="18" charset="0"/>
                <a:ea typeface="Times New Roman" panose="02020603050405020304" pitchFamily="18" charset="0"/>
              </a:rPr>
              <a:t>                                   Additional solutions:  </a:t>
            </a:r>
          </a:p>
          <a:p>
            <a:endParaRPr lang="en-US" dirty="0"/>
          </a:p>
        </p:txBody>
      </p:sp>
      <p:sp>
        <p:nvSpPr>
          <p:cNvPr id="5" name="Arrow: Right 4">
            <a:hlinkClick r:id="rId2" action="ppaction://hlinksldjump"/>
            <a:extLst>
              <a:ext uri="{FF2B5EF4-FFF2-40B4-BE49-F238E27FC236}">
                <a16:creationId xmlns:a16="http://schemas.microsoft.com/office/drawing/2014/main" id="{5F93D2EA-001F-22FF-768C-F3B6B384A2A6}"/>
              </a:ext>
            </a:extLst>
          </p:cNvPr>
          <p:cNvSpPr/>
          <p:nvPr/>
        </p:nvSpPr>
        <p:spPr>
          <a:xfrm>
            <a:off x="5544037" y="529810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593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05F2-6268-D9CA-0D9F-C65F32453766}"/>
              </a:ext>
            </a:extLst>
          </p:cNvPr>
          <p:cNvSpPr>
            <a:spLocks noGrp="1"/>
          </p:cNvSpPr>
          <p:nvPr>
            <p:ph type="title"/>
          </p:nvPr>
        </p:nvSpPr>
        <p:spPr>
          <a:xfrm>
            <a:off x="-148590" y="0"/>
            <a:ext cx="12035790" cy="758271"/>
          </a:xfrm>
        </p:spPr>
        <p:txBody>
          <a:bodyPr>
            <a:normAutofit fontScale="90000"/>
          </a:bodyPr>
          <a:lstStyle/>
          <a:p>
            <a:r>
              <a:rPr lang="en-US" sz="3600" b="1" dirty="0">
                <a:effectLst/>
                <a:latin typeface="Times New Roman" panose="02020603050405020304" pitchFamily="18" charset="0"/>
                <a:ea typeface="Times New Roman" panose="02020603050405020304" pitchFamily="18" charset="0"/>
              </a:rPr>
              <a:t>U. Unfairness in the Criminal Justice System</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FCD03E5-7316-FA6D-D239-E47E423761A5}"/>
              </a:ext>
            </a:extLst>
          </p:cNvPr>
          <p:cNvSpPr>
            <a:spLocks noGrp="1"/>
          </p:cNvSpPr>
          <p:nvPr>
            <p:ph idx="1"/>
          </p:nvPr>
        </p:nvSpPr>
        <p:spPr>
          <a:xfrm>
            <a:off x="304799" y="758270"/>
            <a:ext cx="11058293" cy="5791119"/>
          </a:xfrm>
        </p:spPr>
        <p:txBody>
          <a:bodyPr>
            <a:normAutofit fontScale="47500" lnSpcReduction="20000"/>
          </a:bodyPr>
          <a:lstStyle/>
          <a:p>
            <a:pPr marL="0" marR="0" indent="0">
              <a:spcBef>
                <a:spcPts val="0"/>
              </a:spcBef>
              <a:spcAft>
                <a:spcPts val="0"/>
              </a:spcAft>
              <a:buNone/>
            </a:pPr>
            <a:r>
              <a:rPr lang="en-US" sz="4200" b="1" dirty="0">
                <a:effectLst/>
                <a:latin typeface="Times New Roman" panose="02020603050405020304" pitchFamily="18" charset="0"/>
                <a:ea typeface="Times New Roman" panose="02020603050405020304" pitchFamily="18" charset="0"/>
              </a:rPr>
              <a:t>Unfairness in the Criminal Justice System</a:t>
            </a:r>
            <a:endParaRPr lang="en-US" sz="4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228600" algn="l"/>
              </a:tabLst>
            </a:pPr>
            <a:r>
              <a:rPr lang="en-US" sz="4200" dirty="0">
                <a:effectLst/>
                <a:latin typeface="Times New Roman" panose="02020603050405020304" pitchFamily="18" charset="0"/>
                <a:ea typeface="Times New Roman" panose="02020603050405020304" pitchFamily="18" charset="0"/>
              </a:rPr>
              <a:t>Even when referred for the same type of offense, African-American youth were more likely to be formally charged in juvenile court than were white youth.</a:t>
            </a:r>
          </a:p>
          <a:p>
            <a:pPr marL="742950" marR="0" lvl="1" indent="-285750">
              <a:spcBef>
                <a:spcPts val="0"/>
              </a:spcBef>
              <a:spcAft>
                <a:spcPts val="0"/>
              </a:spcAft>
              <a:buFont typeface="Symbol" panose="05050102010706020507" pitchFamily="18" charset="2"/>
              <a:buChar char=""/>
              <a:tabLst>
                <a:tab pos="228600" algn="l"/>
              </a:tabLst>
            </a:pPr>
            <a:r>
              <a:rPr lang="en-US" sz="4200" dirty="0">
                <a:effectLst/>
                <a:latin typeface="Times New Roman" panose="02020603050405020304" pitchFamily="18" charset="0"/>
                <a:ea typeface="Times New Roman" panose="02020603050405020304" pitchFamily="18" charset="0"/>
              </a:rPr>
              <a:t>African-American youth charged with drug offenses constituted 29% of cases overall, and 41% of patients were waived to adult court.</a:t>
            </a:r>
          </a:p>
          <a:p>
            <a:pPr marL="742950" marR="0" lvl="1" indent="-285750">
              <a:spcBef>
                <a:spcPts val="0"/>
              </a:spcBef>
              <a:spcAft>
                <a:spcPts val="0"/>
              </a:spcAft>
              <a:buFont typeface="Symbol" panose="05050102010706020507" pitchFamily="18" charset="2"/>
              <a:buChar char=""/>
              <a:tabLst>
                <a:tab pos="228600" algn="l"/>
              </a:tabLst>
            </a:pPr>
            <a:r>
              <a:rPr lang="en-US" sz="4200" dirty="0">
                <a:effectLst/>
                <a:latin typeface="Times New Roman" panose="02020603050405020304" pitchFamily="18" charset="0"/>
                <a:ea typeface="Times New Roman" panose="02020603050405020304" pitchFamily="18" charset="0"/>
              </a:rPr>
              <a:t>For all offense categories, especially drug offenses, African-American youth were overrepresented among cases referred for commitment to a locked institution. White children were more likely to be placed on probation.   Reference: the preceding information is listed on the Center for Family Policy and Practice.</a:t>
            </a:r>
          </a:p>
          <a:p>
            <a:pPr marL="0" marR="0" indent="0">
              <a:spcBef>
                <a:spcPts val="0"/>
              </a:spcBef>
              <a:spcAft>
                <a:spcPts val="0"/>
              </a:spcAft>
              <a:buNone/>
            </a:pPr>
            <a:r>
              <a:rPr lang="en-US" sz="4200" dirty="0">
                <a:effectLst/>
                <a:latin typeface="Times New Roman" panose="02020603050405020304" pitchFamily="18" charset="0"/>
                <a:ea typeface="Times New Roman" panose="02020603050405020304" pitchFamily="18" charset="0"/>
              </a:rPr>
              <a:t>The above information is listed on the Center for Family Policy and Practice website (Google:  Differential Treatment of Youth of Color) http://hotgovdocs.wordpress.com/2007/01/15/and-justice-for-some-differential-treatment-of-youth-of-color-in-the-justice-system/ The Department of Justice Bureau of Justice Statistics was used as a source in composing the information.    </a:t>
            </a:r>
          </a:p>
          <a:p>
            <a:pPr marL="742950" marR="0" lvl="1" indent="-285750">
              <a:lnSpc>
                <a:spcPts val="1800"/>
              </a:lnSpc>
              <a:spcBef>
                <a:spcPts val="0"/>
              </a:spcBef>
              <a:spcAft>
                <a:spcPts val="0"/>
              </a:spcAft>
              <a:buFont typeface="Symbol" panose="05050102010706020507" pitchFamily="18" charset="2"/>
              <a:buChar char=""/>
              <a:tabLst>
                <a:tab pos="228600" algn="l"/>
              </a:tabLst>
            </a:pPr>
            <a:r>
              <a:rPr lang="en-US" sz="4200" dirty="0">
                <a:solidFill>
                  <a:srgbClr val="333333"/>
                </a:solidFill>
                <a:effectLst/>
                <a:latin typeface="Times New Roman" panose="02020603050405020304" pitchFamily="18" charset="0"/>
                <a:ea typeface="Times New Roman" panose="02020603050405020304" pitchFamily="18" charset="0"/>
              </a:rPr>
              <a:t>African American youth are 16% of youth in the general population but 30% of juvenile court referrals, 38% of youth in residential placement, and 58% of youth admitted to state adult prison. </a:t>
            </a:r>
            <a:endParaRPr lang="en-US" sz="4200" dirty="0">
              <a:effectLst/>
              <a:latin typeface="Times New Roman" panose="02020603050405020304" pitchFamily="18" charset="0"/>
              <a:ea typeface="Times New Roman" panose="02020603050405020304" pitchFamily="18" charset="0"/>
            </a:endParaRPr>
          </a:p>
          <a:p>
            <a:pPr marL="742950" marR="0" lvl="1" indent="-285750">
              <a:lnSpc>
                <a:spcPts val="1800"/>
              </a:lnSpc>
              <a:spcBef>
                <a:spcPts val="0"/>
              </a:spcBef>
              <a:spcAft>
                <a:spcPts val="0"/>
              </a:spcAft>
              <a:buFont typeface="Symbol" panose="05050102010706020507" pitchFamily="18" charset="2"/>
              <a:buChar char=""/>
              <a:tabLst>
                <a:tab pos="228600" algn="l"/>
              </a:tabLst>
            </a:pPr>
            <a:r>
              <a:rPr lang="en-US" sz="4200" dirty="0">
                <a:solidFill>
                  <a:srgbClr val="333333"/>
                </a:solidFill>
                <a:effectLst/>
                <a:latin typeface="Times New Roman" panose="02020603050405020304" pitchFamily="18" charset="0"/>
                <a:ea typeface="Times New Roman" panose="02020603050405020304" pitchFamily="18" charset="0"/>
              </a:rPr>
              <a:t>Although just over 50% of drug cases involving White youth result in formal processing, over 75% of drug cases involving African American youth result in legal processing.</a:t>
            </a:r>
            <a:r>
              <a:rPr lang="en-US" sz="4200" dirty="0">
                <a:solidFill>
                  <a:srgbClr val="000000"/>
                </a:solidFill>
                <a:effectLst/>
                <a:latin typeface="Times New Roman" panose="02020603050405020304" pitchFamily="18" charset="0"/>
                <a:ea typeface="Times New Roman" panose="02020603050405020304" pitchFamily="18" charset="0"/>
              </a:rPr>
              <a:t>                                                           </a:t>
            </a:r>
            <a:endParaRPr lang="en-US" sz="4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228600" algn="l"/>
              </a:tabLst>
            </a:pPr>
            <a:r>
              <a:rPr lang="en-US" sz="4200" dirty="0">
                <a:effectLst/>
                <a:latin typeface="Times New Roman" panose="02020603050405020304" pitchFamily="18" charset="0"/>
                <a:ea typeface="Times New Roman" panose="02020603050405020304" pitchFamily="18" charset="0"/>
              </a:rPr>
              <a:t>Reference: The above information is listed on the Center for Family Policy and Practice website ( Google:  (Differential Treatment of Youth of Color) </a:t>
            </a:r>
            <a:r>
              <a:rPr lang="en-US" sz="4200" u="sng" dirty="0">
                <a:solidFill>
                  <a:srgbClr val="0000FF"/>
                </a:solidFill>
                <a:effectLst/>
                <a:latin typeface="Times New Roman" panose="02020603050405020304" pitchFamily="18" charset="0"/>
                <a:ea typeface="Times New Roman" panose="02020603050405020304" pitchFamily="18" charset="0"/>
              </a:rPr>
              <a:t>http://hotgovdocs.wordpress.com/2007/01/15/and-justice-for-some-differential-treatment-of-youth-of-color-in-the-justice-system/</a:t>
            </a:r>
            <a:r>
              <a:rPr lang="en-US" sz="4200" dirty="0">
                <a:effectLst/>
                <a:latin typeface="Times New Roman" panose="02020603050405020304" pitchFamily="18" charset="0"/>
                <a:ea typeface="Times New Roman" panose="02020603050405020304" pitchFamily="18" charset="0"/>
              </a:rPr>
              <a:t>) The Department of Justice Bureau of Justice Statistics was used as a source in composing the information.   </a:t>
            </a:r>
          </a:p>
          <a:p>
            <a:pPr marL="742950" marR="0" lvl="1" indent="-285750">
              <a:spcBef>
                <a:spcPts val="0"/>
              </a:spcBef>
              <a:spcAft>
                <a:spcPts val="0"/>
              </a:spcAft>
              <a:buFont typeface="Symbol" panose="05050102010706020507" pitchFamily="18" charset="2"/>
              <a:buChar char=""/>
              <a:tabLst>
                <a:tab pos="228600" algn="l"/>
              </a:tabLst>
            </a:pPr>
            <a:r>
              <a:rPr lang="en-US" sz="4200" dirty="0">
                <a:effectLst/>
                <a:latin typeface="Times New Roman" panose="02020603050405020304" pitchFamily="18" charset="0"/>
                <a:ea typeface="Times New Roman" panose="02020603050405020304" pitchFamily="18" charset="0"/>
              </a:rPr>
              <a:t>                                         Additional solutions: </a:t>
            </a:r>
          </a:p>
          <a:p>
            <a:endParaRPr lang="en-US" dirty="0"/>
          </a:p>
        </p:txBody>
      </p:sp>
      <p:sp>
        <p:nvSpPr>
          <p:cNvPr id="5" name="Arrow: Right 4">
            <a:hlinkClick r:id="rId2" action="ppaction://hlinksldjump"/>
            <a:extLst>
              <a:ext uri="{FF2B5EF4-FFF2-40B4-BE49-F238E27FC236}">
                <a16:creationId xmlns:a16="http://schemas.microsoft.com/office/drawing/2014/main" id="{5758BA91-202A-0878-D03F-150CD7A34B74}"/>
              </a:ext>
            </a:extLst>
          </p:cNvPr>
          <p:cNvSpPr/>
          <p:nvPr/>
        </p:nvSpPr>
        <p:spPr>
          <a:xfrm>
            <a:off x="5833945" y="6099730"/>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911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2F05-5270-B409-DA50-8643FC48D5D3}"/>
              </a:ext>
            </a:extLst>
          </p:cNvPr>
          <p:cNvSpPr>
            <a:spLocks noGrp="1"/>
          </p:cNvSpPr>
          <p:nvPr>
            <p:ph type="title"/>
          </p:nvPr>
        </p:nvSpPr>
        <p:spPr>
          <a:xfrm>
            <a:off x="0" y="0"/>
            <a:ext cx="11498580" cy="816638"/>
          </a:xfrm>
        </p:spPr>
        <p:txBody>
          <a:bodyPr>
            <a:noAutofit/>
          </a:bodyPr>
          <a:lstStyle/>
          <a:p>
            <a:r>
              <a:rPr lang="en-US" sz="3200" b="1" u="sng" dirty="0" err="1">
                <a:effectLst/>
                <a:latin typeface="Times New Roman" panose="02020603050405020304" pitchFamily="18" charset="0"/>
                <a:ea typeface="Times New Roman" panose="02020603050405020304" pitchFamily="18" charset="0"/>
              </a:rPr>
              <a:t>U.The</a:t>
            </a:r>
            <a:r>
              <a:rPr lang="en-US" sz="3200" b="1" u="sng" dirty="0">
                <a:effectLst/>
                <a:latin typeface="Times New Roman" panose="02020603050405020304" pitchFamily="18" charset="0"/>
                <a:ea typeface="Times New Roman" panose="02020603050405020304" pitchFamily="18" charset="0"/>
              </a:rPr>
              <a:t> Criminal Justice System:</a:t>
            </a:r>
            <a:br>
              <a:rPr lang="en-US" sz="3200" u="sng" dirty="0">
                <a:effectLst/>
                <a:latin typeface="Times New Roman" panose="02020603050405020304" pitchFamily="18" charset="0"/>
                <a:ea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09A716EB-9AB0-1346-B2EB-8DB3EA563EFC}"/>
              </a:ext>
            </a:extLst>
          </p:cNvPr>
          <p:cNvSpPr>
            <a:spLocks noGrp="1"/>
          </p:cNvSpPr>
          <p:nvPr>
            <p:ph idx="1"/>
          </p:nvPr>
        </p:nvSpPr>
        <p:spPr>
          <a:xfrm>
            <a:off x="204938" y="908880"/>
            <a:ext cx="11293642" cy="4664126"/>
          </a:xfrm>
        </p:spPr>
        <p:txBody>
          <a:bodyPr>
            <a:noAutofit/>
          </a:bodyPr>
          <a:lstStyle/>
          <a:p>
            <a:pPr marL="0" marR="0" indent="0">
              <a:spcBef>
                <a:spcPts val="0"/>
              </a:spcBef>
              <a:spcAft>
                <a:spcPts val="0"/>
              </a:spcAft>
              <a:buNone/>
            </a:pPr>
            <a:r>
              <a:rPr lang="en-US" dirty="0">
                <a:effectLst/>
                <a:latin typeface="Times New Roman" panose="02020603050405020304" pitchFamily="18" charset="0"/>
                <a:ea typeface="Times New Roman" panose="02020603050405020304" pitchFamily="18" charset="0"/>
              </a:rPr>
              <a:t>Falsely Accused</a:t>
            </a:r>
          </a:p>
          <a:p>
            <a:pPr marL="0" marR="0" indent="0">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dirty="0">
                <a:effectLst/>
                <a:latin typeface="Times New Roman" panose="02020603050405020304" pitchFamily="18" charset="0"/>
                <a:ea typeface="Times New Roman" panose="02020603050405020304" pitchFamily="18" charset="0"/>
              </a:rPr>
              <a:t>About two-thirds of the 110 DNA cases reviewed by the Associated Press involved Black or Hispanic inmates, roughly reflecting state prison populations' racial makeup. DNA-freed people spent an average of 10.5 years in prison before being released.</a:t>
            </a:r>
          </a:p>
          <a:p>
            <a:pPr marL="0" marR="0" algn="just">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dirty="0">
                <a:effectLst/>
                <a:latin typeface="Times New Roman" panose="02020603050405020304" pitchFamily="18" charset="0"/>
                <a:ea typeface="Times New Roman" panose="02020603050405020304" pitchFamily="18" charset="0"/>
              </a:rPr>
              <a:t>Source of the preceding information Google: (110 Inmates Freed by DNA Tests,) http://www.deathpenaltyinfo.org/article.php?did=293&amp;scid= ( Title of the website: Death Penalty Information Center)</a:t>
            </a:r>
          </a:p>
          <a:p>
            <a:pPr marL="0" marR="0" indent="0" algn="just">
              <a:spcBef>
                <a:spcPts val="0"/>
              </a:spcBef>
              <a:spcAft>
                <a:spcPts val="0"/>
              </a:spcAft>
              <a:buNone/>
            </a:pPr>
            <a:r>
              <a:rPr lang="en-US" u="none" strike="noStrike"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b="1" dirty="0">
                <a:effectLst/>
                <a:latin typeface="Times New Roman" panose="02020603050405020304" pitchFamily="18" charset="0"/>
                <a:ea typeface="Times New Roman" panose="02020603050405020304" pitchFamily="18" charset="0"/>
              </a:rPr>
              <a:t>Strategies to improve the Criminal Justice System</a:t>
            </a: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b="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support qualified minority Judicial candidates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seek justice and fairness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appoint Judges who have a balanced view of judicial issues</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speak out against unfair justice</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reorganize the justice system where money and influence will be less of a factor</a:t>
            </a:r>
          </a:p>
          <a:p>
            <a:pPr marL="742950" marR="0" lvl="1" indent="-285750" algn="just">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require all judicial personnel to take cultural sensitivity</a:t>
            </a:r>
          </a:p>
          <a:p>
            <a:pPr marL="0" marR="0" indent="0" algn="just">
              <a:spcBef>
                <a:spcPts val="0"/>
              </a:spcBef>
              <a:spcAft>
                <a:spcPts val="0"/>
              </a:spcAft>
              <a:buNone/>
            </a:pPr>
            <a:r>
              <a:rPr lang="en-US" dirty="0">
                <a:effectLst/>
                <a:latin typeface="Times New Roman" panose="02020603050405020304" pitchFamily="18" charset="0"/>
                <a:ea typeface="Times New Roman" panose="02020603050405020304" pitchFamily="18" charset="0"/>
              </a:rPr>
              <a:t>             training</a:t>
            </a:r>
          </a:p>
          <a:p>
            <a:pPr marL="0" marR="0" indent="0" algn="just">
              <a:spcBef>
                <a:spcPts val="0"/>
              </a:spcBef>
              <a:spcAft>
                <a:spcPts val="0"/>
              </a:spcAft>
              <a:buNone/>
            </a:pPr>
            <a:r>
              <a:rPr lang="en-US" dirty="0">
                <a:latin typeface="Times New Roman" panose="02020603050405020304" pitchFamily="18" charset="0"/>
                <a:ea typeface="Times New Roman" panose="02020603050405020304" pitchFamily="18" charset="0"/>
              </a:rPr>
              <a:t>               Return to the table of contents.                                                  Continue to the next section.</a:t>
            </a: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tabLst>
                <a:tab pos="1200150" algn="l"/>
                <a:tab pos="5314950" algn="l"/>
              </a:tabLst>
            </a:pPr>
            <a:r>
              <a:rPr lang="en-US" b="1" dirty="0">
                <a:effectLst/>
                <a:latin typeface="Times New Roman" panose="02020603050405020304" pitchFamily="18" charset="0"/>
                <a:ea typeface="Times New Roman" panose="02020603050405020304" pitchFamily="18" charset="0"/>
              </a:rPr>
              <a:t> </a:t>
            </a:r>
            <a:endParaRPr lang="en-US" dirty="0"/>
          </a:p>
        </p:txBody>
      </p:sp>
      <p:sp>
        <p:nvSpPr>
          <p:cNvPr id="4" name="Arrow: Left 3">
            <a:hlinkClick r:id="rId2" action="ppaction://hlinksldjump"/>
            <a:extLst>
              <a:ext uri="{FF2B5EF4-FFF2-40B4-BE49-F238E27FC236}">
                <a16:creationId xmlns:a16="http://schemas.microsoft.com/office/drawing/2014/main" id="{C2FA894E-C17C-E9FA-0479-EBB33715873C}"/>
              </a:ext>
            </a:extLst>
          </p:cNvPr>
          <p:cNvSpPr/>
          <p:nvPr/>
        </p:nvSpPr>
        <p:spPr>
          <a:xfrm rot="10800000">
            <a:off x="9432458" y="5916815"/>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16540966-072C-FCAD-2E29-C31E1CC164FF}"/>
              </a:ext>
            </a:extLst>
          </p:cNvPr>
          <p:cNvSpPr/>
          <p:nvPr/>
        </p:nvSpPr>
        <p:spPr>
          <a:xfrm>
            <a:off x="229001" y="5894965"/>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31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F078-C0C0-99E8-C30F-1C3FBE2FFBDF}"/>
              </a:ext>
            </a:extLst>
          </p:cNvPr>
          <p:cNvSpPr>
            <a:spLocks noGrp="1"/>
          </p:cNvSpPr>
          <p:nvPr>
            <p:ph type="title"/>
          </p:nvPr>
        </p:nvSpPr>
        <p:spPr>
          <a:xfrm>
            <a:off x="127322" y="0"/>
            <a:ext cx="11779333" cy="366306"/>
          </a:xfrm>
        </p:spPr>
        <p:txBody>
          <a:bodyPr>
            <a:normAutofit fontScale="90000"/>
          </a:bodyPr>
          <a:lstStyle/>
          <a:p>
            <a:r>
              <a:rPr kumimoji="0" lang="en-US" altLang="en-US" sz="36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36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V. We need to hear from Minority representatives</a:t>
            </a:r>
            <a:br>
              <a:rPr kumimoji="0" lang="en-US" altLang="en-US" sz="1600" b="0" i="0" u="none" strike="noStrike" cap="none" normalizeH="0" baseline="0" dirty="0">
                <a:ln>
                  <a:noFill/>
                </a:ln>
                <a:solidFill>
                  <a:schemeClr val="accent2"/>
                </a:solidFill>
                <a:effectLst/>
                <a:latin typeface="Arial" panose="020B0604020202020204" pitchFamily="34" charset="0"/>
              </a:rPr>
            </a:br>
            <a:endParaRPr lang="en-US" dirty="0">
              <a:solidFill>
                <a:schemeClr val="accent2"/>
              </a:solidFill>
            </a:endParaRPr>
          </a:p>
        </p:txBody>
      </p:sp>
      <p:sp>
        <p:nvSpPr>
          <p:cNvPr id="4" name="Rectangle 1">
            <a:extLst>
              <a:ext uri="{FF2B5EF4-FFF2-40B4-BE49-F238E27FC236}">
                <a16:creationId xmlns:a16="http://schemas.microsoft.com/office/drawing/2014/main" id="{6626286C-EC4C-BB5E-99F5-0D67B14BF754}"/>
              </a:ext>
            </a:extLst>
          </p:cNvPr>
          <p:cNvSpPr>
            <a:spLocks noGrp="1" noChangeArrowheads="1"/>
          </p:cNvSpPr>
          <p:nvPr>
            <p:ph idx="1"/>
          </p:nvPr>
        </p:nvSpPr>
        <p:spPr bwMode="auto">
          <a:xfrm>
            <a:off x="787078" y="920304"/>
            <a:ext cx="848692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16500" algn="l"/>
              </a:tabLst>
              <a:defRPr>
                <a:solidFill>
                  <a:schemeClr val="tx1"/>
                </a:solidFill>
                <a:latin typeface="Arial" panose="020B0604020202020204" pitchFamily="34" charset="0"/>
              </a:defRPr>
            </a:lvl1pPr>
            <a:lvl2pPr eaLnBrk="0" fontAlgn="base" hangingPunct="0">
              <a:spcBef>
                <a:spcPct val="0"/>
              </a:spcBef>
              <a:spcAft>
                <a:spcPct val="0"/>
              </a:spcAft>
              <a:tabLst>
                <a:tab pos="5016500" algn="l"/>
              </a:tabLst>
              <a:defRPr>
                <a:solidFill>
                  <a:schemeClr val="tx1"/>
                </a:solidFill>
                <a:latin typeface="Arial" panose="020B0604020202020204" pitchFamily="34" charset="0"/>
              </a:defRPr>
            </a:lvl2pPr>
            <a:lvl3pPr eaLnBrk="0" fontAlgn="base" hangingPunct="0">
              <a:spcBef>
                <a:spcPct val="0"/>
              </a:spcBef>
              <a:spcAft>
                <a:spcPct val="0"/>
              </a:spcAft>
              <a:tabLst>
                <a:tab pos="5016500" algn="l"/>
              </a:tabLst>
              <a:defRPr>
                <a:solidFill>
                  <a:schemeClr val="tx1"/>
                </a:solidFill>
                <a:latin typeface="Arial" panose="020B0604020202020204" pitchFamily="34" charset="0"/>
              </a:defRPr>
            </a:lvl3pPr>
            <a:lvl4pPr eaLnBrk="0" fontAlgn="base" hangingPunct="0">
              <a:spcBef>
                <a:spcPct val="0"/>
              </a:spcBef>
              <a:spcAft>
                <a:spcPct val="0"/>
              </a:spcAft>
              <a:tabLst>
                <a:tab pos="5016500" algn="l"/>
              </a:tabLst>
              <a:defRPr>
                <a:solidFill>
                  <a:schemeClr val="tx1"/>
                </a:solidFill>
                <a:latin typeface="Arial" panose="020B0604020202020204" pitchFamily="34" charset="0"/>
              </a:defRPr>
            </a:lvl4pPr>
            <a:lvl5pPr eaLnBrk="0" fontAlgn="base" hangingPunct="0">
              <a:spcBef>
                <a:spcPct val="0"/>
              </a:spcBef>
              <a:spcAft>
                <a:spcPct val="0"/>
              </a:spcAft>
              <a:tabLst>
                <a:tab pos="5016500" algn="l"/>
              </a:tabLst>
              <a:defRPr>
                <a:solidFill>
                  <a:schemeClr val="tx1"/>
                </a:solidFill>
                <a:latin typeface="Arial" panose="020B0604020202020204" pitchFamily="34" charset="0"/>
              </a:defRPr>
            </a:lvl5pPr>
            <a:lvl6pPr eaLnBrk="0" fontAlgn="base" hangingPunct="0">
              <a:spcBef>
                <a:spcPct val="0"/>
              </a:spcBef>
              <a:spcAft>
                <a:spcPct val="0"/>
              </a:spcAft>
              <a:tabLst>
                <a:tab pos="5016500" algn="l"/>
              </a:tabLst>
              <a:defRPr>
                <a:solidFill>
                  <a:schemeClr val="tx1"/>
                </a:solidFill>
                <a:latin typeface="Arial" panose="020B0604020202020204" pitchFamily="34" charset="0"/>
              </a:defRPr>
            </a:lvl6pPr>
            <a:lvl7pPr eaLnBrk="0" fontAlgn="base" hangingPunct="0">
              <a:spcBef>
                <a:spcPct val="0"/>
              </a:spcBef>
              <a:spcAft>
                <a:spcPct val="0"/>
              </a:spcAft>
              <a:tabLst>
                <a:tab pos="5016500" algn="l"/>
              </a:tabLst>
              <a:defRPr>
                <a:solidFill>
                  <a:schemeClr val="tx1"/>
                </a:solidFill>
                <a:latin typeface="Arial" panose="020B0604020202020204" pitchFamily="34" charset="0"/>
              </a:defRPr>
            </a:lvl7pPr>
            <a:lvl8pPr eaLnBrk="0" fontAlgn="base" hangingPunct="0">
              <a:spcBef>
                <a:spcPct val="0"/>
              </a:spcBef>
              <a:spcAft>
                <a:spcPct val="0"/>
              </a:spcAft>
              <a:tabLst>
                <a:tab pos="5016500" algn="l"/>
              </a:tabLst>
              <a:defRPr>
                <a:solidFill>
                  <a:schemeClr val="tx1"/>
                </a:solidFill>
                <a:latin typeface="Arial" panose="020B0604020202020204" pitchFamily="34" charset="0"/>
              </a:defRPr>
            </a:lvl8pPr>
            <a:lvl9pPr eaLnBrk="0" fontAlgn="base" hangingPunct="0">
              <a:spcBef>
                <a:spcPct val="0"/>
              </a:spcBef>
              <a:spcAft>
                <a:spcPct val="0"/>
              </a:spcAft>
              <a:tabLst>
                <a:tab pos="5016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16500" algn="l"/>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 Response: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16500" algn="l"/>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 need to hear from Minority representatives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0165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lack of adequate minority representation in responsible business, medical, and legislative positions has plagued race relations in America for years. The statistics are plain to see. Less than three percent of the nation's businesses and corporations are Black-owned and operated. Blacks comprise less than six percent of the nation's medical doctors and lawyers.</a:t>
            </a:r>
          </a:p>
          <a:p>
            <a:pPr marL="0" marR="0" lvl="0" indent="0" algn="l" defTabSz="914400" rtl="0" eaLnBrk="0" fontAlgn="base" latinLnBrk="0" hangingPunct="0">
              <a:lnSpc>
                <a:spcPct val="100000"/>
              </a:lnSpc>
              <a:spcBef>
                <a:spcPct val="0"/>
              </a:spcBef>
              <a:spcAft>
                <a:spcPct val="0"/>
              </a:spcAft>
              <a:buClrTx/>
              <a:buSzTx/>
              <a:buFontTx/>
              <a:buNone/>
              <a:tabLst>
                <a:tab pos="50165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50165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Under-representation in responsible positions usually leads to over-representation in undesirable situations. For example, the American prison system confines a disproportionate number of Blacks. Blacks comprise 15 percent of the nation's population, representing 30 percent of those arrested, 41 percent of jail inmates, and 49 percent of prison inmates. Nine percent of all black adults are under correctional supervision (in jail or prison, on probation or parole), compared to two percent of white adults. Thirteen percent of black adult males have lost the right to vote because of felony disenfranchisement laws. Under-representation of blacks in policy-making or decision-making positions has not caused all of the mentioned events. </a:t>
            </a:r>
            <a:r>
              <a:rPr lang="en-US" altLang="en-US" dirty="0">
                <a:ea typeface="Times New Roman" panose="02020603050405020304" pitchFamily="18" charset="0"/>
              </a:rPr>
              <a:t>Additional suggested solutions:</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Arrow: Right 5">
            <a:hlinkClick r:id="rId2" action="ppaction://hlinksldjump"/>
            <a:extLst>
              <a:ext uri="{FF2B5EF4-FFF2-40B4-BE49-F238E27FC236}">
                <a16:creationId xmlns:a16="http://schemas.microsoft.com/office/drawing/2014/main" id="{5905E8F7-D738-DC4D-142A-F530B8B22821}"/>
              </a:ext>
            </a:extLst>
          </p:cNvPr>
          <p:cNvSpPr/>
          <p:nvPr/>
        </p:nvSpPr>
        <p:spPr>
          <a:xfrm>
            <a:off x="4866805" y="566337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410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0041-FA9A-C790-1ED4-2B3B623A96FA}"/>
              </a:ext>
            </a:extLst>
          </p:cNvPr>
          <p:cNvSpPr>
            <a:spLocks noGrp="1"/>
          </p:cNvSpPr>
          <p:nvPr>
            <p:ph type="title"/>
          </p:nvPr>
        </p:nvSpPr>
        <p:spPr>
          <a:xfrm>
            <a:off x="137160" y="0"/>
            <a:ext cx="11041380" cy="816638"/>
          </a:xfrm>
        </p:spPr>
        <p:txBody>
          <a:bodyPr>
            <a:noAutofit/>
          </a:bodyPr>
          <a:lstStyle/>
          <a:p>
            <a:r>
              <a:rPr lang="en-US" sz="2800" b="1" dirty="0">
                <a:effectLst/>
                <a:latin typeface="Times New Roman" panose="02020603050405020304" pitchFamily="18" charset="0"/>
                <a:ea typeface="Times New Roman" panose="02020603050405020304" pitchFamily="18" charset="0"/>
              </a:rPr>
              <a:t>D.  </a:t>
            </a:r>
            <a:r>
              <a:rPr lang="en-US" sz="2800" b="1" u="sng" dirty="0">
                <a:effectLst/>
                <a:latin typeface="Times New Roman" panose="02020603050405020304" pitchFamily="18" charset="0"/>
                <a:ea typeface="Times New Roman" panose="02020603050405020304" pitchFamily="18" charset="0"/>
              </a:rPr>
              <a:t>Competition:</a:t>
            </a:r>
            <a:r>
              <a:rPr lang="en-US" sz="2800" b="1" dirty="0">
                <a:effectLst/>
                <a:latin typeface="Times New Roman" panose="02020603050405020304" pitchFamily="18" charset="0"/>
                <a:ea typeface="Times New Roman" panose="02020603050405020304" pitchFamily="18" charset="0"/>
              </a:rPr>
              <a:t> Play by the same rules regardless of race</a:t>
            </a:r>
            <a:br>
              <a:rPr lang="en-US" sz="2800" b="1" dirty="0">
                <a:effectLst/>
                <a:latin typeface="Times New Roman" panose="02020603050405020304" pitchFamily="18" charset="0"/>
                <a:ea typeface="Times New Roman" panose="02020603050405020304" pitchFamily="18" charset="0"/>
              </a:rPr>
            </a:br>
            <a:endParaRPr lang="en-US" sz="2800" dirty="0"/>
          </a:p>
        </p:txBody>
      </p:sp>
      <p:sp>
        <p:nvSpPr>
          <p:cNvPr id="4" name="Rectangle 1">
            <a:extLst>
              <a:ext uri="{FF2B5EF4-FFF2-40B4-BE49-F238E27FC236}">
                <a16:creationId xmlns:a16="http://schemas.microsoft.com/office/drawing/2014/main" id="{3626155F-232A-ED91-B485-C4A90F921FE4}"/>
              </a:ext>
            </a:extLst>
          </p:cNvPr>
          <p:cNvSpPr>
            <a:spLocks noGrp="1" noChangeArrowheads="1"/>
          </p:cNvSpPr>
          <p:nvPr>
            <p:ph idx="1"/>
          </p:nvPr>
        </p:nvSpPr>
        <p:spPr bwMode="auto">
          <a:xfrm>
            <a:off x="394335" y="1864992"/>
            <a:ext cx="1140333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America is a competitive country. Some form of competition exists in most areas of life. There is competition in sports, employment, politics, and education.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People of all races compete for the same jobs, educational opportunities, etc.  </a:t>
            </a:r>
            <a:r>
              <a:rPr lang="en-US" altLang="en-US" sz="2400" dirty="0">
                <a:solidFill>
                  <a:schemeClr val="tx1"/>
                </a:solidFill>
                <a:latin typeface="Arial" panose="020B0604020202020204" pitchFamily="34" charset="0"/>
                <a:ea typeface="Times New Roman" panose="02020603050405020304" pitchFamily="18" charset="0"/>
              </a:rPr>
              <a:t>A person’s race</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was a significant factor in who received prime employment and educational opportunities in the past.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contemporary life, a person’s race determines who works in certain positions. For example, the National Football League and the Major Leagues hire very few Black Coaches and Managers, although many players are Black.   Playing on a level field is needed to ensure fairness in the workplace and other areas of life.                                 Suggested strategies: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Arrow: Right 5">
            <a:hlinkClick r:id="rId2" action="ppaction://hlinksldjump"/>
            <a:extLst>
              <a:ext uri="{FF2B5EF4-FFF2-40B4-BE49-F238E27FC236}">
                <a16:creationId xmlns:a16="http://schemas.microsoft.com/office/drawing/2014/main" id="{E9458DBB-B7F9-814F-024D-819CB8D522AD}"/>
              </a:ext>
            </a:extLst>
          </p:cNvPr>
          <p:cNvSpPr/>
          <p:nvPr/>
        </p:nvSpPr>
        <p:spPr>
          <a:xfrm>
            <a:off x="10828020" y="5880501"/>
            <a:ext cx="228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mpetition – Acematiks Blog">
            <a:extLst>
              <a:ext uri="{FF2B5EF4-FFF2-40B4-BE49-F238E27FC236}">
                <a16:creationId xmlns:a16="http://schemas.microsoft.com/office/drawing/2014/main" id="{90D419E4-A9A5-058C-0378-FFBFC2F76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545778"/>
            <a:ext cx="2381250" cy="131921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 6">
            <a:hlinkClick r:id="rId2" action="ppaction://hlinksldjump"/>
            <a:extLst>
              <a:ext uri="{FF2B5EF4-FFF2-40B4-BE49-F238E27FC236}">
                <a16:creationId xmlns:a16="http://schemas.microsoft.com/office/drawing/2014/main" id="{CA296F11-D95B-5862-CE01-4809E787B6CF}"/>
              </a:ext>
            </a:extLst>
          </p:cNvPr>
          <p:cNvSpPr/>
          <p:nvPr/>
        </p:nvSpPr>
        <p:spPr>
          <a:xfrm rot="10800000">
            <a:off x="10721340" y="6020603"/>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2872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11B4-71F5-E2ED-1636-C3E31169D686}"/>
              </a:ext>
            </a:extLst>
          </p:cNvPr>
          <p:cNvSpPr>
            <a:spLocks noGrp="1"/>
          </p:cNvSpPr>
          <p:nvPr>
            <p:ph type="title"/>
          </p:nvPr>
        </p:nvSpPr>
        <p:spPr>
          <a:xfrm>
            <a:off x="185844" y="156238"/>
            <a:ext cx="12006156" cy="906752"/>
          </a:xfrm>
        </p:spPr>
        <p:txBody>
          <a:bodyPr>
            <a:normAutofit fontScale="90000"/>
          </a:bodyPr>
          <a:lstStyle/>
          <a:p>
            <a:r>
              <a:rPr lang="en-US" b="1" dirty="0">
                <a:latin typeface="Times New Roman" panose="02020603050405020304" pitchFamily="18" charset="0"/>
                <a:ea typeface="Times New Roman" panose="02020603050405020304" pitchFamily="18" charset="0"/>
              </a:rPr>
              <a:t>V. </a:t>
            </a:r>
            <a:r>
              <a:rPr lang="en-US" sz="3600" b="1" dirty="0">
                <a:effectLst/>
                <a:latin typeface="Times New Roman" panose="02020603050405020304" pitchFamily="18" charset="0"/>
                <a:ea typeface="Times New Roman" panose="02020603050405020304" pitchFamily="18" charset="0"/>
              </a:rPr>
              <a:t>Responding to Minority Under-Representation</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6E9F587-8C48-5D67-FA91-59B95A8E27F6}"/>
              </a:ext>
            </a:extLst>
          </p:cNvPr>
          <p:cNvSpPr>
            <a:spLocks noGrp="1"/>
          </p:cNvSpPr>
          <p:nvPr>
            <p:ph idx="1"/>
          </p:nvPr>
        </p:nvSpPr>
        <p:spPr>
          <a:xfrm>
            <a:off x="185844" y="935980"/>
            <a:ext cx="11189168" cy="4978372"/>
          </a:xfrm>
        </p:spPr>
        <p:txBody>
          <a:bodyPr>
            <a:normAutofit lnSpcReduction="10000"/>
          </a:bodyPr>
          <a:lstStyle/>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It is a safe assumption that under-representation has played a significant role in most mentioned problems. Research shows that blacks are given longer prison sentences for the same crimes that their Whites counterparts commit. </a:t>
            </a: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Responding to Minority Under-Representation</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be fair and objective in the granting of loans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support objective minority candidates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make sure that old and new legislation is fair and just</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support legislation that benefits all races</a:t>
            </a:r>
          </a:p>
          <a:p>
            <a:pPr marL="742950" marR="0" lvl="1" indent="-285750" algn="just">
              <a:spcBef>
                <a:spcPts val="0"/>
              </a:spcBef>
              <a:spcAft>
                <a:spcPts val="0"/>
              </a:spcAft>
              <a:buFont typeface="Symbol" panose="05050102010706020507" pitchFamily="18" charset="2"/>
              <a:buChar char=""/>
              <a:tabLst>
                <a:tab pos="228600" algn="l"/>
              </a:tabLst>
            </a:pPr>
            <a:r>
              <a:rPr lang="en-US" sz="2400" dirty="0">
                <a:effectLst/>
                <a:latin typeface="Times New Roman" panose="02020603050405020304" pitchFamily="18" charset="0"/>
                <a:ea typeface="Times New Roman" panose="02020603050405020304" pitchFamily="18" charset="0"/>
              </a:rPr>
              <a:t>listen to minority concerns </a:t>
            </a:r>
          </a:p>
          <a:p>
            <a:pPr marL="742950" marR="0" lvl="1" indent="-285750" algn="just">
              <a:spcBef>
                <a:spcPts val="0"/>
              </a:spcBef>
              <a:spcAft>
                <a:spcPts val="0"/>
              </a:spcAft>
              <a:buFont typeface="Symbol" panose="05050102010706020507" pitchFamily="18" charset="2"/>
              <a:buChar char=""/>
              <a:tabLst>
                <a:tab pos="228600" algn="l"/>
              </a:tabLst>
            </a:pPr>
            <a:endParaRPr lang="en-US" sz="2400" dirty="0">
              <a:latin typeface="Times New Roman" panose="02020603050405020304" pitchFamily="18" charset="0"/>
              <a:ea typeface="Times New Roman" panose="02020603050405020304" pitchFamily="18" charset="0"/>
            </a:endParaRPr>
          </a:p>
          <a:p>
            <a:pPr marL="457200" marR="0" lvl="1" indent="0" algn="just">
              <a:spcBef>
                <a:spcPts val="0"/>
              </a:spcBef>
              <a:spcAft>
                <a:spcPts val="0"/>
              </a:spcAft>
              <a:buNone/>
              <a:tabLst>
                <a:tab pos="228600" algn="l"/>
              </a:tabLst>
            </a:pPr>
            <a:r>
              <a:rPr lang="en-US" sz="2400" dirty="0">
                <a:effectLst/>
                <a:latin typeface="Times New Roman" panose="02020603050405020304" pitchFamily="18" charset="0"/>
                <a:ea typeface="Times New Roman" panose="02020603050405020304" pitchFamily="18" charset="0"/>
              </a:rPr>
              <a:t>   Return to the table of contents.               Continue to the next section.  </a:t>
            </a:r>
          </a:p>
          <a:p>
            <a:pPr marL="457200" marR="0" lvl="1" indent="0" algn="just">
              <a:spcBef>
                <a:spcPts val="0"/>
              </a:spcBef>
              <a:spcAft>
                <a:spcPts val="0"/>
              </a:spcAft>
              <a:buNone/>
              <a:tabLst>
                <a:tab pos="228600" algn="l"/>
              </a:tabLst>
            </a:pPr>
            <a:r>
              <a:rPr lang="en-US" sz="2400" dirty="0">
                <a:effectLst/>
                <a:latin typeface="Times New Roman" panose="02020603050405020304" pitchFamily="18" charset="0"/>
                <a:ea typeface="Times New Roman" panose="02020603050405020304" pitchFamily="18" charset="0"/>
              </a:rPr>
              <a:t>   </a:t>
            </a:r>
          </a:p>
          <a:p>
            <a:endParaRPr lang="en-US" dirty="0"/>
          </a:p>
        </p:txBody>
      </p:sp>
      <p:sp>
        <p:nvSpPr>
          <p:cNvPr id="4" name="Arrow: Left 3">
            <a:hlinkClick r:id="rId2" action="ppaction://hlinksldjump"/>
            <a:extLst>
              <a:ext uri="{FF2B5EF4-FFF2-40B4-BE49-F238E27FC236}">
                <a16:creationId xmlns:a16="http://schemas.microsoft.com/office/drawing/2014/main" id="{B156D5E6-A682-BD66-9D84-C1BE3F50D88E}"/>
              </a:ext>
            </a:extLst>
          </p:cNvPr>
          <p:cNvSpPr/>
          <p:nvPr/>
        </p:nvSpPr>
        <p:spPr>
          <a:xfrm rot="10800000">
            <a:off x="9305975" y="4987859"/>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894BFC48-995E-21B6-4097-3E149D4105F4}"/>
              </a:ext>
            </a:extLst>
          </p:cNvPr>
          <p:cNvSpPr/>
          <p:nvPr/>
        </p:nvSpPr>
        <p:spPr>
          <a:xfrm>
            <a:off x="0" y="4978903"/>
            <a:ext cx="914400" cy="2743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862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F636-5365-8E36-67AE-EF01BB18C17B}"/>
              </a:ext>
            </a:extLst>
          </p:cNvPr>
          <p:cNvSpPr>
            <a:spLocks noGrp="1"/>
          </p:cNvSpPr>
          <p:nvPr>
            <p:ph type="title"/>
          </p:nvPr>
        </p:nvSpPr>
        <p:spPr>
          <a:xfrm>
            <a:off x="272374" y="0"/>
            <a:ext cx="10631846" cy="816638"/>
          </a:xfrm>
        </p:spPr>
        <p:txBody>
          <a:bodyPr>
            <a:normAutofit fontScale="90000"/>
          </a:bodyPr>
          <a:lstStyle/>
          <a:p>
            <a:pPr>
              <a:spcBef>
                <a:spcPts val="0"/>
              </a:spcBef>
            </a:pPr>
            <a:br>
              <a:rPr lang="en-US" sz="1800" dirty="0">
                <a:effectLst/>
                <a:latin typeface="Times New Roman" panose="02020603050405020304" pitchFamily="18" charset="0"/>
                <a:ea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rPr>
              <a:t>X.   Make Your Convictions Known</a:t>
            </a:r>
            <a:br>
              <a:rPr lang="en-US" sz="18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Responding to a Personal Identity Crisis</a:t>
            </a:r>
            <a:br>
              <a:rPr lang="en-US" sz="32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C9836BD-BAFD-6748-9E54-282EBE78D0C7}"/>
              </a:ext>
            </a:extLst>
          </p:cNvPr>
          <p:cNvSpPr>
            <a:spLocks noGrp="1"/>
          </p:cNvSpPr>
          <p:nvPr>
            <p:ph idx="1"/>
          </p:nvPr>
        </p:nvSpPr>
        <p:spPr>
          <a:xfrm>
            <a:off x="677334" y="1131571"/>
            <a:ext cx="8596668" cy="5120640"/>
          </a:xfrm>
        </p:spPr>
        <p:txBody>
          <a:bodyPr>
            <a:normAutofit fontScale="85000" lnSpcReduction="10000"/>
          </a:bodyPr>
          <a:lstStyle/>
          <a:p>
            <a:pPr marL="0" marR="0" indent="0" algn="just">
              <a:spcBef>
                <a:spcPts val="0"/>
              </a:spcBef>
              <a:spcAft>
                <a:spcPts val="0"/>
              </a:spcAft>
              <a:buNone/>
              <a:tabLst>
                <a:tab pos="1200150" algn="l"/>
                <a:tab pos="5314950" algn="l"/>
              </a:tabLst>
            </a:pPr>
            <a:r>
              <a:rPr lang="en-US" sz="1900" b="1" dirty="0">
                <a:effectLst/>
                <a:latin typeface="Times New Roman" panose="02020603050405020304" pitchFamily="18" charset="0"/>
                <a:ea typeface="Times New Roman" panose="02020603050405020304" pitchFamily="18" charset="0"/>
              </a:rPr>
              <a:t>Solution Response:</a:t>
            </a:r>
            <a:endParaRPr lang="en-US" sz="19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200150" algn="l"/>
                <a:tab pos="5314950" algn="l"/>
              </a:tabLst>
            </a:pPr>
            <a:r>
              <a:rPr lang="en-US" sz="1900" b="1" dirty="0">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900" dirty="0">
                <a:effectLst/>
                <a:latin typeface="Times New Roman" panose="02020603050405020304" pitchFamily="18" charset="0"/>
                <a:ea typeface="Times New Roman" panose="02020603050405020304" pitchFamily="18" charset="0"/>
              </a:rPr>
              <a:t>The</a:t>
            </a:r>
            <a:r>
              <a:rPr lang="en-US" sz="1900" b="1" dirty="0">
                <a:effectLst/>
                <a:latin typeface="Times New Roman" panose="02020603050405020304" pitchFamily="18" charset="0"/>
                <a:ea typeface="Times New Roman" panose="02020603050405020304" pitchFamily="18" charset="0"/>
              </a:rPr>
              <a:t> </a:t>
            </a:r>
            <a:r>
              <a:rPr lang="en-US" sz="1900" dirty="0">
                <a:effectLst/>
                <a:latin typeface="Times New Roman" panose="02020603050405020304" pitchFamily="18" charset="0"/>
                <a:ea typeface="Times New Roman" panose="02020603050405020304" pitchFamily="18" charset="0"/>
              </a:rPr>
              <a:t>lack of a robust personal identity plagues many Americans. They do not know enough about themselves to be in touch with their emotions and convictions. In turn, they cannot build bridges of genuine communication with</a:t>
            </a:r>
            <a:r>
              <a:rPr lang="en-US" sz="1900" i="1" dirty="0">
                <a:effectLst/>
                <a:latin typeface="Times New Roman" panose="02020603050405020304" pitchFamily="18" charset="0"/>
                <a:ea typeface="Times New Roman" panose="02020603050405020304" pitchFamily="18" charset="0"/>
              </a:rPr>
              <a:t> </a:t>
            </a:r>
            <a:r>
              <a:rPr lang="en-US" sz="1900" dirty="0">
                <a:effectLst/>
                <a:latin typeface="Times New Roman" panose="02020603050405020304" pitchFamily="18" charset="0"/>
                <a:ea typeface="Times New Roman" panose="02020603050405020304" pitchFamily="18" charset="0"/>
              </a:rPr>
              <a:t>other races because they are not firmly anchored in responsible thinking patterns that would inspire them to have devout interests in race relations.</a:t>
            </a:r>
          </a:p>
          <a:p>
            <a:pPr marL="0" marR="0" indent="0" algn="just">
              <a:spcBef>
                <a:spcPts val="0"/>
              </a:spcBef>
              <a:spcAft>
                <a:spcPts val="0"/>
              </a:spcAft>
              <a:buNone/>
            </a:pPr>
            <a:r>
              <a:rPr lang="en-US" sz="1900" i="1" dirty="0">
                <a:effectLst/>
                <a:latin typeface="Times New Roman" panose="02020603050405020304" pitchFamily="18" charset="0"/>
                <a:ea typeface="Times New Roman" panose="02020603050405020304" pitchFamily="18" charset="0"/>
              </a:rPr>
              <a:t> </a:t>
            </a:r>
            <a:endParaRPr lang="en-US" sz="1900" i="1"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900" dirty="0">
                <a:effectLst/>
                <a:latin typeface="Times New Roman" panose="02020603050405020304" pitchFamily="18" charset="0"/>
                <a:ea typeface="Times New Roman" panose="02020603050405020304" pitchFamily="18" charset="0"/>
              </a:rPr>
              <a:t>A person with little or no knowledge of their history or heritage is highly disadvantaged in forming wholesome relationships with others. Knowing the influences, which have shaped one's personal life and existence, tends to eliminate a lot of the struggle in discovering one's actual values and identity. Those unsure or uncertain of their heritage and background tend to lose valuable time searching for true meaning and value in life.</a:t>
            </a:r>
          </a:p>
          <a:p>
            <a:pPr marL="0" marR="0" indent="0" algn="just">
              <a:spcBef>
                <a:spcPts val="0"/>
              </a:spcBef>
              <a:spcAft>
                <a:spcPts val="0"/>
              </a:spcAft>
              <a:buNone/>
            </a:pPr>
            <a:r>
              <a:rPr lang="en-US" sz="1900" b="1" u="none" strike="noStrike" dirty="0">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900" b="1" dirty="0">
                <a:effectLst/>
                <a:latin typeface="Times New Roman" panose="02020603050405020304" pitchFamily="18" charset="0"/>
                <a:ea typeface="Times New Roman" panose="02020603050405020304" pitchFamily="18" charset="0"/>
              </a:rPr>
              <a:t>Responding to a Personal Identity Crisis</a:t>
            </a:r>
            <a:endParaRPr lang="en-US" sz="19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900" b="1" dirty="0">
                <a:effectLst/>
                <a:latin typeface="Times New Roman" panose="02020603050405020304" pitchFamily="18" charset="0"/>
                <a:ea typeface="Times New Roman" panose="02020603050405020304" pitchFamily="18" charset="0"/>
              </a:rPr>
              <a:t> </a:t>
            </a:r>
            <a:endParaRPr lang="en-US" sz="1900" dirty="0">
              <a:effectLst/>
              <a:latin typeface="Times New Roman" panose="02020603050405020304" pitchFamily="18" charset="0"/>
              <a:ea typeface="Times New Roman" panose="02020603050405020304" pitchFamily="18" charset="0"/>
            </a:endParaRPr>
          </a:p>
          <a:p>
            <a:pPr marL="457200" marR="0" lvl="1" indent="0" algn="just">
              <a:spcBef>
                <a:spcPts val="0"/>
              </a:spcBef>
              <a:spcAft>
                <a:spcPts val="0"/>
              </a:spcAft>
              <a:buNone/>
              <a:tabLst>
                <a:tab pos="457200" algn="l"/>
              </a:tabLst>
            </a:pPr>
            <a:r>
              <a:rPr lang="en-US" sz="1900" dirty="0">
                <a:effectLst/>
                <a:latin typeface="Times New Roman" panose="02020603050405020304" pitchFamily="18" charset="0"/>
                <a:ea typeface="Times New Roman" panose="02020603050405020304" pitchFamily="18" charset="0"/>
              </a:rPr>
              <a:t>      research your personal family history</a:t>
            </a:r>
          </a:p>
          <a:p>
            <a:pPr marL="742950" marR="0" lvl="1" indent="-285750" algn="just">
              <a:spcBef>
                <a:spcPts val="0"/>
              </a:spcBef>
              <a:spcAft>
                <a:spcPts val="0"/>
              </a:spcAft>
              <a:buFont typeface="Symbol" panose="05050102010706020507" pitchFamily="18" charset="2"/>
              <a:buChar char=""/>
              <a:tabLst>
                <a:tab pos="457200" algn="l"/>
              </a:tabLst>
            </a:pPr>
            <a:r>
              <a:rPr lang="en-US" sz="1900" dirty="0">
                <a:effectLst/>
                <a:latin typeface="Times New Roman" panose="02020603050405020304" pitchFamily="18" charset="0"/>
                <a:ea typeface="Times New Roman" panose="02020603050405020304" pitchFamily="18" charset="0"/>
              </a:rPr>
              <a:t>take pride in the achievements and accomplishments of those who  </a:t>
            </a:r>
          </a:p>
          <a:p>
            <a:pPr marL="0" marR="0" indent="0" algn="just">
              <a:spcBef>
                <a:spcPts val="0"/>
              </a:spcBef>
              <a:spcAft>
                <a:spcPts val="0"/>
              </a:spcAft>
              <a:buNone/>
            </a:pPr>
            <a:r>
              <a:rPr lang="en-US" sz="1900" dirty="0">
                <a:effectLst/>
                <a:latin typeface="Times New Roman" panose="02020603050405020304" pitchFamily="18" charset="0"/>
                <a:ea typeface="Times New Roman" panose="02020603050405020304" pitchFamily="18" charset="0"/>
              </a:rPr>
              <a:t>              Share your heritage        </a:t>
            </a:r>
          </a:p>
          <a:p>
            <a:pPr marL="742950" marR="0" lvl="1" indent="-285750" algn="just">
              <a:spcBef>
                <a:spcPts val="0"/>
              </a:spcBef>
              <a:spcAft>
                <a:spcPts val="0"/>
              </a:spcAft>
              <a:buFont typeface="Symbol" panose="05050102010706020507" pitchFamily="18" charset="2"/>
              <a:buChar char=""/>
              <a:tabLst>
                <a:tab pos="457200" algn="l"/>
              </a:tabLst>
            </a:pPr>
            <a:r>
              <a:rPr lang="en-US" sz="1900" dirty="0">
                <a:effectLst/>
                <a:latin typeface="Times New Roman" panose="02020603050405020304" pitchFamily="18" charset="0"/>
                <a:ea typeface="Times New Roman" panose="02020603050405020304" pitchFamily="18" charset="0"/>
              </a:rPr>
              <a:t>Reflect on the positive rather than the negative        </a:t>
            </a:r>
          </a:p>
          <a:p>
            <a:pPr marL="742950" marR="0" lvl="1" indent="-285750" algn="just">
              <a:spcBef>
                <a:spcPts val="0"/>
              </a:spcBef>
              <a:spcAft>
                <a:spcPts val="0"/>
              </a:spcAft>
              <a:buFont typeface="Symbol" panose="05050102010706020507" pitchFamily="18" charset="2"/>
              <a:buChar char=""/>
              <a:tabLst>
                <a:tab pos="457200" algn="l"/>
              </a:tabLst>
            </a:pPr>
            <a:r>
              <a:rPr lang="en-US" sz="1900" dirty="0">
                <a:effectLst/>
                <a:latin typeface="Times New Roman" panose="02020603050405020304" pitchFamily="18" charset="0"/>
                <a:ea typeface="Times New Roman" panose="02020603050405020304" pitchFamily="18" charset="0"/>
              </a:rPr>
              <a:t>Seek advice from successful people who share your heritage       </a:t>
            </a:r>
          </a:p>
          <a:p>
            <a:pPr marL="742950" marR="0" lvl="1" indent="-285750" algn="just">
              <a:spcBef>
                <a:spcPts val="0"/>
              </a:spcBef>
              <a:spcAft>
                <a:spcPts val="0"/>
              </a:spcAft>
              <a:buFont typeface="Symbol" panose="05050102010706020507" pitchFamily="18" charset="2"/>
              <a:buChar char=""/>
              <a:tabLst>
                <a:tab pos="457200" algn="l"/>
              </a:tabLst>
            </a:pPr>
            <a:r>
              <a:rPr lang="en-US" sz="1900" dirty="0">
                <a:effectLst/>
                <a:latin typeface="Times New Roman" panose="02020603050405020304" pitchFamily="18" charset="0"/>
                <a:ea typeface="Times New Roman" panose="02020603050405020304" pitchFamily="18" charset="0"/>
              </a:rPr>
              <a:t>Identify a positive role model</a:t>
            </a:r>
            <a:r>
              <a:rPr lang="en-US" sz="1900" b="1" dirty="0">
                <a:effectLst/>
                <a:latin typeface="Times New Roman" panose="02020603050405020304" pitchFamily="18" charset="0"/>
                <a:ea typeface="Times New Roman" panose="02020603050405020304" pitchFamily="18" charset="0"/>
              </a:rPr>
              <a:t>   </a:t>
            </a:r>
          </a:p>
          <a:p>
            <a:pPr marL="742950" marR="0" lvl="1" indent="-285750" algn="just">
              <a:spcBef>
                <a:spcPts val="0"/>
              </a:spcBef>
              <a:spcAft>
                <a:spcPts val="0"/>
              </a:spcAft>
              <a:buFont typeface="Symbol" panose="05050102010706020507" pitchFamily="18" charset="2"/>
              <a:buChar char=""/>
              <a:tabLst>
                <a:tab pos="457200" algn="l"/>
              </a:tabLst>
            </a:pPr>
            <a:endParaRPr lang="en-US" sz="1800" b="1" dirty="0">
              <a:latin typeface="Times New Roman" panose="02020603050405020304" pitchFamily="18" charset="0"/>
              <a:ea typeface="Times New Roman" panose="02020603050405020304" pitchFamily="18" charset="0"/>
            </a:endParaRPr>
          </a:p>
          <a:p>
            <a:pPr marL="457200" marR="0" lvl="1" indent="0" algn="just">
              <a:spcBef>
                <a:spcPts val="0"/>
              </a:spcBef>
              <a:spcAft>
                <a:spcPts val="0"/>
              </a:spcAft>
              <a:buNone/>
              <a:tabLst>
                <a:tab pos="457200" algn="l"/>
              </a:tabLst>
            </a:pPr>
            <a:r>
              <a:rPr lang="en-US" sz="1800" b="1" dirty="0">
                <a:effectLst/>
                <a:latin typeface="Times New Roman" panose="02020603050405020304" pitchFamily="18" charset="0"/>
                <a:ea typeface="Times New Roman" panose="02020603050405020304" pitchFamily="18" charset="0"/>
              </a:rPr>
              <a:t>         Return to the table of contents.                                </a:t>
            </a:r>
            <a:r>
              <a:rPr lang="en-US" sz="1800" b="1" dirty="0">
                <a:latin typeface="Times New Roman" panose="02020603050405020304" pitchFamily="18" charset="0"/>
                <a:ea typeface="Times New Roman" panose="02020603050405020304" pitchFamily="18" charset="0"/>
              </a:rPr>
              <a:t>Continue</a:t>
            </a:r>
            <a:r>
              <a:rPr lang="en-US" sz="1800" b="1" dirty="0">
                <a:effectLst/>
                <a:latin typeface="Times New Roman" panose="02020603050405020304" pitchFamily="18" charset="0"/>
                <a:ea typeface="Times New Roman" panose="02020603050405020304" pitchFamily="18" charset="0"/>
              </a:rPr>
              <a:t> to the next section.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Arrow: Left 3">
            <a:hlinkClick r:id="rId2" action="ppaction://hlinksldjump"/>
            <a:extLst>
              <a:ext uri="{FF2B5EF4-FFF2-40B4-BE49-F238E27FC236}">
                <a16:creationId xmlns:a16="http://schemas.microsoft.com/office/drawing/2014/main" id="{FB302001-AA51-BB0C-993C-E8D4D98C6D0D}"/>
              </a:ext>
            </a:extLst>
          </p:cNvPr>
          <p:cNvSpPr/>
          <p:nvPr/>
        </p:nvSpPr>
        <p:spPr>
          <a:xfrm flipV="1">
            <a:off x="677334" y="5919469"/>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hlinkClick r:id="rId3" action="ppaction://hlinksldjump"/>
            <a:extLst>
              <a:ext uri="{FF2B5EF4-FFF2-40B4-BE49-F238E27FC236}">
                <a16:creationId xmlns:a16="http://schemas.microsoft.com/office/drawing/2014/main" id="{E4AF1EF5-B441-9B0E-E5A9-08E6BAC02619}"/>
              </a:ext>
            </a:extLst>
          </p:cNvPr>
          <p:cNvSpPr/>
          <p:nvPr/>
        </p:nvSpPr>
        <p:spPr>
          <a:xfrm>
            <a:off x="8033030" y="594214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17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7908-C5D8-FB00-6E33-76B90F6E822A}"/>
              </a:ext>
            </a:extLst>
          </p:cNvPr>
          <p:cNvSpPr>
            <a:spLocks noGrp="1"/>
          </p:cNvSpPr>
          <p:nvPr>
            <p:ph type="title"/>
          </p:nvPr>
        </p:nvSpPr>
        <p:spPr>
          <a:xfrm>
            <a:off x="0" y="240029"/>
            <a:ext cx="12227308" cy="498301"/>
          </a:xfrm>
        </p:spPr>
        <p:txBody>
          <a:bodyPr>
            <a:normAutofit fontScale="90000"/>
          </a:bodyPr>
          <a:lstStyle/>
          <a:p>
            <a:r>
              <a:rPr lang="en-US" sz="3100" b="1" dirty="0">
                <a:effectLst/>
                <a:latin typeface="Times New Roman" panose="02020603050405020304" pitchFamily="18" charset="0"/>
                <a:ea typeface="Times New Roman" panose="02020603050405020304" pitchFamily="18" charset="0"/>
              </a:rPr>
              <a:t>W.  The Lack of Conviction:</a:t>
            </a:r>
            <a:r>
              <a:rPr lang="en-US" sz="3100" dirty="0">
                <a:effectLst/>
                <a:latin typeface="Times New Roman" panose="02020603050405020304" pitchFamily="18" charset="0"/>
                <a:ea typeface="Times New Roman" panose="02020603050405020304" pitchFamily="18" charset="0"/>
              </a:rPr>
              <a:t> Stand Against Racism</a:t>
            </a:r>
            <a:br>
              <a:rPr lang="en-US" sz="3100" dirty="0">
                <a:effectLst/>
                <a:latin typeface="Times New Roman" panose="02020603050405020304" pitchFamily="18" charset="0"/>
                <a:ea typeface="Times New Roman" panose="02020603050405020304" pitchFamily="18" charset="0"/>
              </a:rPr>
            </a:br>
            <a:br>
              <a:rPr lang="en-US" sz="3100" b="1"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Taking a Positive Stand</a:t>
            </a:r>
            <a:br>
              <a:rPr lang="en-US" sz="36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C4CE751-7722-7551-4A8D-9CFF317606FD}"/>
              </a:ext>
            </a:extLst>
          </p:cNvPr>
          <p:cNvSpPr>
            <a:spLocks noGrp="1"/>
          </p:cNvSpPr>
          <p:nvPr>
            <p:ph idx="1"/>
          </p:nvPr>
        </p:nvSpPr>
        <p:spPr>
          <a:xfrm>
            <a:off x="228599" y="1783081"/>
            <a:ext cx="11802979" cy="4258282"/>
          </a:xfrm>
        </p:spPr>
        <p:txBody>
          <a:bodyPr/>
          <a:lstStyle/>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share the benefits of good race relations</a:t>
            </a:r>
          </a:p>
          <a:p>
            <a:pPr marL="342900" marR="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promote sound race relations through your lifestyle</a:t>
            </a:r>
          </a:p>
          <a:p>
            <a:pPr marL="342900" marR="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tactfully reprimand those who hold negative racial views</a:t>
            </a:r>
          </a:p>
          <a:p>
            <a:pPr marL="342900" marR="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maintain positive racial thoughts in all environments and</a:t>
            </a:r>
          </a:p>
          <a:p>
            <a:pPr marL="342900" marR="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situations </a:t>
            </a:r>
          </a:p>
          <a:p>
            <a:pPr marL="342900" marR="0" lvl="0" indent="-342900" algn="jus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encourage people to avoid using racial slurs and stereotypes</a:t>
            </a:r>
          </a:p>
          <a:p>
            <a:pPr marL="0" marR="0" lvl="0" indent="0" algn="just">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           Return to the table of contents.          Continue to the next section.</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Arrow: Right 3">
            <a:hlinkClick r:id="rId2" action="ppaction://hlinksldjump"/>
            <a:extLst>
              <a:ext uri="{FF2B5EF4-FFF2-40B4-BE49-F238E27FC236}">
                <a16:creationId xmlns:a16="http://schemas.microsoft.com/office/drawing/2014/main" id="{7562B76F-4CFD-B6BF-A5A5-0A96D060A1DF}"/>
              </a:ext>
            </a:extLst>
          </p:cNvPr>
          <p:cNvSpPr/>
          <p:nvPr/>
        </p:nvSpPr>
        <p:spPr>
          <a:xfrm>
            <a:off x="9298608" y="5251980"/>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hlinkClick r:id="rId3" action="ppaction://hlinksldjump"/>
            <a:extLst>
              <a:ext uri="{FF2B5EF4-FFF2-40B4-BE49-F238E27FC236}">
                <a16:creationId xmlns:a16="http://schemas.microsoft.com/office/drawing/2014/main" id="{C0CCD072-2D70-1926-DC7D-0B8D9D1C59B2}"/>
              </a:ext>
            </a:extLst>
          </p:cNvPr>
          <p:cNvSpPr/>
          <p:nvPr/>
        </p:nvSpPr>
        <p:spPr>
          <a:xfrm>
            <a:off x="160422" y="5222505"/>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310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2F0C-3676-F0E2-F188-850D92960290}"/>
              </a:ext>
            </a:extLst>
          </p:cNvPr>
          <p:cNvSpPr>
            <a:spLocks noGrp="1"/>
          </p:cNvSpPr>
          <p:nvPr>
            <p:ph type="title"/>
          </p:nvPr>
        </p:nvSpPr>
        <p:spPr>
          <a:xfrm>
            <a:off x="354330" y="198120"/>
            <a:ext cx="11590020" cy="1320800"/>
          </a:xfrm>
        </p:spPr>
        <p:txBody>
          <a:bodyPr>
            <a:normAutofit fontScale="90000"/>
          </a:bodyPr>
          <a:lstStyle/>
          <a:p>
            <a:r>
              <a:rPr lang="en-US" altLang="en-US" dirty="0">
                <a:solidFill>
                  <a:schemeClr val="accent2"/>
                </a:solidFill>
                <a:latin typeface="Arial" panose="020B0604020202020204" pitchFamily="34" charset="0"/>
                <a:ea typeface="Times New Roman" panose="02020603050405020304" pitchFamily="18" charset="0"/>
              </a:rPr>
              <a:t>Y</a:t>
            </a:r>
            <a:r>
              <a:rPr kumimoji="0" lang="en-US" altLang="en-US"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Time for Religious Institutions to Take a Stand </a:t>
            </a:r>
            <a:br>
              <a:rPr kumimoji="0" lang="en-US" altLang="en-US"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r>
              <a:rPr kumimoji="0" lang="en-US" altLang="en-US"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    on R</a:t>
            </a:r>
            <a:r>
              <a:rPr kumimoji="0" lang="en-US" altLang="en-US" sz="2800"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t>ace Relations</a:t>
            </a:r>
            <a:br>
              <a:rPr kumimoji="0" lang="en-US" altLang="en-US" sz="2800" b="1" i="0" u="none" strike="noStrike" cap="none" normalizeH="0" baseline="0" dirty="0">
                <a:ln>
                  <a:noFill/>
                </a:ln>
                <a:solidFill>
                  <a:schemeClr val="accent2"/>
                </a:solidFill>
                <a:effectLst/>
                <a:latin typeface="Arial" panose="020B0604020202020204" pitchFamily="34" charset="0"/>
                <a:ea typeface="Times New Roman" panose="02020603050405020304" pitchFamily="18" charset="0"/>
              </a:rPr>
            </a:br>
            <a:endParaRPr lang="en-US" sz="2800" dirty="0">
              <a:solidFill>
                <a:schemeClr val="accent2"/>
              </a:solidFill>
            </a:endParaRPr>
          </a:p>
        </p:txBody>
      </p:sp>
      <p:sp>
        <p:nvSpPr>
          <p:cNvPr id="4" name="Rectangle 1">
            <a:extLst>
              <a:ext uri="{FF2B5EF4-FFF2-40B4-BE49-F238E27FC236}">
                <a16:creationId xmlns:a16="http://schemas.microsoft.com/office/drawing/2014/main" id="{14DB8FA2-9836-2FAC-E520-F4D5B24BA8BF}"/>
              </a:ext>
            </a:extLst>
          </p:cNvPr>
          <p:cNvSpPr>
            <a:spLocks noGrp="1" noChangeArrowheads="1"/>
          </p:cNvSpPr>
          <p:nvPr>
            <p:ph idx="1"/>
          </p:nvPr>
        </p:nvSpPr>
        <p:spPr bwMode="auto">
          <a:xfrm>
            <a:off x="590550" y="1420822"/>
            <a:ext cx="105552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Professional sports have also made a very significant contribution. It opened its doors to Black athletes in an era when segregation and discrimination were the way of life in America. It has given us such noted stars as Jack Johnson, Joe Louis, and Jackie Robinson, who were champions of racial equality.</a:t>
            </a:r>
            <a:r>
              <a:rPr lang="en-US" altLang="en-US" sz="2000" dirty="0">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Religious institutions do not have an excellent track record in fostering positive race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Following are Recommendations for Religious Institutions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promote the study of Biblical materials that relate to race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encourage church leaders to teach about the Importance of sound</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race relations</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sponsor joint religious activities</a:t>
            </a: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n-US" altLang="en-US" sz="2000" dirty="0">
                <a:latin typeface="Times New Roman" panose="02020603050405020304" pitchFamily="18" charset="0"/>
                <a:ea typeface="Times New Roman" panose="02020603050405020304" pitchFamily="18" charset="0"/>
                <a:cs typeface="Times New Roman" panose="02020603050405020304" pitchFamily="18" charset="0"/>
              </a:rPr>
              <a:t>          Return to the table of contents.                               Continue to the next section</a:t>
            </a:r>
            <a:endPar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tab pos="228600" algn="l"/>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5" name="Arrow: Left 4">
            <a:hlinkClick r:id="rId2" action="ppaction://hlinksldjump"/>
            <a:extLst>
              <a:ext uri="{FF2B5EF4-FFF2-40B4-BE49-F238E27FC236}">
                <a16:creationId xmlns:a16="http://schemas.microsoft.com/office/drawing/2014/main" id="{446DDA8D-AFC0-CE3A-BFAB-32BC9772C21C}"/>
              </a:ext>
            </a:extLst>
          </p:cNvPr>
          <p:cNvSpPr/>
          <p:nvPr/>
        </p:nvSpPr>
        <p:spPr>
          <a:xfrm rot="10800000">
            <a:off x="9326141" y="5193335"/>
            <a:ext cx="914400" cy="2438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hlinkClick r:id="rId3" action="ppaction://hlinksldjump"/>
            <a:extLst>
              <a:ext uri="{FF2B5EF4-FFF2-40B4-BE49-F238E27FC236}">
                <a16:creationId xmlns:a16="http://schemas.microsoft.com/office/drawing/2014/main" id="{E9E34662-6688-A554-E543-314C15C1802E}"/>
              </a:ext>
            </a:extLst>
          </p:cNvPr>
          <p:cNvSpPr/>
          <p:nvPr/>
        </p:nvSpPr>
        <p:spPr>
          <a:xfrm rot="10800000">
            <a:off x="354330" y="5162858"/>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8406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C4F9-DB64-A6DF-2B46-0AE23E88F4EE}"/>
              </a:ext>
            </a:extLst>
          </p:cNvPr>
          <p:cNvSpPr>
            <a:spLocks noGrp="1"/>
          </p:cNvSpPr>
          <p:nvPr>
            <p:ph type="title"/>
          </p:nvPr>
        </p:nvSpPr>
        <p:spPr>
          <a:xfrm>
            <a:off x="368724" y="83819"/>
            <a:ext cx="10108895" cy="1893497"/>
          </a:xfrm>
        </p:spPr>
        <p:txBody>
          <a:bodyPr>
            <a:normAutofit fontScale="90000"/>
          </a:bodyPr>
          <a:lstStyle/>
          <a:p>
            <a:pPr defTabSz="914400" eaLnBrk="0" fontAlgn="base" hangingPunct="0">
              <a:spcAft>
                <a:spcPct val="0"/>
              </a:spcAft>
              <a:tabLst>
                <a:tab pos="228600" algn="l"/>
              </a:tabLst>
            </a:pPr>
            <a:r>
              <a:rPr lang="en-US" b="1" dirty="0">
                <a:effectLst/>
                <a:latin typeface="Times New Roman" panose="02020603050405020304" pitchFamily="18" charset="0"/>
                <a:ea typeface="Times New Roman" panose="02020603050405020304" pitchFamily="18" charset="0"/>
              </a:rPr>
              <a:t>Z.  The Lack of Respect and Brotherhood:</a:t>
            </a:r>
            <a:r>
              <a:rPr lang="en-US" dirty="0">
                <a:effectLst/>
                <a:latin typeface="Times New Roman" panose="02020603050405020304" pitchFamily="18" charset="0"/>
                <a:ea typeface="Times New Roman" panose="02020603050405020304" pitchFamily="18" charset="0"/>
              </a:rPr>
              <a:t> Respect for the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     rights of others are essential in a Multicultural Society</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    </a:t>
            </a:r>
            <a:br>
              <a:rPr kumimoji="0" lang="en-US"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1600" b="0" i="0" u="none" strike="noStrike" cap="none" normalizeH="0" baseline="0" dirty="0">
                <a:ln>
                  <a:noFill/>
                </a:ln>
                <a:solidFill>
                  <a:schemeClr val="tx1"/>
                </a:solidFill>
                <a:effectLst/>
                <a:latin typeface="Arial" panose="020B0604020202020204" pitchFamily="34" charset="0"/>
              </a:rPr>
            </a:br>
            <a:endParaRPr lang="en-US" dirty="0"/>
          </a:p>
        </p:txBody>
      </p:sp>
      <p:sp>
        <p:nvSpPr>
          <p:cNvPr id="5" name="Rectangle 2">
            <a:extLst>
              <a:ext uri="{FF2B5EF4-FFF2-40B4-BE49-F238E27FC236}">
                <a16:creationId xmlns:a16="http://schemas.microsoft.com/office/drawing/2014/main" id="{A9E41884-C52F-4E5C-0F2F-6E10D23DC2CA}"/>
              </a:ext>
            </a:extLst>
          </p:cNvPr>
          <p:cNvSpPr>
            <a:spLocks noGrp="1" noChangeArrowheads="1"/>
          </p:cNvSpPr>
          <p:nvPr>
            <p:ph idx="1"/>
          </p:nvPr>
        </p:nvSpPr>
        <p:spPr bwMode="auto">
          <a:xfrm>
            <a:off x="532435" y="1139922"/>
            <a:ext cx="1010889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Solution</a:t>
            </a:r>
            <a:r>
              <a:rPr kumimoji="0" lang="en-US" altLang="en-US" sz="18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lang="en-US" altLang="en-US" sz="1800" dirty="0">
                <a:solidFill>
                  <a:schemeClr val="tx1"/>
                </a:solidFill>
                <a:latin typeface="Arial" panose="020B0604020202020204" pitchFamily="34" charset="0"/>
                <a:ea typeface="Times New Roman" panose="02020603050405020304" pitchFamily="18" charset="0"/>
              </a:rPr>
              <a:t>  </a:t>
            </a:r>
            <a:r>
              <a:rPr kumimoji="0" lang="en-US" altLang="en-US" sz="18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Encourage brotherhood among all races.</a:t>
            </a:r>
            <a:br>
              <a:rPr kumimoji="0" lang="en-US" altLang="en-US" sz="18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lack of respect for humanity and the brotherhood of members of the human race are significant problems across all races and ethnic backgrounds. When there is no respect, there is no love, and hate strives and takes over when love does not exist.</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Racial hatred was the catalyst behind the lynching of many Black men and women during the first half of the 20</a:t>
            </a:r>
            <a:r>
              <a:rPr kumimoji="0" lang="en-US" altLang="en-US"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th</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Century. It is also the reason why hate crimes are on the rise. </a:t>
            </a:r>
            <a:r>
              <a:rPr lang="en-US" altLang="en-US" dirty="0">
                <a:ea typeface="Times New Roman" panose="02020603050405020304" pitchFamily="18" charset="0"/>
              </a:rPr>
              <a:t>M</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ean-spirited hate crimes will occur when society passively allows hatred to operate freely.</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Lynching in the United States (a comprehensive overview of lynching is found on the following website:  http://en.wikipedia.org/wiki/Lynching_in_the_United_States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Suggestions on the Promotion of Human Brotherhood and Respect</a:t>
            </a:r>
            <a:endParaRPr kumimoji="0" lang="en-US" altLang="en-US" b="0" i="0" u="none" strike="noStrike" cap="none" normalizeH="0" baseline="0" dirty="0">
              <a:ln>
                <a:noFill/>
              </a:ln>
              <a:solidFill>
                <a:schemeClr val="tx1"/>
              </a:solidFill>
              <a:effectLst/>
              <a:latin typeface="Arial" panose="020B0604020202020204" pitchFamily="34" charset="0"/>
            </a:endParaRPr>
          </a:p>
          <a:p>
            <a:pPr marR="0" lvl="1"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affiliate with organizations that promote sound race</a:t>
            </a:r>
            <a:r>
              <a:rPr lang="en-US" altLang="en-US" sz="1800" dirty="0"/>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relations</a:t>
            </a:r>
            <a:endParaRPr kumimoji="0" lang="en-US" altLang="en-US" b="0" i="0" u="none" strike="noStrike" cap="none" normalizeH="0" baseline="0" dirty="0">
              <a:ln>
                <a:noFill/>
              </a:ln>
              <a:solidFill>
                <a:schemeClr val="tx1"/>
              </a:solidFill>
              <a:effectLst/>
              <a:latin typeface="Arial" panose="020B0604020202020204" pitchFamily="34" charset="0"/>
            </a:endParaRPr>
          </a:p>
          <a:p>
            <a:pPr marR="0" lvl="1"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 aware that everyone has feelings of hurt and pain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1"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encourage friends and relatives to look at the positive side of race relations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1"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speak out against racial hatred</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1"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228600" algn="l"/>
              </a:tabLst>
            </a:pPr>
            <a:r>
              <a:rPr kumimoji="0" lang="en-US" altLang="en-US"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reflect on the humanity of all men and women regardless of race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rrow: Left 5">
            <a:hlinkClick r:id="rId2" action="ppaction://hlinksldjump"/>
            <a:extLst>
              <a:ext uri="{FF2B5EF4-FFF2-40B4-BE49-F238E27FC236}">
                <a16:creationId xmlns:a16="http://schemas.microsoft.com/office/drawing/2014/main" id="{B0189F76-0151-9F9D-09EC-E81861ECBF5A}"/>
              </a:ext>
            </a:extLst>
          </p:cNvPr>
          <p:cNvSpPr/>
          <p:nvPr/>
        </p:nvSpPr>
        <p:spPr>
          <a:xfrm>
            <a:off x="5162309" y="6366076"/>
            <a:ext cx="914400" cy="274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767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10D2-822C-5011-13EA-1FEE7B8002BD}"/>
              </a:ext>
            </a:extLst>
          </p:cNvPr>
          <p:cNvSpPr>
            <a:spLocks noGrp="1"/>
          </p:cNvSpPr>
          <p:nvPr>
            <p:ph type="title"/>
          </p:nvPr>
        </p:nvSpPr>
        <p:spPr>
          <a:xfrm>
            <a:off x="171450" y="137160"/>
            <a:ext cx="12020550" cy="690740"/>
          </a:xfrm>
        </p:spPr>
        <p:txBody>
          <a:bodyPr>
            <a:no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E.   Social, Economic Differences: Bridging the economic gap can lead   </a:t>
            </a:r>
            <a:br>
              <a:rPr lang="en-US" sz="2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       to better race relations</a:t>
            </a:r>
            <a:br>
              <a:rPr lang="en-US" sz="2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5E81F8D7-5EB0-3F78-47E2-5C7EF2261310}"/>
              </a:ext>
            </a:extLst>
          </p:cNvPr>
          <p:cNvSpPr>
            <a:spLocks noGrp="1"/>
          </p:cNvSpPr>
          <p:nvPr>
            <p:ph idx="1"/>
          </p:nvPr>
        </p:nvSpPr>
        <p:spPr>
          <a:xfrm>
            <a:off x="281355" y="1930401"/>
            <a:ext cx="10726613" cy="4110962"/>
          </a:xfrm>
        </p:spPr>
        <p:txBody>
          <a:bodyPr>
            <a:normAutofit/>
          </a:bodyPr>
          <a:lstStyle/>
          <a:p>
            <a:pPr marL="0" marR="0" indent="0" algn="just">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The average white household income is $21,000s more than the black household income. Many low-income blacks and whites are unemployed and malnourished. There is a misunderstanding by many hardworking Americans as to why low-income blacks and whites would allow themselves to get into such a predicament.  </a:t>
            </a:r>
          </a:p>
          <a:p>
            <a:pPr marL="0" marR="0" indent="0" algn="just">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tabLst>
                <a:tab pos="1200150" algn="l"/>
                <a:tab pos="5314950" algn="l"/>
              </a:tabLst>
            </a:pPr>
            <a:r>
              <a:rPr lang="en-US" sz="2000" dirty="0">
                <a:effectLst/>
                <a:latin typeface="Times New Roman" panose="02020603050405020304" pitchFamily="18" charset="0"/>
                <a:ea typeface="Times New Roman" panose="02020603050405020304" pitchFamily="18" charset="0"/>
              </a:rPr>
              <a:t>The perception that poor blacks and whites are shiftless, lazy people has hurt race relations. We live in an era that criticizes low-income people. However, it is essential to be aware that a devastating accident or illness leaves many affluent people one step away from poverty.</a:t>
            </a:r>
          </a:p>
          <a:p>
            <a:pPr marL="0" marR="0" indent="0">
              <a:spcBef>
                <a:spcPts val="0"/>
              </a:spcBef>
              <a:spcAft>
                <a:spcPts val="0"/>
              </a:spcAft>
              <a:buNone/>
              <a:tabLst>
                <a:tab pos="1200150" algn="l"/>
                <a:tab pos="1371600" algn="l"/>
                <a:tab pos="1828800" algn="l"/>
                <a:tab pos="2286000" algn="l"/>
                <a:tab pos="2743200" algn="l"/>
              </a:tabLst>
            </a:pPr>
            <a:r>
              <a:rPr lang="en-US" sz="20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tabLst>
                <a:tab pos="1200150" algn="l"/>
                <a:tab pos="1371600" algn="l"/>
                <a:tab pos="1828800" algn="l"/>
                <a:tab pos="2286000" algn="l"/>
                <a:tab pos="2743200" algn="l"/>
              </a:tabLst>
            </a:pPr>
            <a:r>
              <a:rPr lang="en-US" sz="2000" dirty="0">
                <a:effectLst/>
                <a:latin typeface="Times New Roman" panose="02020603050405020304" pitchFamily="18" charset="0"/>
                <a:ea typeface="Times New Roman" panose="02020603050405020304" pitchFamily="18" charset="0"/>
              </a:rPr>
              <a:t>Unemployment and income References:  (Economic Policy Institute </a:t>
            </a:r>
            <a:r>
              <a:rPr lang="en-US" sz="2000" u="sng" dirty="0">
                <a:solidFill>
                  <a:srgbClr val="0000FF"/>
                </a:solidFill>
                <a:effectLst/>
                <a:latin typeface="Times New Roman" panose="02020603050405020304" pitchFamily="18" charset="0"/>
                <a:ea typeface="Times New Roman" panose="02020603050405020304" pitchFamily="18" charset="0"/>
              </a:rPr>
              <a:t>www.epi.org/content.cfm/webfeatures</a:t>
            </a:r>
            <a:r>
              <a:rPr lang="en-US" sz="2000" dirty="0">
                <a:effectLst/>
                <a:latin typeface="Times New Roman" panose="02020603050405020304" pitchFamily="18" charset="0"/>
                <a:ea typeface="Times New Roman" panose="02020603050405020304" pitchFamily="18" charset="0"/>
              </a:rPr>
              <a:t> July 5, 2006) (Black Newsamericaweb.com Monday, December 05, 2005, Michael H. </a:t>
            </a:r>
            <a:r>
              <a:rPr lang="en-US" sz="2000" dirty="0" err="1">
                <a:effectLst/>
                <a:latin typeface="Times New Roman" panose="02020603050405020304" pitchFamily="18" charset="0"/>
                <a:ea typeface="Times New Roman" panose="02020603050405020304" pitchFamily="18" charset="0"/>
              </a:rPr>
              <a:t>Cottman</a:t>
            </a:r>
            <a:r>
              <a:rPr lang="en-US" sz="2000" dirty="0">
                <a:effectLst/>
                <a:latin typeface="Times New Roman" panose="02020603050405020304" pitchFamily="18" charset="0"/>
                <a:ea typeface="Times New Roman" panose="02020603050405020304" pitchFamily="18" charset="0"/>
              </a:rPr>
              <a:t> )  (United States Department of Labor Website</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b="1" dirty="0">
                <a:effectLst/>
                <a:latin typeface="Times New Roman" panose="02020603050405020304" pitchFamily="18" charset="0"/>
                <a:ea typeface="Times New Roman" panose="02020603050405020304" pitchFamily="18" charset="0"/>
              </a:rPr>
              <a:t>                                   Suggested solutions:</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Arrow: Right 3">
            <a:hlinkClick r:id="rId2" action="ppaction://hlinksldjump"/>
            <a:extLst>
              <a:ext uri="{FF2B5EF4-FFF2-40B4-BE49-F238E27FC236}">
                <a16:creationId xmlns:a16="http://schemas.microsoft.com/office/drawing/2014/main" id="{BFEDEEA0-4E33-0891-A750-6D8B04463BB2}"/>
              </a:ext>
            </a:extLst>
          </p:cNvPr>
          <p:cNvSpPr/>
          <p:nvPr/>
        </p:nvSpPr>
        <p:spPr>
          <a:xfrm>
            <a:off x="4916659" y="5674445"/>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arrowing Socio-Economic Disparities | OSCE">
            <a:extLst>
              <a:ext uri="{FF2B5EF4-FFF2-40B4-BE49-F238E27FC236}">
                <a16:creationId xmlns:a16="http://schemas.microsoft.com/office/drawing/2014/main" id="{3261301B-016F-3125-1B66-020D1DF53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674398"/>
            <a:ext cx="2324100" cy="125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51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4C93-B86E-BC26-DA68-8BBC8E1A0FA3}"/>
              </a:ext>
            </a:extLst>
          </p:cNvPr>
          <p:cNvSpPr>
            <a:spLocks noGrp="1"/>
          </p:cNvSpPr>
          <p:nvPr>
            <p:ph type="title"/>
          </p:nvPr>
        </p:nvSpPr>
        <p:spPr>
          <a:xfrm>
            <a:off x="0" y="-320040"/>
            <a:ext cx="11841480" cy="514350"/>
          </a:xfrm>
        </p:spPr>
        <p:txBody>
          <a:bodyPr>
            <a:normAutofit fontScale="90000"/>
          </a:bodyPr>
          <a:lstStyle/>
          <a:p>
            <a:pPr marL="0" marR="0">
              <a:spcBef>
                <a:spcPts val="0"/>
              </a:spcBef>
              <a:spcAft>
                <a:spcPts val="0"/>
              </a:spcAft>
              <a:tabLst>
                <a:tab pos="1200150" algn="l"/>
                <a:tab pos="5314950" algn="l"/>
              </a:tabLst>
            </a:pPr>
            <a:r>
              <a:rPr lang="en-US" sz="1800" b="1"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n-US" sz="2800" b="1" dirty="0">
                <a:effectLst/>
                <a:latin typeface="Times New Roman" panose="02020603050405020304" pitchFamily="18" charset="0"/>
                <a:ea typeface="Times New Roman" panose="02020603050405020304" pitchFamily="18" charset="0"/>
              </a:rPr>
              <a:t>F.  Educational, Governmental, Parental, and Religious Institutions</a:t>
            </a:r>
            <a:r>
              <a:rPr lang="en-US" sz="2800" dirty="0">
                <a:effectLst/>
                <a:latin typeface="Times New Roman" panose="02020603050405020304" pitchFamily="18" charset="0"/>
                <a:ea typeface="Times New Roman" panose="02020603050405020304" pitchFamily="18" charset="0"/>
              </a:rPr>
              <a:t>:  All major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institutions should promote good race relations.</a:t>
            </a:r>
            <a:br>
              <a:rPr lang="en-US" sz="2800" dirty="0">
                <a:effectLst/>
                <a:latin typeface="Times New Roman" panose="02020603050405020304" pitchFamily="18" charset="0"/>
                <a:ea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3B8C5620-BE2D-FEA5-65D6-F0AC5B55519A}"/>
              </a:ext>
            </a:extLst>
          </p:cNvPr>
          <p:cNvSpPr>
            <a:spLocks noGrp="1"/>
          </p:cNvSpPr>
          <p:nvPr>
            <p:ph idx="1"/>
          </p:nvPr>
        </p:nvSpPr>
        <p:spPr>
          <a:xfrm>
            <a:off x="562477" y="2274570"/>
            <a:ext cx="9944100" cy="4268165"/>
          </a:xfrm>
        </p:spPr>
        <p:txBody>
          <a:bodyPr>
            <a:normAutofit/>
          </a:bodyPr>
          <a:lstStyle/>
          <a:p>
            <a:pPr marL="0" marR="0" indent="0" algn="just">
              <a:spcBef>
                <a:spcPts val="0"/>
              </a:spcBef>
              <a:spcAft>
                <a:spcPts val="0"/>
              </a:spcAft>
              <a:buNone/>
              <a:tabLst>
                <a:tab pos="1200150" algn="l"/>
                <a:tab pos="5314950" algn="l"/>
              </a:tabLst>
            </a:pPr>
            <a:r>
              <a:rPr lang="en-US" sz="1800" dirty="0">
                <a:effectLst/>
                <a:latin typeface="Times New Roman" panose="02020603050405020304" pitchFamily="18" charset="0"/>
                <a:ea typeface="Times New Roman" panose="02020603050405020304" pitchFamily="18" charset="0"/>
              </a:rPr>
              <a:t>The major institutions of Education, Government, Parenthood, and Religion have more influence than any other institutions in American life. When these great institutions decide that solid race relations are essential for this nation's intellectual, spiritual, social, and mental well-being, race relations will improve in all areas.</a:t>
            </a:r>
          </a:p>
          <a:p>
            <a:pPr marL="0" marR="0" indent="0" algn="just">
              <a:spcBef>
                <a:spcPts val="0"/>
              </a:spcBef>
              <a:spcAft>
                <a:spcPts val="0"/>
              </a:spcAft>
              <a:buNone/>
              <a:tabLst>
                <a:tab pos="1200150" algn="l"/>
                <a:tab pos="5314950" algn="l"/>
              </a:tabLst>
            </a:pP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A person’s race has impacted all of the listed institutions throughout history. How each Institution has responded to race has had significant ramifications in all facets of life. Furthermore, each Institution’s position on race during specific historical periods shaped the views of the general populace. Contemporary men and women still tend to follow the lead of the above institutions; therefore, if there is an improvement in race relations, it will come through the mentioned institutions.</a:t>
            </a:r>
          </a:p>
          <a:p>
            <a:pPr marL="0" indent="0">
              <a:buNone/>
            </a:pPr>
            <a:endParaRPr lang="en-US" dirty="0">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pPr marL="0" indent="0">
              <a:buNone/>
            </a:pPr>
            <a:r>
              <a:rPr lang="en-US" dirty="0">
                <a:latin typeface="Times New Roman" panose="02020603050405020304" pitchFamily="18" charset="0"/>
                <a:ea typeface="Times New Roman" panose="02020603050405020304" pitchFamily="18" charset="0"/>
              </a:rPr>
              <a:t>                                         Suggested  solutions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Arrow: Right 3">
            <a:hlinkClick r:id="rId2" action="ppaction://hlinksldjump"/>
            <a:extLst>
              <a:ext uri="{FF2B5EF4-FFF2-40B4-BE49-F238E27FC236}">
                <a16:creationId xmlns:a16="http://schemas.microsoft.com/office/drawing/2014/main" id="{339871E7-B8DD-BB2C-F59A-525A21DB8212}"/>
              </a:ext>
            </a:extLst>
          </p:cNvPr>
          <p:cNvSpPr/>
          <p:nvPr/>
        </p:nvSpPr>
        <p:spPr>
          <a:xfrm>
            <a:off x="5006340" y="6137910"/>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Social Institutions, Social Institution Definition, Social Institutions In  Sociology">
            <a:extLst>
              <a:ext uri="{FF2B5EF4-FFF2-40B4-BE49-F238E27FC236}">
                <a16:creationId xmlns:a16="http://schemas.microsoft.com/office/drawing/2014/main" id="{AC8E016D-D830-8444-623D-8A6F3337A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979" y="720090"/>
            <a:ext cx="3689032" cy="144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54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2823</TotalTime>
  <Words>11555</Words>
  <Application>Microsoft Office PowerPoint</Application>
  <PresentationFormat>Widescreen</PresentationFormat>
  <Paragraphs>751</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Symbol</vt:lpstr>
      <vt:lpstr>Times New Roman</vt:lpstr>
      <vt:lpstr>Trebuchet MS</vt:lpstr>
      <vt:lpstr>Wingdings 3</vt:lpstr>
      <vt:lpstr>Facet</vt:lpstr>
      <vt:lpstr>WHY DOES RACIAL STRIFE EXISTS BETWEEN WHITES AND BLACKS IN AMERICA?  </vt:lpstr>
      <vt:lpstr>Table of contents click on desired section </vt:lpstr>
      <vt:lpstr>Table of contents click on desired section </vt:lpstr>
      <vt:lpstr>A. Ignorance, Indifference, And Prejudicial Attitudes:  (Get the facts before judging other races and cultures)    </vt:lpstr>
      <vt:lpstr>B. Superior Attitudes: Feelings of racial superiority can hinder sound race            relations </vt:lpstr>
      <vt:lpstr>C.  Communication and Media Systems:   The media has the power to initiate positive            changes in race  </vt:lpstr>
      <vt:lpstr>D.  Competition: Play by the same rules regardless of race </vt:lpstr>
      <vt:lpstr>E.   Social, Economic Differences: Bridging the economic gap can lead           to better race relations   </vt:lpstr>
      <vt:lpstr>  F.  Educational, Governmental, Parental, and Religious Institutions:  All major         institutions should promote good race relations. </vt:lpstr>
      <vt:lpstr> G. Stereotypes have caused a lot of pain in the human family. </vt:lpstr>
      <vt:lpstr>H. Bad Experience:  Persons of all races, colors, and creeds initiate bad           experiences</vt:lpstr>
      <vt:lpstr> I. Inferiority:  No Race is Superior or Inferior </vt:lpstr>
      <vt:lpstr>J. Sexual Myths: Sexual Stereotypes Dehumanize </vt:lpstr>
      <vt:lpstr>K.  Skin Color and Physical Characteristics: Skin Color and Physical           Characteristics should not be factors in judging character or morality                                                 </vt:lpstr>
      <vt:lpstr>L. The Fear of Assimilation: The fear of assimilation should not       initiate discrimination toward others.</vt:lpstr>
      <vt:lpstr>M.  Mixed Marriages: Disdain of Mixed Marriages should not         be a Lightning Rod for the promotion of racism.                         </vt:lpstr>
      <vt:lpstr>N.  The Lack of Association and Exposure: A Failure to associate        with others    </vt:lpstr>
      <vt:lpstr>O.   Intolerance of the Customs and Habits: Learn about others  .      before passing judgment. </vt:lpstr>
      <vt:lpstr>P. Language and Dialect: Language and Dialect should not       initiate feelings of discrimination and prejudice.</vt:lpstr>
      <vt:lpstr>Q.  Scapegoats: Blaming others for one's shortcomings </vt:lpstr>
      <vt:lpstr>R. The Myth of Africa: Africa has a rich history of       Mathematics and Medicine. </vt:lpstr>
      <vt:lpstr>S.  Physical and Intellectual Inferiority: Different levels of  Physical        Abilities And Intellectual Skills exist in all races. </vt:lpstr>
      <vt:lpstr>T. Race Hating Groups: Hate Destroys Innocent    People                                                      </vt:lpstr>
      <vt:lpstr>U. The Criminal Justice System: </vt:lpstr>
      <vt:lpstr>V. The Lack of Adequate Minority Representation: All races should        be a part of the decision-making process. </vt:lpstr>
      <vt:lpstr>W.  The Lack of Conviction: Stand Against Racism </vt:lpstr>
      <vt:lpstr>X.   Make Your Convictions Known </vt:lpstr>
      <vt:lpstr>Y. The Lack of Involvement of Religious Institutions</vt:lpstr>
      <vt:lpstr>Z.  The Lack of Respect and Brotherhood: Respect for the        rights of others are essential in a Multicultural Society </vt:lpstr>
      <vt:lpstr>A. Ignorance, Indifference, And Prejudicial Attitudes:(Get the facts before judging other races and cultures)  </vt:lpstr>
      <vt:lpstr>B. Superior Attitudes: Feelings of racial superiority can hinder sound race    relations </vt:lpstr>
      <vt:lpstr>C.  Communication and Media Systems:   The media has the power to initiate positive changes in race  </vt:lpstr>
      <vt:lpstr>Media solutions</vt:lpstr>
      <vt:lpstr>D.  Competition: Play by the same rules regardless of race </vt:lpstr>
      <vt:lpstr>D.  Competition: Play by the same rules regardless of           race  continued </vt:lpstr>
      <vt:lpstr>E.   Social, Economic Differences: Bridging the economic gap can lead           to better race relations </vt:lpstr>
      <vt:lpstr>E. Social, Economic Differences: Bridging the economic gap                can lead to better race relations</vt:lpstr>
      <vt:lpstr>E. Social, Economic Differences: Bridging the economic gap can          lead  to better race relations</vt:lpstr>
      <vt:lpstr>F.  Educational, Governmental, Parental, and Religious Institutions:  All major institutions should promote good race relations. </vt:lpstr>
      <vt:lpstr>F. Educational, Governmental, Parental, and Religious        Institutions:  All major institutions should promote good race       relations. </vt:lpstr>
      <vt:lpstr>G. Stereotypes:  Stereotypes have caused a lot of pain in the human family </vt:lpstr>
      <vt:lpstr>G. Strategies to Overcome Negative Stereotypes </vt:lpstr>
      <vt:lpstr>H. Suggestions for dealing with bad Racial Experiences </vt:lpstr>
      <vt:lpstr> I. Inferiority:  No Race is Superior or Inferior </vt:lpstr>
      <vt:lpstr> I. Inferiority:  No Race is Superior or Inferior</vt:lpstr>
      <vt:lpstr>  J. Ways to overcome the Myth of Sexual Superiority </vt:lpstr>
      <vt:lpstr>K. Judge others by their words and deeds rather than by their        physical characteristics </vt:lpstr>
      <vt:lpstr>K. Ways to respect Skin Color and Physical Characteristic        Differences </vt:lpstr>
      <vt:lpstr>L. Avoid promoting racial malice and hatred out of         the fear of racial assimilation. </vt:lpstr>
      <vt:lpstr>M. Do not allow your personal views on Mixed Marriages to    .    negatively impact your relationships.</vt:lpstr>
      <vt:lpstr>M.  Mixed Marriages: Disdain of Mixed Marriages should not         be a Lightning Rod for the promotion of racism.  </vt:lpstr>
      <vt:lpstr>N.  The Lack of Association and Exposure: A Failure to associate with others        Association Enlightens </vt:lpstr>
      <vt:lpstr>N.  The Lack of Association and Exposure to other cultures </vt:lpstr>
      <vt:lpstr>O. Seek information on Racial Customs and Habits before passing                  judgment. </vt:lpstr>
      <vt:lpstr>O. Seek information on Racial Customs and Habits before           passing judgment. </vt:lpstr>
      <vt:lpstr>O. Seek information on Racial Customs and Habits  .    before passing judgment. </vt:lpstr>
      <vt:lpstr>P. Language and Dialect: Language and Dialect should not initiate feelings of discrimination and prejudice</vt:lpstr>
      <vt:lpstr>P. Language and Dialect: Language and Dialect should not initiate feelings of      discrimination and prejudice. </vt:lpstr>
      <vt:lpstr>Q. Strategies for overcoming the use of Scapegoats </vt:lpstr>
      <vt:lpstr>Highlight the positives of African Culture and Heritage</vt:lpstr>
      <vt:lpstr>R. Highlight the positives of African Culture and Heritage</vt:lpstr>
      <vt:lpstr>S. Take a stand and remind others no race have a monopoly on         intelligence and creativity. </vt:lpstr>
      <vt:lpstr>S. Take a stand and remind others no race have a monopoly on          intelligence and creativity. </vt:lpstr>
      <vt:lpstr>S.  Physical and Intellectual Inferiority: Different levels of  Physical Abilities And Intellectual Skills exist in        all races </vt:lpstr>
      <vt:lpstr>T. Strategies in dealing with Racist Groups </vt:lpstr>
      <vt:lpstr>U. Celebrity, Money, Race, and Nepotism should not be factors in         the Justice System</vt:lpstr>
      <vt:lpstr>U. Unfairness in the Criminal Justice System </vt:lpstr>
      <vt:lpstr>U.The Criminal Justice System: </vt:lpstr>
      <vt:lpstr>     V. We need to hear from Minority representatives </vt:lpstr>
      <vt:lpstr>V. Responding to Minority Under-Representation </vt:lpstr>
      <vt:lpstr> X.   Make Your Convictions Known Responding to a Personal Identity Crisis </vt:lpstr>
      <vt:lpstr>W.  The Lack of Conviction: Stand Against Racism  Taking a Positive Stand </vt:lpstr>
      <vt:lpstr>Y. Time for Religious Institutions to Take a Stand      on Race Relations </vt:lpstr>
      <vt:lpstr>Z.  The Lack of Respect and Brotherhood: Respect for the  .     rights of others are essential in a Multicultural Society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RACIAL STRIFE EXISTS BETWEEN WHITES AND BLACKS IN AMERICA?</dc:title>
  <dc:creator>Micheal Darby</dc:creator>
  <cp:lastModifiedBy>Micheal Darby</cp:lastModifiedBy>
  <cp:revision>29</cp:revision>
  <dcterms:created xsi:type="dcterms:W3CDTF">2022-05-29T20:51:39Z</dcterms:created>
  <dcterms:modified xsi:type="dcterms:W3CDTF">2022-12-12T21:10:50Z</dcterms:modified>
</cp:coreProperties>
</file>