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4" r:id="rId3"/>
    <p:sldId id="645" r:id="rId4"/>
    <p:sldId id="646" r:id="rId5"/>
    <p:sldId id="644" r:id="rId6"/>
    <p:sldId id="648" r:id="rId7"/>
    <p:sldId id="652" r:id="rId8"/>
    <p:sldId id="651" r:id="rId9"/>
    <p:sldId id="650" r:id="rId10"/>
    <p:sldId id="346" r:id="rId11"/>
    <p:sldId id="658" r:id="rId12"/>
    <p:sldId id="656" r:id="rId13"/>
    <p:sldId id="655" r:id="rId14"/>
    <p:sldId id="347" r:id="rId15"/>
    <p:sldId id="662" r:id="rId16"/>
    <p:sldId id="661" r:id="rId17"/>
    <p:sldId id="660" r:id="rId18"/>
    <p:sldId id="348" r:id="rId19"/>
    <p:sldId id="667" r:id="rId20"/>
    <p:sldId id="666" r:id="rId21"/>
    <p:sldId id="665" r:id="rId22"/>
    <p:sldId id="349" r:id="rId23"/>
    <p:sldId id="672" r:id="rId24"/>
    <p:sldId id="671" r:id="rId25"/>
    <p:sldId id="670" r:id="rId26"/>
    <p:sldId id="350" r:id="rId27"/>
    <p:sldId id="677" r:id="rId28"/>
    <p:sldId id="676" r:id="rId29"/>
    <p:sldId id="675" r:id="rId30"/>
    <p:sldId id="352" r:id="rId31"/>
    <p:sldId id="682" r:id="rId32"/>
    <p:sldId id="681" r:id="rId33"/>
    <p:sldId id="680" r:id="rId34"/>
    <p:sldId id="353" r:id="rId35"/>
    <p:sldId id="687" r:id="rId36"/>
    <p:sldId id="686" r:id="rId37"/>
    <p:sldId id="6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8.xml"/><Relationship Id="rId1"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1628E-D76D-4E98-9FEF-0F60AD78715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5DF56528-B17C-42DE-A708-C745E81B7565}">
      <dgm:prSet/>
      <dgm:spPr/>
      <dgm:t>
        <a:bodyPr/>
        <a:lstStyle/>
        <a:p>
          <a:pPr>
            <a:lnSpc>
              <a:spcPct val="100000"/>
            </a:lnSpc>
            <a:defRPr cap="all"/>
          </a:pPr>
          <a:r>
            <a:rPr lang="en-US" dirty="0">
              <a:hlinkClick xmlns:r="http://schemas.openxmlformats.org/officeDocument/2006/relationships" r:id="rId1" action="ppaction://hlinksldjump"/>
            </a:rPr>
            <a:t>A. </a:t>
          </a:r>
          <a:r>
            <a:rPr lang="en-US" dirty="0"/>
            <a:t>Maintain your concerns; do not share them with your parents or other trusted people.</a:t>
          </a:r>
        </a:p>
      </dgm:t>
    </dgm:pt>
    <dgm:pt modelId="{4CB94FF4-EA3B-4894-8F49-52F2AE4AF8EE}" type="parTrans" cxnId="{076A971A-69F8-4118-9F90-4A00757D01D2}">
      <dgm:prSet/>
      <dgm:spPr/>
      <dgm:t>
        <a:bodyPr/>
        <a:lstStyle/>
        <a:p>
          <a:endParaRPr lang="en-US"/>
        </a:p>
      </dgm:t>
    </dgm:pt>
    <dgm:pt modelId="{B476BC22-8207-419A-B344-7A63D1F0626A}" type="sibTrans" cxnId="{076A971A-69F8-4118-9F90-4A00757D01D2}">
      <dgm:prSet phldrT="1" phldr="0"/>
      <dgm:spPr/>
      <dgm:t>
        <a:bodyPr/>
        <a:lstStyle/>
        <a:p>
          <a:r>
            <a:rPr lang="en-US"/>
            <a:t>1</a:t>
          </a:r>
        </a:p>
      </dgm:t>
    </dgm:pt>
    <dgm:pt modelId="{AFC04068-0A84-47C7-A025-5D646F15DC69}">
      <dgm:prSet/>
      <dgm:spPr/>
      <dgm:t>
        <a:bodyPr/>
        <a:lstStyle/>
        <a:p>
          <a:pPr>
            <a:lnSpc>
              <a:spcPct val="100000"/>
            </a:lnSpc>
            <a:defRPr cap="all"/>
          </a:pPr>
          <a:r>
            <a:rPr lang="en-US" dirty="0">
              <a:hlinkClick xmlns:r="http://schemas.openxmlformats.org/officeDocument/2006/relationships" r:id="rId2" action="ppaction://hlinksldjump"/>
            </a:rPr>
            <a:t>B. </a:t>
          </a:r>
          <a:r>
            <a:rPr lang="en-US" dirty="0"/>
            <a:t>Only share your concerns with your friends and peers.</a:t>
          </a:r>
        </a:p>
      </dgm:t>
    </dgm:pt>
    <dgm:pt modelId="{79A1332F-E725-4211-A6A8-FD7C2C2B125B}" type="parTrans" cxnId="{D0D7A988-9327-4604-A71F-4CF41EAB737B}">
      <dgm:prSet/>
      <dgm:spPr/>
      <dgm:t>
        <a:bodyPr/>
        <a:lstStyle/>
        <a:p>
          <a:endParaRPr lang="en-US"/>
        </a:p>
      </dgm:t>
    </dgm:pt>
    <dgm:pt modelId="{2189BE65-B4A3-40F4-AADA-7A9A6D07E68B}" type="sibTrans" cxnId="{D0D7A988-9327-4604-A71F-4CF41EAB737B}">
      <dgm:prSet phldrT="2" phldr="0"/>
      <dgm:spPr/>
      <dgm:t>
        <a:bodyPr/>
        <a:lstStyle/>
        <a:p>
          <a:r>
            <a:rPr lang="en-US"/>
            <a:t>2</a:t>
          </a:r>
        </a:p>
      </dgm:t>
    </dgm:pt>
    <dgm:pt modelId="{99906848-81B3-47DE-97B3-EF0103389C4B}">
      <dgm:prSet/>
      <dgm:spPr/>
      <dgm:t>
        <a:bodyPr/>
        <a:lstStyle/>
        <a:p>
          <a:pPr>
            <a:lnSpc>
              <a:spcPct val="100000"/>
            </a:lnSpc>
            <a:defRPr cap="all"/>
          </a:pPr>
          <a:r>
            <a:rPr lang="en-US" dirty="0">
              <a:hlinkClick xmlns:r="http://schemas.openxmlformats.org/officeDocument/2006/relationships" r:id="rId3" action="ppaction://hlinksldjump"/>
            </a:rPr>
            <a:t>C. </a:t>
          </a:r>
          <a:r>
            <a:rPr lang="en-US" dirty="0"/>
            <a:t>Share your concerns with your parents and listen to their advice.</a:t>
          </a:r>
        </a:p>
      </dgm:t>
    </dgm:pt>
    <dgm:pt modelId="{E60F5B37-44D6-49F2-A927-7889513BE6EB}" type="parTrans" cxnId="{F394D33C-8E8D-404A-BC1D-DCC01B127B13}">
      <dgm:prSet/>
      <dgm:spPr/>
      <dgm:t>
        <a:bodyPr/>
        <a:lstStyle/>
        <a:p>
          <a:endParaRPr lang="en-US"/>
        </a:p>
      </dgm:t>
    </dgm:pt>
    <dgm:pt modelId="{60A79433-80FB-4174-B740-1868BEC0F61E}" type="sibTrans" cxnId="{F394D33C-8E8D-404A-BC1D-DCC01B127B13}">
      <dgm:prSet phldrT="3" phldr="0"/>
      <dgm:spPr/>
      <dgm:t>
        <a:bodyPr/>
        <a:lstStyle/>
        <a:p>
          <a:r>
            <a:rPr lang="en-US"/>
            <a:t>3</a:t>
          </a:r>
        </a:p>
      </dgm:t>
    </dgm:pt>
    <dgm:pt modelId="{9CBBCDFF-D8D6-44F9-8974-BCC8085EA679}" type="pres">
      <dgm:prSet presAssocID="{9151628E-D76D-4E98-9FEF-0F60AD787153}" presName="Name0" presStyleCnt="0">
        <dgm:presLayoutVars>
          <dgm:animLvl val="lvl"/>
          <dgm:resizeHandles val="exact"/>
        </dgm:presLayoutVars>
      </dgm:prSet>
      <dgm:spPr/>
    </dgm:pt>
    <dgm:pt modelId="{46FA0646-DD5F-4904-B0E7-DFEFA28F06AE}" type="pres">
      <dgm:prSet presAssocID="{5DF56528-B17C-42DE-A708-C745E81B7565}" presName="compositeNode" presStyleCnt="0">
        <dgm:presLayoutVars>
          <dgm:bulletEnabled val="1"/>
        </dgm:presLayoutVars>
      </dgm:prSet>
      <dgm:spPr/>
    </dgm:pt>
    <dgm:pt modelId="{AC5DAD47-1FFA-4A37-94DF-AEE820AC6F93}" type="pres">
      <dgm:prSet presAssocID="{5DF56528-B17C-42DE-A708-C745E81B7565}" presName="bgRect" presStyleLbl="bgAccFollowNode1" presStyleIdx="0" presStyleCnt="3" custLinFactNeighborY="1037"/>
      <dgm:spPr/>
    </dgm:pt>
    <dgm:pt modelId="{BCDB14DD-CFF1-41F2-A7C5-29BC2F33A774}" type="pres">
      <dgm:prSet presAssocID="{B476BC22-8207-419A-B344-7A63D1F0626A}" presName="sibTransNodeCircle" presStyleLbl="alignNode1" presStyleIdx="0" presStyleCnt="6">
        <dgm:presLayoutVars>
          <dgm:chMax val="0"/>
          <dgm:bulletEnabled/>
        </dgm:presLayoutVars>
      </dgm:prSet>
      <dgm:spPr/>
    </dgm:pt>
    <dgm:pt modelId="{3BD42877-5493-4372-82F1-26B4BC360E92}" type="pres">
      <dgm:prSet presAssocID="{5DF56528-B17C-42DE-A708-C745E81B7565}" presName="bottomLine" presStyleLbl="alignNode1" presStyleIdx="1" presStyleCnt="6">
        <dgm:presLayoutVars/>
      </dgm:prSet>
      <dgm:spPr/>
    </dgm:pt>
    <dgm:pt modelId="{4AFD62E3-DA48-479E-A876-9D4AA95578A9}" type="pres">
      <dgm:prSet presAssocID="{5DF56528-B17C-42DE-A708-C745E81B7565}" presName="nodeText" presStyleLbl="bgAccFollowNode1" presStyleIdx="0" presStyleCnt="3">
        <dgm:presLayoutVars>
          <dgm:bulletEnabled val="1"/>
        </dgm:presLayoutVars>
      </dgm:prSet>
      <dgm:spPr/>
    </dgm:pt>
    <dgm:pt modelId="{154F5429-F923-4B2E-99A9-38881E2C8DE8}" type="pres">
      <dgm:prSet presAssocID="{B476BC22-8207-419A-B344-7A63D1F0626A}" presName="sibTrans" presStyleCnt="0"/>
      <dgm:spPr/>
    </dgm:pt>
    <dgm:pt modelId="{C4E09B4B-5F8A-47E6-867A-740038032949}" type="pres">
      <dgm:prSet presAssocID="{AFC04068-0A84-47C7-A025-5D646F15DC69}" presName="compositeNode" presStyleCnt="0">
        <dgm:presLayoutVars>
          <dgm:bulletEnabled val="1"/>
        </dgm:presLayoutVars>
      </dgm:prSet>
      <dgm:spPr/>
    </dgm:pt>
    <dgm:pt modelId="{2ECD76EA-117E-4FD3-98DB-C3B4EDE2E67E}" type="pres">
      <dgm:prSet presAssocID="{AFC04068-0A84-47C7-A025-5D646F15DC69}" presName="bgRect" presStyleLbl="bgAccFollowNode1" presStyleIdx="1" presStyleCnt="3"/>
      <dgm:spPr/>
    </dgm:pt>
    <dgm:pt modelId="{619AF457-89DD-4ACA-B0AD-6E942784F7D6}" type="pres">
      <dgm:prSet presAssocID="{2189BE65-B4A3-40F4-AADA-7A9A6D07E68B}" presName="sibTransNodeCircle" presStyleLbl="alignNode1" presStyleIdx="2" presStyleCnt="6">
        <dgm:presLayoutVars>
          <dgm:chMax val="0"/>
          <dgm:bulletEnabled/>
        </dgm:presLayoutVars>
      </dgm:prSet>
      <dgm:spPr/>
    </dgm:pt>
    <dgm:pt modelId="{EF7E5D24-21D7-45CA-846B-0A16574D1E6A}" type="pres">
      <dgm:prSet presAssocID="{AFC04068-0A84-47C7-A025-5D646F15DC69}" presName="bottomLine" presStyleLbl="alignNode1" presStyleIdx="3" presStyleCnt="6">
        <dgm:presLayoutVars/>
      </dgm:prSet>
      <dgm:spPr/>
    </dgm:pt>
    <dgm:pt modelId="{28E44C00-A01B-4521-AF6E-340A32AFA534}" type="pres">
      <dgm:prSet presAssocID="{AFC04068-0A84-47C7-A025-5D646F15DC69}" presName="nodeText" presStyleLbl="bgAccFollowNode1" presStyleIdx="1" presStyleCnt="3">
        <dgm:presLayoutVars>
          <dgm:bulletEnabled val="1"/>
        </dgm:presLayoutVars>
      </dgm:prSet>
      <dgm:spPr/>
    </dgm:pt>
    <dgm:pt modelId="{D14B1E89-A724-497B-B4F0-EB09DA7F57FD}" type="pres">
      <dgm:prSet presAssocID="{2189BE65-B4A3-40F4-AADA-7A9A6D07E68B}" presName="sibTrans" presStyleCnt="0"/>
      <dgm:spPr/>
    </dgm:pt>
    <dgm:pt modelId="{67ECE1EC-BF61-4198-A313-AB891D0DEADC}" type="pres">
      <dgm:prSet presAssocID="{99906848-81B3-47DE-97B3-EF0103389C4B}" presName="compositeNode" presStyleCnt="0">
        <dgm:presLayoutVars>
          <dgm:bulletEnabled val="1"/>
        </dgm:presLayoutVars>
      </dgm:prSet>
      <dgm:spPr/>
    </dgm:pt>
    <dgm:pt modelId="{E1877302-32F5-4E5C-A35E-369EFECF39B0}" type="pres">
      <dgm:prSet presAssocID="{99906848-81B3-47DE-97B3-EF0103389C4B}" presName="bgRect" presStyleLbl="bgAccFollowNode1" presStyleIdx="2" presStyleCnt="3"/>
      <dgm:spPr/>
    </dgm:pt>
    <dgm:pt modelId="{EB286057-789E-444D-940F-521C58AFB875}" type="pres">
      <dgm:prSet presAssocID="{60A79433-80FB-4174-B740-1868BEC0F61E}" presName="sibTransNodeCircle" presStyleLbl="alignNode1" presStyleIdx="4" presStyleCnt="6">
        <dgm:presLayoutVars>
          <dgm:chMax val="0"/>
          <dgm:bulletEnabled/>
        </dgm:presLayoutVars>
      </dgm:prSet>
      <dgm:spPr/>
    </dgm:pt>
    <dgm:pt modelId="{9C23F618-A769-4BAD-B8A0-BE8E91B29734}" type="pres">
      <dgm:prSet presAssocID="{99906848-81B3-47DE-97B3-EF0103389C4B}" presName="bottomLine" presStyleLbl="alignNode1" presStyleIdx="5" presStyleCnt="6">
        <dgm:presLayoutVars/>
      </dgm:prSet>
      <dgm:spPr/>
    </dgm:pt>
    <dgm:pt modelId="{F8D004DC-4158-4CEB-ACC9-6D2720BF89BD}" type="pres">
      <dgm:prSet presAssocID="{99906848-81B3-47DE-97B3-EF0103389C4B}" presName="nodeText" presStyleLbl="bgAccFollowNode1" presStyleIdx="2" presStyleCnt="3">
        <dgm:presLayoutVars>
          <dgm:bulletEnabled val="1"/>
        </dgm:presLayoutVars>
      </dgm:prSet>
      <dgm:spPr/>
    </dgm:pt>
  </dgm:ptLst>
  <dgm:cxnLst>
    <dgm:cxn modelId="{2792960B-8B87-4A5F-A020-082E48AE70F0}" type="presOf" srcId="{99906848-81B3-47DE-97B3-EF0103389C4B}" destId="{E1877302-32F5-4E5C-A35E-369EFECF39B0}" srcOrd="0" destOrd="0" presId="urn:microsoft.com/office/officeart/2016/7/layout/BasicLinearProcessNumbered"/>
    <dgm:cxn modelId="{339D3A14-A325-44D7-B322-25CAD971EA0E}" type="presOf" srcId="{99906848-81B3-47DE-97B3-EF0103389C4B}" destId="{F8D004DC-4158-4CEB-ACC9-6D2720BF89BD}" srcOrd="1" destOrd="0" presId="urn:microsoft.com/office/officeart/2016/7/layout/BasicLinearProcessNumbered"/>
    <dgm:cxn modelId="{076A971A-69F8-4118-9F90-4A00757D01D2}" srcId="{9151628E-D76D-4E98-9FEF-0F60AD787153}" destId="{5DF56528-B17C-42DE-A708-C745E81B7565}" srcOrd="0" destOrd="0" parTransId="{4CB94FF4-EA3B-4894-8F49-52F2AE4AF8EE}" sibTransId="{B476BC22-8207-419A-B344-7A63D1F0626A}"/>
    <dgm:cxn modelId="{67EC5433-10C9-4D7C-B0B4-9319CBD88BA0}" type="presOf" srcId="{AFC04068-0A84-47C7-A025-5D646F15DC69}" destId="{28E44C00-A01B-4521-AF6E-340A32AFA534}" srcOrd="1" destOrd="0" presId="urn:microsoft.com/office/officeart/2016/7/layout/BasicLinearProcessNumbered"/>
    <dgm:cxn modelId="{6D2A0A3B-A403-403D-AD7A-88627B586728}" type="presOf" srcId="{B476BC22-8207-419A-B344-7A63D1F0626A}" destId="{BCDB14DD-CFF1-41F2-A7C5-29BC2F33A774}" srcOrd="0" destOrd="0" presId="urn:microsoft.com/office/officeart/2016/7/layout/BasicLinearProcessNumbered"/>
    <dgm:cxn modelId="{F394D33C-8E8D-404A-BC1D-DCC01B127B13}" srcId="{9151628E-D76D-4E98-9FEF-0F60AD787153}" destId="{99906848-81B3-47DE-97B3-EF0103389C4B}" srcOrd="2" destOrd="0" parTransId="{E60F5B37-44D6-49F2-A927-7889513BE6EB}" sibTransId="{60A79433-80FB-4174-B740-1868BEC0F61E}"/>
    <dgm:cxn modelId="{27ED613E-2292-4AAD-B4C3-B781751170AF}" type="presOf" srcId="{5DF56528-B17C-42DE-A708-C745E81B7565}" destId="{4AFD62E3-DA48-479E-A876-9D4AA95578A9}" srcOrd="1" destOrd="0" presId="urn:microsoft.com/office/officeart/2016/7/layout/BasicLinearProcessNumbered"/>
    <dgm:cxn modelId="{75F39959-222A-4609-93D6-882E1301144C}" type="presOf" srcId="{9151628E-D76D-4E98-9FEF-0F60AD787153}" destId="{9CBBCDFF-D8D6-44F9-8974-BCC8085EA679}" srcOrd="0" destOrd="0" presId="urn:microsoft.com/office/officeart/2016/7/layout/BasicLinearProcessNumbered"/>
    <dgm:cxn modelId="{D10F677C-D993-4323-8AB2-02594653215A}" type="presOf" srcId="{2189BE65-B4A3-40F4-AADA-7A9A6D07E68B}" destId="{619AF457-89DD-4ACA-B0AD-6E942784F7D6}" srcOrd="0" destOrd="0" presId="urn:microsoft.com/office/officeart/2016/7/layout/BasicLinearProcessNumbered"/>
    <dgm:cxn modelId="{D0D7A988-9327-4604-A71F-4CF41EAB737B}" srcId="{9151628E-D76D-4E98-9FEF-0F60AD787153}" destId="{AFC04068-0A84-47C7-A025-5D646F15DC69}" srcOrd="1" destOrd="0" parTransId="{79A1332F-E725-4211-A6A8-FD7C2C2B125B}" sibTransId="{2189BE65-B4A3-40F4-AADA-7A9A6D07E68B}"/>
    <dgm:cxn modelId="{A0A7B699-8A0F-4D8B-8EAD-5332F778DAD5}" type="presOf" srcId="{5DF56528-B17C-42DE-A708-C745E81B7565}" destId="{AC5DAD47-1FFA-4A37-94DF-AEE820AC6F93}" srcOrd="0" destOrd="0" presId="urn:microsoft.com/office/officeart/2016/7/layout/BasicLinearProcessNumbered"/>
    <dgm:cxn modelId="{16EC6CBA-17AC-4504-B4E4-04E8F1004854}" type="presOf" srcId="{AFC04068-0A84-47C7-A025-5D646F15DC69}" destId="{2ECD76EA-117E-4FD3-98DB-C3B4EDE2E67E}" srcOrd="0" destOrd="0" presId="urn:microsoft.com/office/officeart/2016/7/layout/BasicLinearProcessNumbered"/>
    <dgm:cxn modelId="{CF9E71CC-987E-464E-BA06-7E3FFE43DAEE}" type="presOf" srcId="{60A79433-80FB-4174-B740-1868BEC0F61E}" destId="{EB286057-789E-444D-940F-521C58AFB875}" srcOrd="0" destOrd="0" presId="urn:microsoft.com/office/officeart/2016/7/layout/BasicLinearProcessNumbered"/>
    <dgm:cxn modelId="{BAF25C48-C2ED-4BBE-83D4-9D5081B69EAA}" type="presParOf" srcId="{9CBBCDFF-D8D6-44F9-8974-BCC8085EA679}" destId="{46FA0646-DD5F-4904-B0E7-DFEFA28F06AE}" srcOrd="0" destOrd="0" presId="urn:microsoft.com/office/officeart/2016/7/layout/BasicLinearProcessNumbered"/>
    <dgm:cxn modelId="{735D5D5E-2B33-45B0-B4EF-938425B2D4C6}" type="presParOf" srcId="{46FA0646-DD5F-4904-B0E7-DFEFA28F06AE}" destId="{AC5DAD47-1FFA-4A37-94DF-AEE820AC6F93}" srcOrd="0" destOrd="0" presId="urn:microsoft.com/office/officeart/2016/7/layout/BasicLinearProcessNumbered"/>
    <dgm:cxn modelId="{FC48DA9D-6926-472A-B2AA-E5C8C2FA2C8B}" type="presParOf" srcId="{46FA0646-DD5F-4904-B0E7-DFEFA28F06AE}" destId="{BCDB14DD-CFF1-41F2-A7C5-29BC2F33A774}" srcOrd="1" destOrd="0" presId="urn:microsoft.com/office/officeart/2016/7/layout/BasicLinearProcessNumbered"/>
    <dgm:cxn modelId="{DFB0F11D-6705-40A5-8DD2-907A2694AF1E}" type="presParOf" srcId="{46FA0646-DD5F-4904-B0E7-DFEFA28F06AE}" destId="{3BD42877-5493-4372-82F1-26B4BC360E92}" srcOrd="2" destOrd="0" presId="urn:microsoft.com/office/officeart/2016/7/layout/BasicLinearProcessNumbered"/>
    <dgm:cxn modelId="{0582FA46-DFBF-4C1D-B7FF-37696DC5740C}" type="presParOf" srcId="{46FA0646-DD5F-4904-B0E7-DFEFA28F06AE}" destId="{4AFD62E3-DA48-479E-A876-9D4AA95578A9}" srcOrd="3" destOrd="0" presId="urn:microsoft.com/office/officeart/2016/7/layout/BasicLinearProcessNumbered"/>
    <dgm:cxn modelId="{8882674F-1635-41CA-B234-5F901F9EDB5B}" type="presParOf" srcId="{9CBBCDFF-D8D6-44F9-8974-BCC8085EA679}" destId="{154F5429-F923-4B2E-99A9-38881E2C8DE8}" srcOrd="1" destOrd="0" presId="urn:microsoft.com/office/officeart/2016/7/layout/BasicLinearProcessNumbered"/>
    <dgm:cxn modelId="{C3455383-FEB0-47D8-9A31-DACF591A047D}" type="presParOf" srcId="{9CBBCDFF-D8D6-44F9-8974-BCC8085EA679}" destId="{C4E09B4B-5F8A-47E6-867A-740038032949}" srcOrd="2" destOrd="0" presId="urn:microsoft.com/office/officeart/2016/7/layout/BasicLinearProcessNumbered"/>
    <dgm:cxn modelId="{29D137CA-B493-4B6F-8AE3-71BE0CF93637}" type="presParOf" srcId="{C4E09B4B-5F8A-47E6-867A-740038032949}" destId="{2ECD76EA-117E-4FD3-98DB-C3B4EDE2E67E}" srcOrd="0" destOrd="0" presId="urn:microsoft.com/office/officeart/2016/7/layout/BasicLinearProcessNumbered"/>
    <dgm:cxn modelId="{B82C55F5-C07D-497B-B3E7-4281A238AE96}" type="presParOf" srcId="{C4E09B4B-5F8A-47E6-867A-740038032949}" destId="{619AF457-89DD-4ACA-B0AD-6E942784F7D6}" srcOrd="1" destOrd="0" presId="urn:microsoft.com/office/officeart/2016/7/layout/BasicLinearProcessNumbered"/>
    <dgm:cxn modelId="{CE3E5DCD-6F3C-4BC4-B087-0D5761C0FDDB}" type="presParOf" srcId="{C4E09B4B-5F8A-47E6-867A-740038032949}" destId="{EF7E5D24-21D7-45CA-846B-0A16574D1E6A}" srcOrd="2" destOrd="0" presId="urn:microsoft.com/office/officeart/2016/7/layout/BasicLinearProcessNumbered"/>
    <dgm:cxn modelId="{87C7476B-CC67-45A2-8337-80299C6DC033}" type="presParOf" srcId="{C4E09B4B-5F8A-47E6-867A-740038032949}" destId="{28E44C00-A01B-4521-AF6E-340A32AFA534}" srcOrd="3" destOrd="0" presId="urn:microsoft.com/office/officeart/2016/7/layout/BasicLinearProcessNumbered"/>
    <dgm:cxn modelId="{E4F21ECE-33AF-4929-A733-3C6F88C2ADFD}" type="presParOf" srcId="{9CBBCDFF-D8D6-44F9-8974-BCC8085EA679}" destId="{D14B1E89-A724-497B-B4F0-EB09DA7F57FD}" srcOrd="3" destOrd="0" presId="urn:microsoft.com/office/officeart/2016/7/layout/BasicLinearProcessNumbered"/>
    <dgm:cxn modelId="{65941E53-965A-48DE-B9E2-358B091E6673}" type="presParOf" srcId="{9CBBCDFF-D8D6-44F9-8974-BCC8085EA679}" destId="{67ECE1EC-BF61-4198-A313-AB891D0DEADC}" srcOrd="4" destOrd="0" presId="urn:microsoft.com/office/officeart/2016/7/layout/BasicLinearProcessNumbered"/>
    <dgm:cxn modelId="{40A2360A-2291-498D-8FBE-63A0355517D4}" type="presParOf" srcId="{67ECE1EC-BF61-4198-A313-AB891D0DEADC}" destId="{E1877302-32F5-4E5C-A35E-369EFECF39B0}" srcOrd="0" destOrd="0" presId="urn:microsoft.com/office/officeart/2016/7/layout/BasicLinearProcessNumbered"/>
    <dgm:cxn modelId="{5E868810-BD85-41FD-AADF-A1BCDEA5B3E6}" type="presParOf" srcId="{67ECE1EC-BF61-4198-A313-AB891D0DEADC}" destId="{EB286057-789E-444D-940F-521C58AFB875}" srcOrd="1" destOrd="0" presId="urn:microsoft.com/office/officeart/2016/7/layout/BasicLinearProcessNumbered"/>
    <dgm:cxn modelId="{2CB262DE-4613-4EA2-87BA-46D35B497C3C}" type="presParOf" srcId="{67ECE1EC-BF61-4198-A313-AB891D0DEADC}" destId="{9C23F618-A769-4BAD-B8A0-BE8E91B29734}" srcOrd="2" destOrd="0" presId="urn:microsoft.com/office/officeart/2016/7/layout/BasicLinearProcessNumbered"/>
    <dgm:cxn modelId="{870D681A-7707-438D-BD63-4CD1A7BF5B97}" type="presParOf" srcId="{67ECE1EC-BF61-4198-A313-AB891D0DEADC}" destId="{F8D004DC-4158-4CEB-ACC9-6D2720BF89B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AD47-1FFA-4A37-94DF-AEE820AC6F93}">
      <dsp:nvSpPr>
        <dsp:cNvPr id="0" name=""/>
        <dsp:cNvSpPr/>
      </dsp:nvSpPr>
      <dsp:spPr>
        <a:xfrm>
          <a:off x="0" y="800564"/>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533400">
            <a:lnSpc>
              <a:spcPct val="100000"/>
            </a:lnSpc>
            <a:spcBef>
              <a:spcPct val="0"/>
            </a:spcBef>
            <a:spcAft>
              <a:spcPct val="35000"/>
            </a:spcAft>
            <a:buNone/>
            <a:defRPr cap="all"/>
          </a:pPr>
          <a:r>
            <a:rPr lang="en-US" sz="1200" kern="1200" dirty="0">
              <a:hlinkClick xmlns:r="http://schemas.openxmlformats.org/officeDocument/2006/relationships" r:id="" action="ppaction://hlinksldjump"/>
            </a:rPr>
            <a:t>A. </a:t>
          </a:r>
          <a:r>
            <a:rPr lang="en-US" sz="1200" kern="1200" dirty="0"/>
            <a:t>Maintain your concerns; do not share them with your parents or other trusted people.</a:t>
          </a:r>
        </a:p>
      </dsp:txBody>
      <dsp:txXfrm>
        <a:off x="0" y="1864697"/>
        <a:ext cx="2000250" cy="1680210"/>
      </dsp:txXfrm>
    </dsp:sp>
    <dsp:sp modelId="{BCDB14DD-CFF1-41F2-A7C5-29BC2F33A774}">
      <dsp:nvSpPr>
        <dsp:cNvPr id="0" name=""/>
        <dsp:cNvSpPr/>
      </dsp:nvSpPr>
      <dsp:spPr>
        <a:xfrm>
          <a:off x="580072" y="10515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3103" y="1174591"/>
        <a:ext cx="594043" cy="594043"/>
      </dsp:txXfrm>
    </dsp:sp>
    <dsp:sp modelId="{3BD42877-5493-4372-82F1-26B4BC360E92}">
      <dsp:nvSpPr>
        <dsp:cNvPr id="0" name=""/>
        <dsp:cNvSpPr/>
      </dsp:nvSpPr>
      <dsp:spPr>
        <a:xfrm>
          <a:off x="0" y="35718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D76EA-117E-4FD3-98DB-C3B4EDE2E67E}">
      <dsp:nvSpPr>
        <dsp:cNvPr id="0" name=""/>
        <dsp:cNvSpPr/>
      </dsp:nvSpPr>
      <dsp:spPr>
        <a:xfrm>
          <a:off x="2200275" y="771525"/>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533400">
            <a:lnSpc>
              <a:spcPct val="100000"/>
            </a:lnSpc>
            <a:spcBef>
              <a:spcPct val="0"/>
            </a:spcBef>
            <a:spcAft>
              <a:spcPct val="35000"/>
            </a:spcAft>
            <a:buNone/>
            <a:defRPr cap="all"/>
          </a:pPr>
          <a:r>
            <a:rPr lang="en-US" sz="1200" kern="1200" dirty="0">
              <a:hlinkClick xmlns:r="http://schemas.openxmlformats.org/officeDocument/2006/relationships" r:id="" action="ppaction://hlinksldjump"/>
            </a:rPr>
            <a:t>B. </a:t>
          </a:r>
          <a:r>
            <a:rPr lang="en-US" sz="1200" kern="1200" dirty="0"/>
            <a:t>Only share your concerns with your friends and peers.</a:t>
          </a:r>
        </a:p>
      </dsp:txBody>
      <dsp:txXfrm>
        <a:off x="2200275" y="1835658"/>
        <a:ext cx="2000250" cy="1680210"/>
      </dsp:txXfrm>
    </dsp:sp>
    <dsp:sp modelId="{619AF457-89DD-4ACA-B0AD-6E942784F7D6}">
      <dsp:nvSpPr>
        <dsp:cNvPr id="0" name=""/>
        <dsp:cNvSpPr/>
      </dsp:nvSpPr>
      <dsp:spPr>
        <a:xfrm>
          <a:off x="2780347" y="10515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03378" y="1174591"/>
        <a:ext cx="594043" cy="594043"/>
      </dsp:txXfrm>
    </dsp:sp>
    <dsp:sp modelId="{EF7E5D24-21D7-45CA-846B-0A16574D1E6A}">
      <dsp:nvSpPr>
        <dsp:cNvPr id="0" name=""/>
        <dsp:cNvSpPr/>
      </dsp:nvSpPr>
      <dsp:spPr>
        <a:xfrm>
          <a:off x="2200275" y="35718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77302-32F5-4E5C-A35E-369EFECF39B0}">
      <dsp:nvSpPr>
        <dsp:cNvPr id="0" name=""/>
        <dsp:cNvSpPr/>
      </dsp:nvSpPr>
      <dsp:spPr>
        <a:xfrm>
          <a:off x="4400550" y="771525"/>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533400">
            <a:lnSpc>
              <a:spcPct val="100000"/>
            </a:lnSpc>
            <a:spcBef>
              <a:spcPct val="0"/>
            </a:spcBef>
            <a:spcAft>
              <a:spcPct val="35000"/>
            </a:spcAft>
            <a:buNone/>
            <a:defRPr cap="all"/>
          </a:pPr>
          <a:r>
            <a:rPr lang="en-US" sz="1200" kern="1200" dirty="0">
              <a:hlinkClick xmlns:r="http://schemas.openxmlformats.org/officeDocument/2006/relationships" r:id="" action="ppaction://hlinksldjump"/>
            </a:rPr>
            <a:t>C. </a:t>
          </a:r>
          <a:r>
            <a:rPr lang="en-US" sz="1200" kern="1200" dirty="0"/>
            <a:t>Share your concerns with your parents and listen to their advice.</a:t>
          </a:r>
        </a:p>
      </dsp:txBody>
      <dsp:txXfrm>
        <a:off x="4400550" y="1835658"/>
        <a:ext cx="2000250" cy="1680210"/>
      </dsp:txXfrm>
    </dsp:sp>
    <dsp:sp modelId="{EB286057-789E-444D-940F-521C58AFB875}">
      <dsp:nvSpPr>
        <dsp:cNvPr id="0" name=""/>
        <dsp:cNvSpPr/>
      </dsp:nvSpPr>
      <dsp:spPr>
        <a:xfrm>
          <a:off x="4980622" y="10515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03653" y="1174591"/>
        <a:ext cx="594043" cy="594043"/>
      </dsp:txXfrm>
    </dsp:sp>
    <dsp:sp modelId="{9C23F618-A769-4BAD-B8A0-BE8E91B29734}">
      <dsp:nvSpPr>
        <dsp:cNvPr id="0" name=""/>
        <dsp:cNvSpPr/>
      </dsp:nvSpPr>
      <dsp:spPr>
        <a:xfrm>
          <a:off x="4400550" y="35718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76E-3ABA-8AB0-7026-EFE84BBB57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32EE0-F90C-FA8F-7FE9-94673B29D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343D3-795D-C719-67AE-9D0A28C8DC4E}"/>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8CFCAC61-5C4D-F460-66A7-627FFBC5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80230-8293-E117-56CE-A3040D997CE3}"/>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386530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A6BF-C661-704D-5A3F-6E417A5A51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E4285-850A-834E-CE94-D7FD0D100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5BECB-DA56-1BCE-B68B-CA5249EFC7A9}"/>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32D58DFF-AC19-DD4D-9A43-254D0133F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12A25-2E78-847B-F836-C33E8CD356E0}"/>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246407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EDE44F-C1DB-A351-B3D5-C0D4AC6E1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EDBD8-14F2-1C1E-1483-DEA989460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BFD-1ACC-9324-C0E2-5B8B3621A0E5}"/>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C548819B-A57C-960C-DCBF-515D28E66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88A62-DF73-34AE-1A62-80F45C1A90FE}"/>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114787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65A3-3A06-D011-3DC2-B539C1F0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E13CF-4BB9-4AF6-B206-16423934A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174A7-FFBD-7A62-BD65-2FB586118F7F}"/>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052E4E42-5D5F-69BA-893E-E5CDA586A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3371B-7900-AB16-DB29-D69C368394CE}"/>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54671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E739-0BDC-51F2-C725-980098F11D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FE95F-F67E-6F8C-D4DA-3B18819DC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B4490A-EDDB-7673-A59B-42203B640F1E}"/>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513A6D4D-3917-EDAA-0093-DDBF234B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19B0B-DB6E-6203-39AD-AB2DE926EAFC}"/>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310628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E780-D034-6356-8751-6427CE777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85F17-0F9D-9D65-02B3-F5CB5F187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6C91EF-769A-064A-B986-15E6F7F02B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A5A07-38BA-9137-E6E3-6349664888DB}"/>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6" name="Footer Placeholder 5">
            <a:extLst>
              <a:ext uri="{FF2B5EF4-FFF2-40B4-BE49-F238E27FC236}">
                <a16:creationId xmlns:a16="http://schemas.microsoft.com/office/drawing/2014/main" id="{1C438588-2A65-F899-FF8B-ED540CCFF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B4D2C-71C9-9698-ABF0-9CC02450239F}"/>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167917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CBA0-6FC4-1B8C-02BE-06ED679EA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F15B22-7D10-1641-0723-9149AE473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88E5E-B1B0-C08E-FA66-7ADA62840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8296A-DB86-9736-E4C6-611A03865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BA0CC-23C9-4D20-178C-5BAF8C60F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E1BC3-F846-F37D-1855-E051922700B5}"/>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8" name="Footer Placeholder 7">
            <a:extLst>
              <a:ext uri="{FF2B5EF4-FFF2-40B4-BE49-F238E27FC236}">
                <a16:creationId xmlns:a16="http://schemas.microsoft.com/office/drawing/2014/main" id="{C5797FA7-9C71-4C4B-EE1E-09CEE2493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892F6B-134F-5142-2047-193F9F029B68}"/>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28916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0B6C-93C5-C58B-143D-B0B94A6725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2852D6-7078-48CB-E8D2-1FFBA0EE1F69}"/>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4" name="Footer Placeholder 3">
            <a:extLst>
              <a:ext uri="{FF2B5EF4-FFF2-40B4-BE49-F238E27FC236}">
                <a16:creationId xmlns:a16="http://schemas.microsoft.com/office/drawing/2014/main" id="{354B5663-E831-79B5-4506-BC5689929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ACBAF-2F13-5265-8E8A-AAAF569D81E2}"/>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401446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1AD36-30AB-90AF-BF13-7C59B0F4621E}"/>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3" name="Footer Placeholder 2">
            <a:extLst>
              <a:ext uri="{FF2B5EF4-FFF2-40B4-BE49-F238E27FC236}">
                <a16:creationId xmlns:a16="http://schemas.microsoft.com/office/drawing/2014/main" id="{A4FC3C3E-4EEA-E3B4-3395-2687BFBE3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B5AE02-559E-A2BB-4B85-53756B3D60B5}"/>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149740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7A61-9D68-EA2A-AE1B-9A51AFC29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C37A0A-D720-F7B3-9AEB-9E3178DBA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4AB7A2-C4CC-EE55-C8EF-6F8540ACE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9443F-5E86-46AF-F66D-39683630680C}"/>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6" name="Footer Placeholder 5">
            <a:extLst>
              <a:ext uri="{FF2B5EF4-FFF2-40B4-BE49-F238E27FC236}">
                <a16:creationId xmlns:a16="http://schemas.microsoft.com/office/drawing/2014/main" id="{C65AC9DD-7656-4CB6-F546-C83CDBA29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BB146-C406-607B-C33E-04C26D878806}"/>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126898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84F8-9A62-0920-C85A-0ADEEBC4D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C62004-7CCF-4D5E-9686-09FAF8D9D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F43A87-B913-E744-84C4-513FD22E4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FE8BB-66C4-06B2-8CEE-FCC50D761603}"/>
              </a:ext>
            </a:extLst>
          </p:cNvPr>
          <p:cNvSpPr>
            <a:spLocks noGrp="1"/>
          </p:cNvSpPr>
          <p:nvPr>
            <p:ph type="dt" sz="half" idx="10"/>
          </p:nvPr>
        </p:nvSpPr>
        <p:spPr/>
        <p:txBody>
          <a:bodyPr/>
          <a:lstStyle/>
          <a:p>
            <a:fld id="{5FB3A5BF-736E-4BDC-9BAA-F9FD7D8AB7D7}" type="datetimeFigureOut">
              <a:rPr lang="en-US" smtClean="0"/>
              <a:t>8/9/2023</a:t>
            </a:fld>
            <a:endParaRPr lang="en-US"/>
          </a:p>
        </p:txBody>
      </p:sp>
      <p:sp>
        <p:nvSpPr>
          <p:cNvPr id="6" name="Footer Placeholder 5">
            <a:extLst>
              <a:ext uri="{FF2B5EF4-FFF2-40B4-BE49-F238E27FC236}">
                <a16:creationId xmlns:a16="http://schemas.microsoft.com/office/drawing/2014/main" id="{41CD3890-C0E4-A2FC-4E50-D53868EB4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551CA-1B77-C212-9A80-54AE83984A82}"/>
              </a:ext>
            </a:extLst>
          </p:cNvPr>
          <p:cNvSpPr>
            <a:spLocks noGrp="1"/>
          </p:cNvSpPr>
          <p:nvPr>
            <p:ph type="sldNum" sz="quarter" idx="12"/>
          </p:nvPr>
        </p:nvSpPr>
        <p:spPr/>
        <p:txBody>
          <a:bodyPr/>
          <a:lstStyle/>
          <a:p>
            <a:fld id="{904B03E5-A54B-4783-9F5E-9468FEF3B85C}" type="slidenum">
              <a:rPr lang="en-US" smtClean="0"/>
              <a:t>‹#›</a:t>
            </a:fld>
            <a:endParaRPr lang="en-US"/>
          </a:p>
        </p:txBody>
      </p:sp>
    </p:spTree>
    <p:extLst>
      <p:ext uri="{BB962C8B-B14F-4D97-AF65-F5344CB8AC3E}">
        <p14:creationId xmlns:p14="http://schemas.microsoft.com/office/powerpoint/2010/main" val="118904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8F0B3-38DF-2AA1-DFB5-09857AAB5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B787C-9209-9708-52A0-DD79E82EC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ADE8E-D7DB-126A-6E98-9E1B4E6AA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3A5BF-736E-4BDC-9BAA-F9FD7D8AB7D7}" type="datetimeFigureOut">
              <a:rPr lang="en-US" smtClean="0"/>
              <a:t>8/9/2023</a:t>
            </a:fld>
            <a:endParaRPr lang="en-US"/>
          </a:p>
        </p:txBody>
      </p:sp>
      <p:sp>
        <p:nvSpPr>
          <p:cNvPr id="5" name="Footer Placeholder 4">
            <a:extLst>
              <a:ext uri="{FF2B5EF4-FFF2-40B4-BE49-F238E27FC236}">
                <a16:creationId xmlns:a16="http://schemas.microsoft.com/office/drawing/2014/main" id="{7712EE77-4B36-B8CB-7DAF-FBF1931B9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41C360-CE1A-7158-97AB-90697C576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B03E5-A54B-4783-9F5E-9468FEF3B85C}" type="slidenum">
              <a:rPr lang="en-US" smtClean="0"/>
              <a:t>‹#›</a:t>
            </a:fld>
            <a:endParaRPr lang="en-US"/>
          </a:p>
        </p:txBody>
      </p:sp>
    </p:spTree>
    <p:extLst>
      <p:ext uri="{BB962C8B-B14F-4D97-AF65-F5344CB8AC3E}">
        <p14:creationId xmlns:p14="http://schemas.microsoft.com/office/powerpoint/2010/main" val="352818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17.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7.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AA842-2E43-AB9B-FEBD-9769DE1424C6}"/>
              </a:ext>
            </a:extLst>
          </p:cNvPr>
          <p:cNvSpPr>
            <a:spLocks noGrp="1"/>
          </p:cNvSpPr>
          <p:nvPr>
            <p:ph type="ctrTitle"/>
          </p:nvPr>
        </p:nvSpPr>
        <p:spPr>
          <a:xfrm>
            <a:off x="890338" y="640080"/>
            <a:ext cx="3734014" cy="3566160"/>
          </a:xfrm>
        </p:spPr>
        <p:txBody>
          <a:bodyPr anchor="b">
            <a:normAutofit/>
          </a:bodyPr>
          <a:lstStyle/>
          <a:p>
            <a:pPr algn="l"/>
            <a:r>
              <a:rPr lang="en-US" sz="4600" dirty="0">
                <a:solidFill>
                  <a:srgbClr val="FF0000"/>
                </a:solidFill>
              </a:rPr>
              <a:t>Making the right choices when it comes to family matters</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0E269C-FF98-18D1-84C2-2D1243219F62}"/>
              </a:ext>
            </a:extLst>
          </p:cNvPr>
          <p:cNvPicPr>
            <a:picLocks noChangeAspect="1"/>
          </p:cNvPicPr>
          <p:nvPr/>
        </p:nvPicPr>
        <p:blipFill rotWithShape="1">
          <a:blip r:embed="rId2"/>
          <a:srcRect t="302"/>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7DD19492-57E9-0F52-20F1-B0737804FEF8}"/>
              </a:ext>
            </a:extLst>
          </p:cNvPr>
          <p:cNvSpPr txBox="1"/>
          <p:nvPr/>
        </p:nvSpPr>
        <p:spPr>
          <a:xfrm>
            <a:off x="966651" y="5373189"/>
            <a:ext cx="3398407" cy="646331"/>
          </a:xfrm>
          <a:prstGeom prst="rect">
            <a:avLst/>
          </a:prstGeom>
          <a:noFill/>
        </p:spPr>
        <p:txBody>
          <a:bodyPr wrap="square" rtlCol="0">
            <a:spAutoFit/>
          </a:bodyPr>
          <a:lstStyle/>
          <a:p>
            <a:r>
              <a:rPr lang="en-US" dirty="0"/>
              <a:t>Micheal J. Darby jonah68@gmail.com</a:t>
            </a:r>
          </a:p>
        </p:txBody>
      </p:sp>
    </p:spTree>
    <p:extLst>
      <p:ext uri="{BB962C8B-B14F-4D97-AF65-F5344CB8AC3E}">
        <p14:creationId xmlns:p14="http://schemas.microsoft.com/office/powerpoint/2010/main" val="28527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052AB2E-0653-4453-9C40-2C0E15D8E078}"/>
              </a:ext>
            </a:extLst>
          </p:cNvPr>
          <p:cNvSpPr>
            <a:spLocks noGrp="1" noChangeArrowheads="1"/>
          </p:cNvSpPr>
          <p:nvPr>
            <p:ph type="title"/>
          </p:nvPr>
        </p:nvSpPr>
        <p:spPr>
          <a:xfrm>
            <a:off x="1905001" y="365126"/>
            <a:ext cx="4719739" cy="1807305"/>
          </a:xfrm>
        </p:spPr>
        <p:txBody>
          <a:bodyPr>
            <a:normAutofit/>
          </a:bodyPr>
          <a:lstStyle/>
          <a:p>
            <a:pPr eaLnBrk="1" hangingPunct="1">
              <a:lnSpc>
                <a:spcPct val="90000"/>
              </a:lnSpc>
              <a:defRPr/>
            </a:pPr>
            <a:r>
              <a:rPr lang="en-US" altLang="en-US" sz="2800" b="1" dirty="0">
                <a:solidFill>
                  <a:srgbClr val="FF0000"/>
                </a:solidFill>
              </a:rPr>
              <a:t>Your parents disagree with your selection of friends; what is the best response?</a:t>
            </a:r>
            <a:r>
              <a:rPr lang="en-US" altLang="en-US" sz="2800" dirty="0">
                <a:solidFill>
                  <a:srgbClr val="FF0000"/>
                </a:solidFill>
              </a:rPr>
              <a:t> </a:t>
            </a:r>
          </a:p>
        </p:txBody>
      </p:sp>
      <p:sp>
        <p:nvSpPr>
          <p:cNvPr id="102403" name="Rectangle 3">
            <a:extLst>
              <a:ext uri="{FF2B5EF4-FFF2-40B4-BE49-F238E27FC236}">
                <a16:creationId xmlns:a16="http://schemas.microsoft.com/office/drawing/2014/main" id="{75FC2CCE-FE9C-427E-B126-64E257841128}"/>
              </a:ext>
            </a:extLst>
          </p:cNvPr>
          <p:cNvSpPr>
            <a:spLocks noGrp="1" noChangeArrowheads="1"/>
          </p:cNvSpPr>
          <p:nvPr>
            <p:ph type="body" idx="1"/>
          </p:nvPr>
        </p:nvSpPr>
        <p:spPr>
          <a:xfrm>
            <a:off x="1905000" y="2333297"/>
            <a:ext cx="4191000" cy="3843666"/>
          </a:xfrm>
        </p:spPr>
        <p:txBody>
          <a:bodyPr>
            <a:normAutofit/>
          </a:bodyPr>
          <a:lstStyle/>
          <a:p>
            <a:pPr marL="0" indent="0">
              <a:buNone/>
              <a:defRPr/>
            </a:pPr>
            <a:r>
              <a:rPr lang="en-US" altLang="en-US" sz="1700" dirty="0">
                <a:hlinkClick r:id="rId2" action="ppaction://hlinksldjump"/>
              </a:rPr>
              <a:t>A</a:t>
            </a:r>
            <a:r>
              <a:rPr lang="en-US" altLang="en-US" sz="1700" dirty="0"/>
              <a:t>. Ignore the concerns of your</a:t>
            </a:r>
          </a:p>
          <a:p>
            <a:pPr marL="0" indent="0">
              <a:buNone/>
              <a:defRPr/>
            </a:pPr>
            <a:r>
              <a:rPr lang="en-US" altLang="en-US" sz="1700" dirty="0"/>
              <a:t>     parents, after all, you know your </a:t>
            </a:r>
          </a:p>
          <a:p>
            <a:pPr marL="0" indent="0">
              <a:buNone/>
              <a:defRPr/>
            </a:pPr>
            <a:r>
              <a:rPr lang="en-US" altLang="en-US" sz="1700" dirty="0"/>
              <a:t>     friends better than your parents.</a:t>
            </a:r>
          </a:p>
          <a:p>
            <a:pPr marL="0" indent="0">
              <a:buNone/>
              <a:defRPr/>
            </a:pPr>
            <a:r>
              <a:rPr lang="en-US" altLang="en-US" sz="1700" dirty="0">
                <a:hlinkClick r:id="rId3" action="ppaction://hlinksldjump"/>
              </a:rPr>
              <a:t>B.  </a:t>
            </a:r>
            <a:r>
              <a:rPr lang="en-US" altLang="en-US" sz="1700" dirty="0"/>
              <a:t>Abandon your friends and associates </a:t>
            </a:r>
          </a:p>
          <a:p>
            <a:pPr marL="0" indent="0">
              <a:buNone/>
              <a:defRPr/>
            </a:pPr>
            <a:r>
              <a:rPr lang="en-US" altLang="en-US" sz="1700" dirty="0"/>
              <a:t>     to seek friendships with others.</a:t>
            </a:r>
          </a:p>
          <a:p>
            <a:pPr marL="0" indent="0">
              <a:buNone/>
              <a:defRPr/>
            </a:pPr>
            <a:r>
              <a:rPr lang="en-US" altLang="en-US" sz="1700" dirty="0">
                <a:hlinkClick r:id="rId4" action="ppaction://hlinksldjump"/>
              </a:rPr>
              <a:t>C. </a:t>
            </a:r>
            <a:r>
              <a:rPr lang="en-US" altLang="en-US" sz="1700" dirty="0"/>
              <a:t>Talk with your parents, discuss their </a:t>
            </a:r>
          </a:p>
          <a:p>
            <a:pPr marL="0" indent="0">
              <a:buNone/>
              <a:defRPr/>
            </a:pPr>
            <a:r>
              <a:rPr lang="en-US" altLang="en-US" sz="1700" dirty="0"/>
              <a:t>     concerns, and decide on the best </a:t>
            </a:r>
          </a:p>
          <a:p>
            <a:pPr marL="0" indent="0">
              <a:buNone/>
              <a:defRPr/>
            </a:pPr>
            <a:r>
              <a:rPr lang="en-US" altLang="en-US" sz="1700" dirty="0"/>
              <a:t>     course of action.</a:t>
            </a:r>
          </a:p>
        </p:txBody>
      </p:sp>
      <p:pic>
        <p:nvPicPr>
          <p:cNvPr id="102405" name="Picture 102404" descr="Hands holding each other's wrists and interlinked to form a circle">
            <a:extLst>
              <a:ext uri="{FF2B5EF4-FFF2-40B4-BE49-F238E27FC236}">
                <a16:creationId xmlns:a16="http://schemas.microsoft.com/office/drawing/2014/main" id="{F320F0A4-084F-7948-8973-22413AEF301F}"/>
              </a:ext>
            </a:extLst>
          </p:cNvPr>
          <p:cNvPicPr>
            <a:picLocks noChangeAspect="1"/>
          </p:cNvPicPr>
          <p:nvPr/>
        </p:nvPicPr>
        <p:blipFill rotWithShape="1">
          <a:blip r:embed="rId5"/>
          <a:srcRect l="30054" r="26418" b="-1"/>
          <a:stretch/>
        </p:blipFill>
        <p:spPr>
          <a:xfrm>
            <a:off x="6195912"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5" name="Picture 440324">
            <a:extLst>
              <a:ext uri="{FF2B5EF4-FFF2-40B4-BE49-F238E27FC236}">
                <a16:creationId xmlns:a16="http://schemas.microsoft.com/office/drawing/2014/main" id="{2F694275-F633-9845-12B3-69CEB1C00153}"/>
              </a:ext>
            </a:extLst>
          </p:cNvPr>
          <p:cNvPicPr>
            <a:picLocks noChangeAspect="1"/>
          </p:cNvPicPr>
          <p:nvPr/>
        </p:nvPicPr>
        <p:blipFill rotWithShape="1">
          <a:blip r:embed="rId2"/>
          <a:srcRect l="18057" r="22460"/>
          <a:stretch/>
        </p:blipFill>
        <p:spPr>
          <a:xfrm>
            <a:off x="6934201" y="8031"/>
            <a:ext cx="5022343" cy="6857990"/>
          </a:xfrm>
          <a:prstGeom prst="rect">
            <a:avLst/>
          </a:prstGeom>
        </p:spPr>
      </p:pic>
      <p:sp>
        <p:nvSpPr>
          <p:cNvPr id="440322" name="Rectangle 2">
            <a:extLst>
              <a:ext uri="{FF2B5EF4-FFF2-40B4-BE49-F238E27FC236}">
                <a16:creationId xmlns:a16="http://schemas.microsoft.com/office/drawing/2014/main" id="{94C76AE6-BD0C-4219-B659-D9F4B847CBEA}"/>
              </a:ext>
            </a:extLst>
          </p:cNvPr>
          <p:cNvSpPr>
            <a:spLocks noGrp="1" noChangeArrowheads="1"/>
          </p:cNvSpPr>
          <p:nvPr>
            <p:ph type="title"/>
          </p:nvPr>
        </p:nvSpPr>
        <p:spPr>
          <a:xfrm>
            <a:off x="2152651" y="217489"/>
            <a:ext cx="2866641" cy="854075"/>
          </a:xfrm>
        </p:spPr>
        <p:txBody>
          <a:bodyPr>
            <a:normAutofit/>
          </a:bodyPr>
          <a:lstStyle/>
          <a:p>
            <a:pPr eaLnBrk="1" hangingPunct="1">
              <a:defRPr/>
            </a:pPr>
            <a:r>
              <a:rPr lang="en-US" altLang="en-US" sz="3500" dirty="0">
                <a:solidFill>
                  <a:srgbClr val="FF0000"/>
                </a:solidFill>
              </a:rPr>
              <a:t>Right answer</a:t>
            </a:r>
          </a:p>
        </p:txBody>
      </p:sp>
      <p:sp>
        <p:nvSpPr>
          <p:cNvPr id="440323" name="Rectangle 3">
            <a:extLst>
              <a:ext uri="{FF2B5EF4-FFF2-40B4-BE49-F238E27FC236}">
                <a16:creationId xmlns:a16="http://schemas.microsoft.com/office/drawing/2014/main" id="{B7A33DF4-3A1D-435C-970A-6D5D64BE7E15}"/>
              </a:ext>
            </a:extLst>
          </p:cNvPr>
          <p:cNvSpPr>
            <a:spLocks noGrp="1" noChangeArrowheads="1"/>
          </p:cNvSpPr>
          <p:nvPr>
            <p:ph type="body" idx="1"/>
          </p:nvPr>
        </p:nvSpPr>
        <p:spPr>
          <a:xfrm>
            <a:off x="2057400" y="1103648"/>
            <a:ext cx="4781550" cy="4424363"/>
          </a:xfrm>
        </p:spPr>
        <p:txBody>
          <a:bodyPr>
            <a:noAutofit/>
          </a:bodyPr>
          <a:lstStyle/>
          <a:p>
            <a:pPr marL="609600" indent="-609600">
              <a:defRPr/>
            </a:pPr>
            <a:r>
              <a:rPr lang="en-US" altLang="en-US" sz="1800" b="1" dirty="0">
                <a:solidFill>
                  <a:srgbClr val="FF0000"/>
                </a:solidFill>
              </a:rPr>
              <a:t>Listen to your parents to determine why they disapprove of your friends and associates and then decide on the best course of action.</a:t>
            </a:r>
            <a:endParaRPr lang="en-US" altLang="en-US" sz="1800" dirty="0">
              <a:solidFill>
                <a:srgbClr val="FF0000"/>
              </a:solidFill>
            </a:endParaRPr>
          </a:p>
          <a:p>
            <a:pPr marL="609600" indent="-609600">
              <a:defRPr/>
            </a:pPr>
            <a:r>
              <a:rPr lang="en-US" altLang="en-US" sz="1800" dirty="0"/>
              <a:t>Ignoring the advice of your parents is not a good idea. Most parents give sound advice out of love and compassion. Simply abandoning your friends and associates should not be done until you sit down and conference with your parents to find out why they have concerns about your friends and associates. If no information is given to counter the parents’ problems, the selected friendships and associates should be abandoned. Parents and guardians are responsible for the protection and well-being of children until they reach adulthood</a:t>
            </a:r>
            <a:r>
              <a:rPr lang="en-US" altLang="en-US" sz="2400" dirty="0"/>
              <a:t>.</a:t>
            </a:r>
          </a:p>
        </p:txBody>
      </p:sp>
      <p:sp>
        <p:nvSpPr>
          <p:cNvPr id="2" name="Arrow: Right 1">
            <a:hlinkClick r:id="rId3" action="ppaction://hlinksldjump"/>
            <a:extLst>
              <a:ext uri="{FF2B5EF4-FFF2-40B4-BE49-F238E27FC236}">
                <a16:creationId xmlns:a16="http://schemas.microsoft.com/office/drawing/2014/main" id="{9167ADEF-2371-37EE-B513-D4F1362C33CF}"/>
              </a:ext>
            </a:extLst>
          </p:cNvPr>
          <p:cNvSpPr/>
          <p:nvPr/>
        </p:nvSpPr>
        <p:spPr bwMode="auto">
          <a:xfrm>
            <a:off x="5181600" y="63246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9306" name="Rectangle 43930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298" name="Rectangle 2">
            <a:extLst>
              <a:ext uri="{FF2B5EF4-FFF2-40B4-BE49-F238E27FC236}">
                <a16:creationId xmlns:a16="http://schemas.microsoft.com/office/drawing/2014/main" id="{C47AD890-DEE4-4166-9FF4-133C22E79871}"/>
              </a:ext>
            </a:extLst>
          </p:cNvPr>
          <p:cNvSpPr>
            <a:spLocks noGrp="1" noChangeArrowheads="1"/>
          </p:cNvSpPr>
          <p:nvPr>
            <p:ph type="title"/>
          </p:nvPr>
        </p:nvSpPr>
        <p:spPr>
          <a:xfrm>
            <a:off x="6194716" y="739978"/>
            <a:ext cx="5334930" cy="3004145"/>
          </a:xfrm>
        </p:spPr>
        <p:txBody>
          <a:bodyPr vert="horz" lIns="91440" tIns="45720" rIns="91440" bIns="45720" rtlCol="0" anchor="b">
            <a:normAutofit/>
          </a:bodyPr>
          <a:lstStyle/>
          <a:p>
            <a:pPr algn="ctr">
              <a:defRPr/>
            </a:pPr>
            <a:r>
              <a:rPr lang="en-US" altLang="en-US" sz="6000" dirty="0">
                <a:solidFill>
                  <a:srgbClr val="FF0000"/>
                </a:solidFill>
              </a:rPr>
              <a:t>Wrong answer</a:t>
            </a:r>
          </a:p>
        </p:txBody>
      </p:sp>
      <p:sp>
        <p:nvSpPr>
          <p:cNvPr id="439299" name="Rectangle 3">
            <a:extLst>
              <a:ext uri="{FF2B5EF4-FFF2-40B4-BE49-F238E27FC236}">
                <a16:creationId xmlns:a16="http://schemas.microsoft.com/office/drawing/2014/main" id="{EF6F6446-5A1F-41FA-B122-CB96601C2794}"/>
              </a:ext>
            </a:extLst>
          </p:cNvPr>
          <p:cNvSpPr>
            <a:spLocks noGrp="1" noChangeArrowheads="1"/>
          </p:cNvSpPr>
          <p:nvPr>
            <p:ph type="body" idx="1"/>
          </p:nvPr>
        </p:nvSpPr>
        <p:spPr>
          <a:xfrm>
            <a:off x="6194715" y="3836197"/>
            <a:ext cx="5334931" cy="2189214"/>
          </a:xfrm>
        </p:spPr>
        <p:txBody>
          <a:bodyPr vert="horz" lIns="91440" tIns="45720" rIns="91440" bIns="45720" rtlCol="0">
            <a:normAutofit/>
          </a:bodyPr>
          <a:lstStyle/>
          <a:p>
            <a:pPr marL="0" indent="0" algn="ctr">
              <a:buNone/>
              <a:defRPr/>
            </a:pPr>
            <a:r>
              <a:rPr lang="en-US" altLang="en-US" sz="2400"/>
              <a:t>Abandon your friends and associates to seek friendships with others.</a:t>
            </a:r>
          </a:p>
        </p:txBody>
      </p:sp>
      <p:sp>
        <p:nvSpPr>
          <p:cNvPr id="439308" name="Freeform: Shape 43930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9310" name="Freeform: Shape 43930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39312" name="Freeform: Shape 43931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9314" name="Freeform: Shape 43931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9316" name="Freeform: Shape 43931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39301" name="Picture 439300" descr="Hands-on top of each other">
            <a:extLst>
              <a:ext uri="{FF2B5EF4-FFF2-40B4-BE49-F238E27FC236}">
                <a16:creationId xmlns:a16="http://schemas.microsoft.com/office/drawing/2014/main" id="{695CF92F-1893-BFCF-7F1E-EE24A074E42C}"/>
              </a:ext>
            </a:extLst>
          </p:cNvPr>
          <p:cNvPicPr>
            <a:picLocks noChangeAspect="1"/>
          </p:cNvPicPr>
          <p:nvPr/>
        </p:nvPicPr>
        <p:blipFill rotWithShape="1">
          <a:blip r:embed="rId2"/>
          <a:srcRect l="50248" r="600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39318" name="Freeform: Shape 43931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Arrow: Left 1">
            <a:hlinkClick r:id="rId3" action="ppaction://hlinksldjump"/>
            <a:extLst>
              <a:ext uri="{FF2B5EF4-FFF2-40B4-BE49-F238E27FC236}">
                <a16:creationId xmlns:a16="http://schemas.microsoft.com/office/drawing/2014/main" id="{2441A0F2-1118-1740-FC51-C236C2DFEA28}"/>
              </a:ext>
            </a:extLst>
          </p:cNvPr>
          <p:cNvSpPr/>
          <p:nvPr/>
        </p:nvSpPr>
        <p:spPr bwMode="auto">
          <a:xfrm>
            <a:off x="7772400" y="4648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39298"/>
                                        </p:tgtEl>
                                        <p:attrNameLst>
                                          <p:attrName>style.visibility</p:attrName>
                                        </p:attrNameLst>
                                      </p:cBhvr>
                                      <p:to>
                                        <p:strVal val="visible"/>
                                      </p:to>
                                    </p:set>
                                    <p:animEffect transition="in" filter="fade">
                                      <p:cBhvr>
                                        <p:cTn id="7" dur="400"/>
                                        <p:tgtEl>
                                          <p:spTgt spid="43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3" name="Picture 437252" descr="One in a crowd">
            <a:extLst>
              <a:ext uri="{FF2B5EF4-FFF2-40B4-BE49-F238E27FC236}">
                <a16:creationId xmlns:a16="http://schemas.microsoft.com/office/drawing/2014/main" id="{54EE8CFD-1C33-528E-A0B6-DF13E1425BC1}"/>
              </a:ext>
            </a:extLst>
          </p:cNvPr>
          <p:cNvPicPr>
            <a:picLocks noChangeAspect="1"/>
          </p:cNvPicPr>
          <p:nvPr/>
        </p:nvPicPr>
        <p:blipFill rotWithShape="1">
          <a:blip r:embed="rId2"/>
          <a:srcRect l="14439" r="6249"/>
          <a:stretch/>
        </p:blipFill>
        <p:spPr>
          <a:xfrm>
            <a:off x="5125302" y="10"/>
            <a:ext cx="5542696" cy="6857990"/>
          </a:xfrm>
          <a:prstGeom prst="rect">
            <a:avLst/>
          </a:prstGeom>
        </p:spPr>
      </p:pic>
      <p:sp>
        <p:nvSpPr>
          <p:cNvPr id="437250" name="Rectangle 2">
            <a:extLst>
              <a:ext uri="{FF2B5EF4-FFF2-40B4-BE49-F238E27FC236}">
                <a16:creationId xmlns:a16="http://schemas.microsoft.com/office/drawing/2014/main" id="{5E46161B-DA16-4448-A926-5EC023ACD836}"/>
              </a:ext>
            </a:extLst>
          </p:cNvPr>
          <p:cNvSpPr>
            <a:spLocks noGrp="1" noChangeArrowheads="1"/>
          </p:cNvSpPr>
          <p:nvPr>
            <p:ph type="title"/>
          </p:nvPr>
        </p:nvSpPr>
        <p:spPr>
          <a:xfrm>
            <a:off x="2205656" y="152400"/>
            <a:ext cx="2866641" cy="1752600"/>
          </a:xfrm>
        </p:spPr>
        <p:txBody>
          <a:bodyPr>
            <a:normAutofit/>
          </a:bodyPr>
          <a:lstStyle/>
          <a:p>
            <a:pPr eaLnBrk="1" hangingPunct="1">
              <a:defRPr/>
            </a:pPr>
            <a:r>
              <a:rPr lang="en-US" altLang="en-US" sz="3500" dirty="0">
                <a:solidFill>
                  <a:srgbClr val="FF0000"/>
                </a:solidFill>
              </a:rPr>
              <a:t>Wrong answer</a:t>
            </a:r>
          </a:p>
        </p:txBody>
      </p:sp>
      <p:sp>
        <p:nvSpPr>
          <p:cNvPr id="437251" name="Rectangle 3">
            <a:extLst>
              <a:ext uri="{FF2B5EF4-FFF2-40B4-BE49-F238E27FC236}">
                <a16:creationId xmlns:a16="http://schemas.microsoft.com/office/drawing/2014/main" id="{D354CD0A-5D73-495D-AFAB-C0B4A2C96816}"/>
              </a:ext>
            </a:extLst>
          </p:cNvPr>
          <p:cNvSpPr>
            <a:spLocks noGrp="1" noChangeArrowheads="1"/>
          </p:cNvSpPr>
          <p:nvPr>
            <p:ph type="body" idx="1"/>
          </p:nvPr>
        </p:nvSpPr>
        <p:spPr>
          <a:xfrm>
            <a:off x="2152651" y="1600201"/>
            <a:ext cx="2866641" cy="4576763"/>
          </a:xfrm>
        </p:spPr>
        <p:txBody>
          <a:bodyPr>
            <a:noAutofit/>
          </a:bodyPr>
          <a:lstStyle/>
          <a:p>
            <a:pPr eaLnBrk="1" hangingPunct="1">
              <a:defRPr/>
            </a:pPr>
            <a:r>
              <a:rPr lang="en-US" altLang="en-US" sz="2400" b="1" dirty="0">
                <a:solidFill>
                  <a:srgbClr val="FF0000"/>
                </a:solidFill>
              </a:rPr>
              <a:t>Your parents disagree with your selection of friends; what should be your response? </a:t>
            </a:r>
            <a:endParaRPr lang="en-US" altLang="en-US" sz="2400" dirty="0">
              <a:solidFill>
                <a:srgbClr val="FF0000"/>
              </a:solidFill>
            </a:endParaRPr>
          </a:p>
          <a:p>
            <a:pPr eaLnBrk="1" hangingPunct="1">
              <a:defRPr/>
            </a:pPr>
            <a:r>
              <a:rPr lang="en-US" altLang="en-US" sz="1800" dirty="0"/>
              <a:t>Ignore your parents’ concerns; you know your friends better than your parents</a:t>
            </a:r>
            <a:r>
              <a:rPr lang="en-US" altLang="en-US" sz="2400" dirty="0"/>
              <a:t>.</a:t>
            </a:r>
          </a:p>
        </p:txBody>
      </p:sp>
      <p:sp>
        <p:nvSpPr>
          <p:cNvPr id="2" name="Arrow: Left 1">
            <a:hlinkClick r:id="rId3" action="ppaction://hlinksldjump"/>
            <a:extLst>
              <a:ext uri="{FF2B5EF4-FFF2-40B4-BE49-F238E27FC236}">
                <a16:creationId xmlns:a16="http://schemas.microsoft.com/office/drawing/2014/main" id="{9BF389D8-0B64-E1C4-0911-39CAB59D9756}"/>
              </a:ext>
            </a:extLst>
          </p:cNvPr>
          <p:cNvSpPr/>
          <p:nvPr/>
        </p:nvSpPr>
        <p:spPr bwMode="auto">
          <a:xfrm>
            <a:off x="7543800" y="4876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2" name="Rectangle 1034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a:extLst>
              <a:ext uri="{FF2B5EF4-FFF2-40B4-BE49-F238E27FC236}">
                <a16:creationId xmlns:a16="http://schemas.microsoft.com/office/drawing/2014/main" id="{AE1DF353-2264-470C-AB72-D9EAEFD4A4D6}"/>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3000" b="1" dirty="0">
                <a:solidFill>
                  <a:srgbClr val="FF0000"/>
                </a:solidFill>
              </a:rPr>
              <a:t>There have been several disagreements on how much time you spend on a computer or a cell phone; what is the best response?</a:t>
            </a:r>
          </a:p>
        </p:txBody>
      </p:sp>
      <p:sp>
        <p:nvSpPr>
          <p:cNvPr id="1034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7" name="Rectangle 3">
            <a:extLst>
              <a:ext uri="{FF2B5EF4-FFF2-40B4-BE49-F238E27FC236}">
                <a16:creationId xmlns:a16="http://schemas.microsoft.com/office/drawing/2014/main" id="{D48646DF-33A1-4067-9A74-1B8005994F99}"/>
              </a:ext>
            </a:extLst>
          </p:cNvPr>
          <p:cNvSpPr>
            <a:spLocks noGrp="1" noChangeArrowheads="1"/>
          </p:cNvSpPr>
          <p:nvPr>
            <p:ph type="body" idx="1"/>
          </p:nvPr>
        </p:nvSpPr>
        <p:spPr>
          <a:xfrm>
            <a:off x="838200" y="1929384"/>
            <a:ext cx="10515600" cy="4251960"/>
          </a:xfrm>
        </p:spPr>
        <p:txBody>
          <a:bodyPr>
            <a:normAutofit/>
          </a:bodyPr>
          <a:lstStyle/>
          <a:p>
            <a:pPr marL="0" indent="0">
              <a:buNone/>
              <a:defRPr/>
            </a:pPr>
            <a:r>
              <a:rPr lang="en-US" altLang="en-US" sz="2200" dirty="0">
                <a:hlinkClick r:id="rId2" action="ppaction://hlinksldjump"/>
              </a:rPr>
              <a:t>A.  </a:t>
            </a:r>
            <a:r>
              <a:rPr lang="en-US" altLang="en-US" sz="2200" dirty="0"/>
              <a:t>Ignore your  parents to do what you </a:t>
            </a:r>
          </a:p>
          <a:p>
            <a:pPr marL="0" indent="0">
              <a:buNone/>
              <a:defRPr/>
            </a:pPr>
            <a:r>
              <a:rPr lang="en-US" altLang="en-US" sz="2200" dirty="0"/>
              <a:t>      want to do.</a:t>
            </a:r>
          </a:p>
          <a:p>
            <a:pPr marL="0" indent="0">
              <a:buNone/>
              <a:defRPr/>
            </a:pPr>
            <a:r>
              <a:rPr lang="en-US" altLang="en-US" sz="2200" dirty="0">
                <a:hlinkClick r:id="rId3" action="ppaction://hlinksldjump"/>
              </a:rPr>
              <a:t>B. </a:t>
            </a:r>
            <a:r>
              <a:rPr lang="en-US" altLang="en-US" sz="2200" dirty="0"/>
              <a:t>Take your chances. Your parents </a:t>
            </a:r>
          </a:p>
          <a:p>
            <a:pPr marL="0" indent="0">
              <a:buNone/>
              <a:defRPr/>
            </a:pPr>
            <a:r>
              <a:rPr lang="en-US" altLang="en-US" sz="2200" dirty="0"/>
              <a:t>     will forget about how much time </a:t>
            </a:r>
          </a:p>
          <a:p>
            <a:pPr marL="0" indent="0">
              <a:buNone/>
              <a:defRPr/>
            </a:pPr>
            <a:r>
              <a:rPr lang="en-US" altLang="en-US" sz="2200" dirty="0"/>
              <a:t>     you are spending on the cell </a:t>
            </a:r>
          </a:p>
          <a:p>
            <a:pPr marL="0" indent="0">
              <a:buNone/>
              <a:defRPr/>
            </a:pPr>
            <a:r>
              <a:rPr lang="en-US" altLang="en-US" sz="2200" dirty="0"/>
              <a:t>     phone or computer.</a:t>
            </a:r>
          </a:p>
          <a:p>
            <a:pPr marL="0" indent="0">
              <a:buNone/>
              <a:defRPr/>
            </a:pPr>
            <a:r>
              <a:rPr lang="en-US" altLang="en-US" sz="2200" dirty="0">
                <a:hlinkClick r:id="rId4" action="ppaction://hlinksldjump"/>
              </a:rPr>
              <a:t>C. </a:t>
            </a:r>
            <a:r>
              <a:rPr lang="en-US" altLang="en-US" sz="2200" dirty="0"/>
              <a:t>Listen to your parents take their </a:t>
            </a:r>
          </a:p>
          <a:p>
            <a:pPr marL="0" indent="0">
              <a:buNone/>
              <a:defRPr/>
            </a:pPr>
            <a:r>
              <a:rPr lang="en-US" altLang="en-US" sz="2200" dirty="0"/>
              <a:t>     advice and devise a strategy to </a:t>
            </a:r>
          </a:p>
          <a:p>
            <a:pPr marL="0" indent="0">
              <a:buNone/>
              <a:defRPr/>
            </a:pPr>
            <a:r>
              <a:rPr lang="en-US" altLang="en-US" sz="2200" dirty="0"/>
              <a:t>     reduce the time you are spending </a:t>
            </a:r>
          </a:p>
          <a:p>
            <a:pPr marL="0" indent="0">
              <a:buNone/>
              <a:defRPr/>
            </a:pPr>
            <a:r>
              <a:rPr lang="en-US" altLang="en-US" sz="2200" dirty="0"/>
              <a:t>     on the computer or cell phone.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8320B02E-FEA9-41EC-A5EC-DDA289536BBB}"/>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sz="4700" dirty="0">
                <a:solidFill>
                  <a:srgbClr val="FF0000"/>
                </a:solidFill>
              </a:rPr>
              <a:t>Right answer</a:t>
            </a:r>
          </a:p>
        </p:txBody>
      </p:sp>
      <p:sp>
        <p:nvSpPr>
          <p:cNvPr id="443395" name="Rectangle 3">
            <a:extLst>
              <a:ext uri="{FF2B5EF4-FFF2-40B4-BE49-F238E27FC236}">
                <a16:creationId xmlns:a16="http://schemas.microsoft.com/office/drawing/2014/main" id="{48CE592E-241F-4E28-A6B0-91BD0AE7567A}"/>
              </a:ext>
            </a:extLst>
          </p:cNvPr>
          <p:cNvSpPr>
            <a:spLocks noGrp="1" noChangeArrowheads="1"/>
          </p:cNvSpPr>
          <p:nvPr>
            <p:ph type="body" idx="1"/>
          </p:nvPr>
        </p:nvSpPr>
        <p:spPr>
          <a:xfrm>
            <a:off x="2152650" y="1929384"/>
            <a:ext cx="7886700" cy="4251960"/>
          </a:xfrm>
        </p:spPr>
        <p:txBody>
          <a:bodyPr>
            <a:normAutofit/>
          </a:bodyPr>
          <a:lstStyle/>
          <a:p>
            <a:pPr marL="609600" indent="-609600">
              <a:buNone/>
              <a:defRPr/>
            </a:pPr>
            <a:r>
              <a:rPr lang="en-US" altLang="en-US" sz="1900" b="1" dirty="0">
                <a:solidFill>
                  <a:srgbClr val="FF0000"/>
                </a:solidFill>
              </a:rPr>
              <a:t>Listen to your parents, take their advice, and devise a </a:t>
            </a:r>
          </a:p>
          <a:p>
            <a:pPr marL="609600" indent="-609600">
              <a:buNone/>
              <a:defRPr/>
            </a:pPr>
            <a:r>
              <a:rPr lang="en-US" altLang="en-US" sz="1900" b="1" dirty="0">
                <a:solidFill>
                  <a:srgbClr val="FF0000"/>
                </a:solidFill>
              </a:rPr>
              <a:t>strategy to reduce the time you are spending on </a:t>
            </a:r>
          </a:p>
          <a:p>
            <a:pPr marL="609600" indent="-609600">
              <a:buNone/>
              <a:defRPr/>
            </a:pPr>
            <a:r>
              <a:rPr lang="en-US" altLang="en-US" sz="1900" b="1" dirty="0">
                <a:solidFill>
                  <a:srgbClr val="FF0000"/>
                </a:solidFill>
              </a:rPr>
              <a:t>the computer or cell phone. </a:t>
            </a:r>
            <a:endParaRPr lang="en-US" altLang="en-US" sz="1900" dirty="0">
              <a:solidFill>
                <a:srgbClr val="FF0000"/>
              </a:solidFill>
            </a:endParaRPr>
          </a:p>
          <a:p>
            <a:pPr marL="609600" indent="-609600">
              <a:defRPr/>
            </a:pPr>
            <a:r>
              <a:rPr lang="en-US" altLang="en-US" sz="1900" dirty="0"/>
              <a:t>Taking a chance believing that your parents will forget how much time you spend on the cell phone or computer is not a good idea. Parents tend to be consistent when they have a significant concern.  Ignoring the request of your parents is also not a good idea; ignoring a request could be perceived as disrespect. Listening to your parents and honoring their advice, and devising a strategy to reduce your time on the computer or cell phone is the best option. Most parents have the best interests of the child in mind. </a:t>
            </a:r>
          </a:p>
        </p:txBody>
      </p:sp>
      <p:sp>
        <p:nvSpPr>
          <p:cNvPr id="2" name="Arrow: Right 1">
            <a:hlinkClick r:id="rId2" action="ppaction://hlinksldjump"/>
            <a:extLst>
              <a:ext uri="{FF2B5EF4-FFF2-40B4-BE49-F238E27FC236}">
                <a16:creationId xmlns:a16="http://schemas.microsoft.com/office/drawing/2014/main" id="{3D4131DD-A6C1-D901-66C8-2ABB8A674379}"/>
              </a:ext>
            </a:extLst>
          </p:cNvPr>
          <p:cNvSpPr/>
          <p:nvPr/>
        </p:nvSpPr>
        <p:spPr bwMode="auto">
          <a:xfrm>
            <a:off x="6096000" y="54864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B8360296-210D-4CB4-A984-1E312962208C}"/>
              </a:ext>
            </a:extLst>
          </p:cNvPr>
          <p:cNvSpPr>
            <a:spLocks noGrp="1" noChangeArrowheads="1"/>
          </p:cNvSpPr>
          <p:nvPr>
            <p:ph type="title"/>
          </p:nvPr>
        </p:nvSpPr>
        <p:spPr>
          <a:xfrm>
            <a:off x="2154937" y="548640"/>
            <a:ext cx="2700645" cy="5431536"/>
          </a:xfrm>
        </p:spPr>
        <p:txBody>
          <a:bodyPr>
            <a:normAutofit/>
          </a:bodyPr>
          <a:lstStyle/>
          <a:p>
            <a:pPr eaLnBrk="1" hangingPunct="1">
              <a:defRPr/>
            </a:pPr>
            <a:r>
              <a:rPr lang="en-US" altLang="en-US" sz="4700" dirty="0">
                <a:solidFill>
                  <a:srgbClr val="FF0000"/>
                </a:solidFill>
              </a:rPr>
              <a:t>Wrong answer</a:t>
            </a:r>
          </a:p>
        </p:txBody>
      </p:sp>
      <p:sp>
        <p:nvSpPr>
          <p:cNvPr id="442371" name="Rectangle 3">
            <a:extLst>
              <a:ext uri="{FF2B5EF4-FFF2-40B4-BE49-F238E27FC236}">
                <a16:creationId xmlns:a16="http://schemas.microsoft.com/office/drawing/2014/main" id="{3D95D19A-063A-4A1E-B342-7C9B4878A2A0}"/>
              </a:ext>
            </a:extLst>
          </p:cNvPr>
          <p:cNvSpPr>
            <a:spLocks noGrp="1" noChangeArrowheads="1"/>
          </p:cNvSpPr>
          <p:nvPr>
            <p:ph type="body" idx="1"/>
          </p:nvPr>
        </p:nvSpPr>
        <p:spPr>
          <a:xfrm>
            <a:off x="5368814" y="552091"/>
            <a:ext cx="4668251" cy="5431536"/>
          </a:xfrm>
        </p:spPr>
        <p:txBody>
          <a:bodyPr anchor="ctr">
            <a:normAutofit/>
          </a:bodyPr>
          <a:lstStyle/>
          <a:p>
            <a:pPr marL="609600" indent="-609600">
              <a:defRPr/>
            </a:pPr>
            <a:r>
              <a:rPr lang="en-US" altLang="en-US" sz="1900" dirty="0"/>
              <a:t>Take your chances your parents will forget how much time you spend on the cell phone or computer.</a:t>
            </a:r>
          </a:p>
        </p:txBody>
      </p:sp>
      <p:sp>
        <p:nvSpPr>
          <p:cNvPr id="2" name="Arrow: Left 1">
            <a:hlinkClick r:id="rId2" action="ppaction://hlinksldjump"/>
            <a:extLst>
              <a:ext uri="{FF2B5EF4-FFF2-40B4-BE49-F238E27FC236}">
                <a16:creationId xmlns:a16="http://schemas.microsoft.com/office/drawing/2014/main" id="{D3D872DE-5D83-7401-0493-F0B09BCB7E13}"/>
              </a:ext>
            </a:extLst>
          </p:cNvPr>
          <p:cNvSpPr/>
          <p:nvPr/>
        </p:nvSpPr>
        <p:spPr bwMode="auto">
          <a:xfrm>
            <a:off x="7543800" y="4648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67DEFFF3-CFC8-4799-98EB-76EAB02EF8E7}"/>
              </a:ext>
            </a:extLst>
          </p:cNvPr>
          <p:cNvSpPr>
            <a:spLocks noGrp="1" noChangeArrowheads="1"/>
          </p:cNvSpPr>
          <p:nvPr>
            <p:ph type="title"/>
          </p:nvPr>
        </p:nvSpPr>
        <p:spPr>
          <a:xfrm>
            <a:off x="2154937" y="548640"/>
            <a:ext cx="2700645" cy="5431536"/>
          </a:xfrm>
        </p:spPr>
        <p:txBody>
          <a:bodyPr>
            <a:normAutofit/>
          </a:bodyPr>
          <a:lstStyle/>
          <a:p>
            <a:pPr eaLnBrk="1" hangingPunct="1">
              <a:defRPr/>
            </a:pPr>
            <a:r>
              <a:rPr lang="en-US" altLang="en-US" sz="4700" dirty="0">
                <a:solidFill>
                  <a:srgbClr val="FF0000"/>
                </a:solidFill>
              </a:rPr>
              <a:t>Wrong answer</a:t>
            </a:r>
          </a:p>
        </p:txBody>
      </p:sp>
      <p:sp>
        <p:nvSpPr>
          <p:cNvPr id="441347" name="Rectangle 3">
            <a:extLst>
              <a:ext uri="{FF2B5EF4-FFF2-40B4-BE49-F238E27FC236}">
                <a16:creationId xmlns:a16="http://schemas.microsoft.com/office/drawing/2014/main" id="{AED63651-9D1E-47E6-A2BA-58B6DE2DC95D}"/>
              </a:ext>
            </a:extLst>
          </p:cNvPr>
          <p:cNvSpPr>
            <a:spLocks noGrp="1" noChangeArrowheads="1"/>
          </p:cNvSpPr>
          <p:nvPr>
            <p:ph type="body" idx="1"/>
          </p:nvPr>
        </p:nvSpPr>
        <p:spPr>
          <a:xfrm>
            <a:off x="5368814" y="552091"/>
            <a:ext cx="4668251" cy="5431536"/>
          </a:xfrm>
        </p:spPr>
        <p:txBody>
          <a:bodyPr anchor="ctr">
            <a:normAutofit/>
          </a:bodyPr>
          <a:lstStyle/>
          <a:p>
            <a:pPr eaLnBrk="1" hangingPunct="1">
              <a:buFont typeface="Wingdings" panose="05000000000000000000" pitchFamily="2" charset="2"/>
              <a:buNone/>
              <a:defRPr/>
            </a:pPr>
            <a:r>
              <a:rPr lang="en-US" altLang="en-US" sz="1900" b="1" dirty="0"/>
              <a:t>There have been several </a:t>
            </a:r>
          </a:p>
          <a:p>
            <a:pPr eaLnBrk="1" hangingPunct="1">
              <a:buFont typeface="Wingdings" panose="05000000000000000000" pitchFamily="2" charset="2"/>
              <a:buNone/>
              <a:defRPr/>
            </a:pPr>
            <a:r>
              <a:rPr lang="en-US" altLang="en-US" sz="1900" b="1" dirty="0"/>
              <a:t>disagreements on how much time you</a:t>
            </a:r>
          </a:p>
          <a:p>
            <a:pPr eaLnBrk="1" hangingPunct="1">
              <a:buFont typeface="Wingdings" panose="05000000000000000000" pitchFamily="2" charset="2"/>
              <a:buNone/>
              <a:defRPr/>
            </a:pPr>
            <a:r>
              <a:rPr lang="en-US" altLang="en-US" sz="1900" b="1" dirty="0"/>
              <a:t> are spending on the computer or the</a:t>
            </a:r>
          </a:p>
          <a:p>
            <a:pPr eaLnBrk="1" hangingPunct="1">
              <a:buFont typeface="Wingdings" panose="05000000000000000000" pitchFamily="2" charset="2"/>
              <a:buNone/>
              <a:defRPr/>
            </a:pPr>
            <a:r>
              <a:rPr lang="en-US" altLang="en-US" sz="1900" b="1" dirty="0"/>
              <a:t> cell phone, what should be your</a:t>
            </a:r>
          </a:p>
          <a:p>
            <a:pPr eaLnBrk="1" hangingPunct="1">
              <a:buFont typeface="Wingdings" panose="05000000000000000000" pitchFamily="2" charset="2"/>
              <a:buNone/>
              <a:defRPr/>
            </a:pPr>
            <a:r>
              <a:rPr lang="en-US" altLang="en-US" sz="1900" b="1" dirty="0"/>
              <a:t> response?</a:t>
            </a:r>
            <a:endParaRPr lang="en-US" altLang="en-US" sz="1900" dirty="0"/>
          </a:p>
          <a:p>
            <a:pPr eaLnBrk="1" hangingPunct="1">
              <a:defRPr/>
            </a:pPr>
            <a:r>
              <a:rPr lang="en-US" altLang="en-US" dirty="0">
                <a:solidFill>
                  <a:srgbClr val="FF0000"/>
                </a:solidFill>
              </a:rPr>
              <a:t>Ignore your parents to do what you want to do.</a:t>
            </a:r>
          </a:p>
        </p:txBody>
      </p:sp>
      <p:sp>
        <p:nvSpPr>
          <p:cNvPr id="2" name="Arrow: Left 1">
            <a:hlinkClick r:id="rId2" action="ppaction://hlinksldjump"/>
            <a:extLst>
              <a:ext uri="{FF2B5EF4-FFF2-40B4-BE49-F238E27FC236}">
                <a16:creationId xmlns:a16="http://schemas.microsoft.com/office/drawing/2014/main" id="{F03140CC-42F8-B4C4-9C66-4E0AD77C3161}"/>
              </a:ext>
            </a:extLst>
          </p:cNvPr>
          <p:cNvSpPr/>
          <p:nvPr/>
        </p:nvSpPr>
        <p:spPr bwMode="auto">
          <a:xfrm>
            <a:off x="7467600" y="5105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D5747EA-C369-4AD4-9312-03EBA4F4CB7E}"/>
              </a:ext>
            </a:extLst>
          </p:cNvPr>
          <p:cNvSpPr>
            <a:spLocks noGrp="1" noChangeArrowheads="1"/>
          </p:cNvSpPr>
          <p:nvPr>
            <p:ph type="title"/>
          </p:nvPr>
        </p:nvSpPr>
        <p:spPr>
          <a:xfrm>
            <a:off x="5791201" y="365126"/>
            <a:ext cx="4248149" cy="1807305"/>
          </a:xfrm>
        </p:spPr>
        <p:txBody>
          <a:bodyPr>
            <a:normAutofit/>
          </a:bodyPr>
          <a:lstStyle/>
          <a:p>
            <a:pPr eaLnBrk="1" hangingPunct="1">
              <a:lnSpc>
                <a:spcPct val="90000"/>
              </a:lnSpc>
              <a:defRPr/>
            </a:pPr>
            <a:r>
              <a:rPr lang="en-US" altLang="en-US" sz="2000" b="1" dirty="0">
                <a:solidFill>
                  <a:srgbClr val="FF0000"/>
                </a:solidFill>
              </a:rPr>
              <a:t>You are living in your parent’s house your curfew time does not agree with your parent’s curfew time, what should be your response?</a:t>
            </a:r>
          </a:p>
        </p:txBody>
      </p:sp>
      <p:pic>
        <p:nvPicPr>
          <p:cNvPr id="104453" name="Picture 104452" descr="Cardboard boxes and cleaning items in a room">
            <a:extLst>
              <a:ext uri="{FF2B5EF4-FFF2-40B4-BE49-F238E27FC236}">
                <a16:creationId xmlns:a16="http://schemas.microsoft.com/office/drawing/2014/main" id="{FBEE04AD-C6E4-5D9F-6A3A-AA5D8287B4EE}"/>
              </a:ext>
            </a:extLst>
          </p:cNvPr>
          <p:cNvPicPr>
            <a:picLocks noChangeAspect="1"/>
          </p:cNvPicPr>
          <p:nvPr/>
        </p:nvPicPr>
        <p:blipFill rotWithShape="1">
          <a:blip r:embed="rId2"/>
          <a:srcRect l="35703" r="19647" b="-1"/>
          <a:stretch/>
        </p:blipFill>
        <p:spPr>
          <a:xfrm>
            <a:off x="1524021" y="10"/>
            <a:ext cx="42481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4451" name="Rectangle 3">
            <a:extLst>
              <a:ext uri="{FF2B5EF4-FFF2-40B4-BE49-F238E27FC236}">
                <a16:creationId xmlns:a16="http://schemas.microsoft.com/office/drawing/2014/main" id="{BABBC352-8CCB-45BB-8BD3-0DC61DD8DDC5}"/>
              </a:ext>
            </a:extLst>
          </p:cNvPr>
          <p:cNvSpPr>
            <a:spLocks noGrp="1" noChangeArrowheads="1"/>
          </p:cNvSpPr>
          <p:nvPr>
            <p:ph type="body" idx="1"/>
          </p:nvPr>
        </p:nvSpPr>
        <p:spPr>
          <a:xfrm>
            <a:off x="5943600" y="2333297"/>
            <a:ext cx="4722114" cy="3843666"/>
          </a:xfrm>
        </p:spPr>
        <p:txBody>
          <a:bodyPr>
            <a:normAutofit/>
          </a:bodyPr>
          <a:lstStyle/>
          <a:p>
            <a:pPr marL="0" indent="0">
              <a:buNone/>
              <a:defRPr/>
            </a:pPr>
            <a:r>
              <a:rPr lang="en-US" altLang="en-US" sz="1700" dirty="0">
                <a:hlinkClick r:id="rId3" action="ppaction://hlinksldjump"/>
              </a:rPr>
              <a:t>A. </a:t>
            </a:r>
            <a:r>
              <a:rPr lang="en-US" altLang="en-US" sz="1700" dirty="0"/>
              <a:t>Disregard the curfew after all your  </a:t>
            </a:r>
          </a:p>
          <a:p>
            <a:pPr marL="0" indent="0">
              <a:buNone/>
              <a:defRPr/>
            </a:pPr>
            <a:r>
              <a:rPr lang="en-US" altLang="en-US" sz="1700" dirty="0"/>
              <a:t>     parents will only fuss a little bit if you     </a:t>
            </a:r>
          </a:p>
          <a:p>
            <a:pPr marL="0" indent="0">
              <a:buNone/>
              <a:defRPr/>
            </a:pPr>
            <a:r>
              <a:rPr lang="en-US" altLang="en-US" sz="1700" dirty="0"/>
              <a:t>     come in late.</a:t>
            </a:r>
          </a:p>
          <a:p>
            <a:pPr marL="0" indent="0">
              <a:buNone/>
              <a:defRPr/>
            </a:pPr>
            <a:r>
              <a:rPr lang="en-US" altLang="en-US" sz="1700" dirty="0">
                <a:hlinkClick r:id="rId4" action="ppaction://hlinksldjump"/>
              </a:rPr>
              <a:t>B. </a:t>
            </a:r>
            <a:r>
              <a:rPr lang="en-US" altLang="en-US" sz="1700" dirty="0"/>
              <a:t>Listen to your parents you are living in  </a:t>
            </a:r>
          </a:p>
          <a:p>
            <a:pPr marL="0" indent="0">
              <a:buNone/>
              <a:defRPr/>
            </a:pPr>
            <a:r>
              <a:rPr lang="en-US" altLang="en-US" sz="1700" dirty="0"/>
              <a:t>     their house they are sincerely </a:t>
            </a:r>
          </a:p>
          <a:p>
            <a:pPr marL="0" indent="0">
              <a:buNone/>
              <a:defRPr/>
            </a:pPr>
            <a:r>
              <a:rPr lang="en-US" altLang="en-US" sz="1700" dirty="0"/>
              <a:t>     concerned about your safety and well   </a:t>
            </a:r>
          </a:p>
          <a:p>
            <a:pPr marL="0" indent="0">
              <a:buNone/>
              <a:defRPr/>
            </a:pPr>
            <a:r>
              <a:rPr lang="en-US" altLang="en-US" sz="1700" dirty="0"/>
              <a:t>     being.</a:t>
            </a:r>
          </a:p>
          <a:p>
            <a:pPr marL="0" indent="0">
              <a:buNone/>
              <a:defRPr/>
            </a:pPr>
            <a:r>
              <a:rPr lang="en-US" altLang="en-US" sz="1700" dirty="0">
                <a:hlinkClick r:id="rId5" action="ppaction://hlinksldjump"/>
              </a:rPr>
              <a:t>C</a:t>
            </a:r>
            <a:r>
              <a:rPr lang="en-US" altLang="en-US" sz="1700" dirty="0">
                <a:hlinkClick r:id="rId6" action="ppaction://hlinksldjump"/>
              </a:rPr>
              <a:t>. </a:t>
            </a:r>
            <a:r>
              <a:rPr lang="en-US" altLang="en-US" sz="1700" dirty="0"/>
              <a:t>Work toward moving out of the house</a:t>
            </a:r>
          </a:p>
          <a:p>
            <a:pPr marL="0" indent="0">
              <a:buNone/>
              <a:defRPr/>
            </a:pPr>
            <a:r>
              <a:rPr lang="en-US" altLang="en-US" sz="1700" dirty="0"/>
              <a:t>     before you are ready to take on your </a:t>
            </a:r>
          </a:p>
          <a:p>
            <a:pPr marL="0" indent="0">
              <a:buNone/>
              <a:defRPr/>
            </a:pPr>
            <a:r>
              <a:rPr lang="en-US" altLang="en-US" sz="1700" dirty="0"/>
              <a:t>     full financial and emotional responsibilities.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7210443F-21AD-47EB-B75A-DACFC82EEA14}"/>
              </a:ext>
            </a:extLst>
          </p:cNvPr>
          <p:cNvSpPr>
            <a:spLocks noGrp="1" noChangeArrowheads="1"/>
          </p:cNvSpPr>
          <p:nvPr>
            <p:ph type="title"/>
          </p:nvPr>
        </p:nvSpPr>
        <p:spPr>
          <a:xfrm>
            <a:off x="6216817" y="609601"/>
            <a:ext cx="3918393" cy="762000"/>
          </a:xfrm>
        </p:spPr>
        <p:txBody>
          <a:bodyPr>
            <a:normAutofit/>
          </a:bodyPr>
          <a:lstStyle/>
          <a:p>
            <a:pPr eaLnBrk="1" hangingPunct="1">
              <a:defRPr/>
            </a:pPr>
            <a:r>
              <a:rPr lang="en-US" altLang="en-US" sz="3500" dirty="0">
                <a:solidFill>
                  <a:srgbClr val="FF0000"/>
                </a:solidFill>
              </a:rPr>
              <a:t>Right Answer</a:t>
            </a:r>
          </a:p>
        </p:txBody>
      </p:sp>
      <p:pic>
        <p:nvPicPr>
          <p:cNvPr id="445445" name="Picture 445444" descr="A midsection of a person holding a miniature house">
            <a:extLst>
              <a:ext uri="{FF2B5EF4-FFF2-40B4-BE49-F238E27FC236}">
                <a16:creationId xmlns:a16="http://schemas.microsoft.com/office/drawing/2014/main" id="{6EFC99E7-7616-AF0F-A8EB-2DD02C55EA3A}"/>
              </a:ext>
            </a:extLst>
          </p:cNvPr>
          <p:cNvPicPr>
            <a:picLocks noChangeAspect="1"/>
          </p:cNvPicPr>
          <p:nvPr/>
        </p:nvPicPr>
        <p:blipFill rotWithShape="1">
          <a:blip r:embed="rId2"/>
          <a:srcRect l="23926" r="22254" b="-2"/>
          <a:stretch/>
        </p:blipFill>
        <p:spPr>
          <a:xfrm>
            <a:off x="1524020" y="891540"/>
            <a:ext cx="4332038" cy="5071110"/>
          </a:xfrm>
          <a:prstGeom prst="rect">
            <a:avLst/>
          </a:prstGeom>
          <a:effectLst>
            <a:outerShdw blurRad="406400" dist="317500" dir="5400000" sx="89000" sy="89000" rotWithShape="0">
              <a:prstClr val="black">
                <a:alpha val="15000"/>
              </a:prstClr>
            </a:outerShdw>
          </a:effectLst>
        </p:spPr>
      </p:pic>
      <p:sp>
        <p:nvSpPr>
          <p:cNvPr id="445443" name="Rectangle 3">
            <a:extLst>
              <a:ext uri="{FF2B5EF4-FFF2-40B4-BE49-F238E27FC236}">
                <a16:creationId xmlns:a16="http://schemas.microsoft.com/office/drawing/2014/main" id="{C89F486F-8AE2-4AC2-BFC0-F1CB7115F881}"/>
              </a:ext>
            </a:extLst>
          </p:cNvPr>
          <p:cNvSpPr>
            <a:spLocks noGrp="1" noChangeArrowheads="1"/>
          </p:cNvSpPr>
          <p:nvPr>
            <p:ph type="body" idx="1"/>
          </p:nvPr>
        </p:nvSpPr>
        <p:spPr>
          <a:xfrm>
            <a:off x="6216817" y="1524002"/>
            <a:ext cx="3918391" cy="4267199"/>
          </a:xfrm>
        </p:spPr>
        <p:txBody>
          <a:bodyPr>
            <a:normAutofit/>
          </a:bodyPr>
          <a:lstStyle/>
          <a:p>
            <a:pPr marL="609600" indent="-609600">
              <a:defRPr/>
            </a:pPr>
            <a:r>
              <a:rPr lang="en-US" altLang="en-US" sz="1600" b="1" dirty="0">
                <a:solidFill>
                  <a:srgbClr val="FF0000"/>
                </a:solidFill>
              </a:rPr>
              <a:t>Listen to your parents; you are living in their house. They are sincerely concerned about your safety and well-being.</a:t>
            </a:r>
            <a:endParaRPr lang="en-US" altLang="en-US" sz="1600" dirty="0">
              <a:solidFill>
                <a:srgbClr val="FF0000"/>
              </a:solidFill>
            </a:endParaRPr>
          </a:p>
          <a:p>
            <a:pPr marL="609600" indent="-609600">
              <a:defRPr/>
            </a:pPr>
            <a:endParaRPr lang="en-US" altLang="en-US" sz="1600" dirty="0"/>
          </a:p>
          <a:p>
            <a:pPr marL="609600" indent="-609600">
              <a:defRPr/>
            </a:pPr>
            <a:r>
              <a:rPr lang="en-US" altLang="en-US" sz="1600" dirty="0"/>
              <a:t>Disregarding your parent’s curfew time should never be an option. When a child is living in their parents’ house, it is essential to follow the rules and regulations of the parents. Parents tend to worry about their children who are still living at home, and they also tend to be concerned about how late their older children stay out when they visit or come home. The best possible outcome is to follow the rules of the parents. </a:t>
            </a:r>
          </a:p>
        </p:txBody>
      </p:sp>
      <p:sp>
        <p:nvSpPr>
          <p:cNvPr id="2" name="Arrow: Right 1">
            <a:hlinkClick r:id="rId3" action="ppaction://hlinksldjump"/>
            <a:extLst>
              <a:ext uri="{FF2B5EF4-FFF2-40B4-BE49-F238E27FC236}">
                <a16:creationId xmlns:a16="http://schemas.microsoft.com/office/drawing/2014/main" id="{1AE32744-2307-DA01-E119-ED743CA8BBC5}"/>
              </a:ext>
            </a:extLst>
          </p:cNvPr>
          <p:cNvSpPr/>
          <p:nvPr/>
        </p:nvSpPr>
        <p:spPr bwMode="auto">
          <a:xfrm>
            <a:off x="8153400" y="60198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AC7E001-0906-43F3-89EA-B9E9A3461083}"/>
              </a:ext>
            </a:extLst>
          </p:cNvPr>
          <p:cNvSpPr>
            <a:spLocks noGrp="1" noChangeArrowheads="1"/>
          </p:cNvSpPr>
          <p:nvPr>
            <p:ph type="title"/>
          </p:nvPr>
        </p:nvSpPr>
        <p:spPr>
          <a:xfrm>
            <a:off x="5638801" y="365126"/>
            <a:ext cx="5026913" cy="1807305"/>
          </a:xfrm>
        </p:spPr>
        <p:txBody>
          <a:bodyPr>
            <a:normAutofit/>
          </a:bodyPr>
          <a:lstStyle/>
          <a:p>
            <a:pPr eaLnBrk="1" hangingPunct="1">
              <a:defRPr/>
            </a:pPr>
            <a:r>
              <a:rPr lang="en-US" altLang="en-US" b="1" dirty="0">
                <a:solidFill>
                  <a:srgbClr val="FF0000"/>
                </a:solidFill>
              </a:rPr>
              <a:t>Family /Parent/Child issues</a:t>
            </a:r>
          </a:p>
        </p:txBody>
      </p:sp>
      <p:pic>
        <p:nvPicPr>
          <p:cNvPr id="100357" name="Picture 100356" descr="Close up image of hands applauding">
            <a:extLst>
              <a:ext uri="{FF2B5EF4-FFF2-40B4-BE49-F238E27FC236}">
                <a16:creationId xmlns:a16="http://schemas.microsoft.com/office/drawing/2014/main" id="{9A871E8E-4368-C761-FCED-EA61CE753156}"/>
              </a:ext>
            </a:extLst>
          </p:cNvPr>
          <p:cNvPicPr>
            <a:picLocks noChangeAspect="1"/>
          </p:cNvPicPr>
          <p:nvPr/>
        </p:nvPicPr>
        <p:blipFill rotWithShape="1">
          <a:blip r:embed="rId2"/>
          <a:srcRect l="34365" r="20984" b="-1"/>
          <a:stretch/>
        </p:blipFill>
        <p:spPr>
          <a:xfrm>
            <a:off x="1524021" y="10"/>
            <a:ext cx="411477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0355" name="Rectangle 3">
            <a:extLst>
              <a:ext uri="{FF2B5EF4-FFF2-40B4-BE49-F238E27FC236}">
                <a16:creationId xmlns:a16="http://schemas.microsoft.com/office/drawing/2014/main" id="{D2EA8382-A2C8-443F-92B1-5DEC57DCEAA5}"/>
              </a:ext>
            </a:extLst>
          </p:cNvPr>
          <p:cNvSpPr>
            <a:spLocks noGrp="1" noChangeArrowheads="1"/>
          </p:cNvSpPr>
          <p:nvPr>
            <p:ph type="body" idx="1"/>
          </p:nvPr>
        </p:nvSpPr>
        <p:spPr>
          <a:xfrm>
            <a:off x="6096001" y="2333297"/>
            <a:ext cx="4428120" cy="3843666"/>
          </a:xfrm>
        </p:spPr>
        <p:txBody>
          <a:bodyPr>
            <a:normAutofit lnSpcReduction="10000"/>
          </a:bodyPr>
          <a:lstStyle/>
          <a:p>
            <a:pPr marL="533400" indent="-533400">
              <a:buNone/>
              <a:defRPr/>
            </a:pPr>
            <a:r>
              <a:rPr lang="en-US" altLang="en-US" sz="1700" b="1" dirty="0">
                <a:solidFill>
                  <a:srgbClr val="FF0000"/>
                </a:solidFill>
              </a:rPr>
              <a:t>You find yourself obsessively arguing</a:t>
            </a:r>
          </a:p>
          <a:p>
            <a:pPr marL="533400" indent="-533400">
              <a:buNone/>
              <a:defRPr/>
            </a:pPr>
            <a:r>
              <a:rPr lang="en-US" altLang="en-US" sz="1700" b="1" dirty="0">
                <a:solidFill>
                  <a:srgbClr val="FF0000"/>
                </a:solidFill>
              </a:rPr>
              <a:t> with your parents, what should be you</a:t>
            </a:r>
          </a:p>
          <a:p>
            <a:pPr marL="533400" indent="-533400">
              <a:buNone/>
              <a:defRPr/>
            </a:pPr>
            <a:r>
              <a:rPr lang="en-US" altLang="en-US" sz="1700" b="1" dirty="0">
                <a:solidFill>
                  <a:srgbClr val="FF0000"/>
                </a:solidFill>
              </a:rPr>
              <a:t> response?</a:t>
            </a:r>
            <a:endParaRPr lang="en-US" altLang="en-US" sz="1700" dirty="0">
              <a:solidFill>
                <a:srgbClr val="FF0000"/>
              </a:solidFill>
            </a:endParaRPr>
          </a:p>
          <a:p>
            <a:pPr marL="0" indent="0">
              <a:buNone/>
              <a:defRPr/>
            </a:pPr>
            <a:r>
              <a:rPr lang="en-US" altLang="en-US" sz="1700" dirty="0">
                <a:hlinkClick r:id="rId3" action="ppaction://hlinksldjump"/>
              </a:rPr>
              <a:t>A.  </a:t>
            </a:r>
            <a:r>
              <a:rPr lang="en-US" altLang="en-US" sz="1700" dirty="0"/>
              <a:t>Continue to argue; things will eventually </a:t>
            </a:r>
          </a:p>
          <a:p>
            <a:pPr marL="0" indent="0">
              <a:buNone/>
              <a:defRPr/>
            </a:pPr>
            <a:r>
              <a:rPr lang="en-US" altLang="en-US" sz="1700" dirty="0"/>
              <a:t>      get better.</a:t>
            </a:r>
          </a:p>
          <a:p>
            <a:pPr marL="0" indent="0">
              <a:buNone/>
              <a:defRPr/>
            </a:pPr>
            <a:r>
              <a:rPr lang="en-US" altLang="en-US" sz="1700" dirty="0">
                <a:hlinkClick r:id="rId4" action="ppaction://hlinksldjump"/>
              </a:rPr>
              <a:t>B . </a:t>
            </a:r>
            <a:r>
              <a:rPr lang="en-US" altLang="en-US" sz="1700" dirty="0"/>
              <a:t>Sit down and talk with your parents to </a:t>
            </a:r>
          </a:p>
          <a:p>
            <a:pPr marL="0" indent="0">
              <a:buNone/>
              <a:defRPr/>
            </a:pPr>
            <a:r>
              <a:rPr lang="en-US" altLang="en-US" sz="1700" dirty="0"/>
              <a:t>     determine what is expected and devise a </a:t>
            </a:r>
          </a:p>
          <a:p>
            <a:pPr marL="0" indent="0">
              <a:buNone/>
              <a:defRPr/>
            </a:pPr>
            <a:r>
              <a:rPr lang="en-US" altLang="en-US" sz="1700" dirty="0"/>
              <a:t>     plan to avoid doing those things that </a:t>
            </a:r>
          </a:p>
          <a:p>
            <a:pPr marL="0" indent="0">
              <a:buNone/>
              <a:defRPr/>
            </a:pPr>
            <a:r>
              <a:rPr lang="en-US" altLang="en-US" sz="1700" dirty="0"/>
              <a:t>     trigger arguments.</a:t>
            </a:r>
          </a:p>
          <a:p>
            <a:pPr marL="0" indent="0">
              <a:buNone/>
              <a:defRPr/>
            </a:pPr>
            <a:r>
              <a:rPr lang="en-US" altLang="en-US" sz="1700" dirty="0">
                <a:hlinkClick r:id="rId5" action="ppaction://hlinksldjump"/>
              </a:rPr>
              <a:t>C</a:t>
            </a:r>
            <a:r>
              <a:rPr lang="en-US" altLang="en-US" sz="1700" dirty="0">
                <a:hlinkClick r:id="rId6" action="ppaction://hlinksldjump"/>
              </a:rPr>
              <a:t>. </a:t>
            </a:r>
            <a:r>
              <a:rPr lang="en-US" altLang="en-US" sz="1700" dirty="0"/>
              <a:t>Take out your frustrations on your sister, </a:t>
            </a:r>
          </a:p>
          <a:p>
            <a:pPr marL="0" indent="0">
              <a:buNone/>
              <a:defRPr/>
            </a:pPr>
            <a:r>
              <a:rPr lang="en-US" altLang="en-US" sz="1700" dirty="0"/>
              <a:t>     brother, or friend.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0D325734-70F9-485C-A537-4065CAFF5BEF}"/>
              </a:ext>
            </a:extLst>
          </p:cNvPr>
          <p:cNvSpPr>
            <a:spLocks noGrp="1" noChangeArrowheads="1"/>
          </p:cNvSpPr>
          <p:nvPr>
            <p:ph type="title"/>
          </p:nvPr>
        </p:nvSpPr>
        <p:spPr>
          <a:xfrm>
            <a:off x="6216817" y="891540"/>
            <a:ext cx="3918393" cy="1578308"/>
          </a:xfrm>
        </p:spPr>
        <p:txBody>
          <a:bodyPr>
            <a:normAutofit/>
          </a:bodyPr>
          <a:lstStyle/>
          <a:p>
            <a:pPr eaLnBrk="1" hangingPunct="1">
              <a:defRPr/>
            </a:pPr>
            <a:r>
              <a:rPr lang="en-US" altLang="en-US" sz="3500" dirty="0">
                <a:solidFill>
                  <a:srgbClr val="FF0000"/>
                </a:solidFill>
              </a:rPr>
              <a:t>Wrong answer</a:t>
            </a:r>
          </a:p>
        </p:txBody>
      </p:sp>
      <p:pic>
        <p:nvPicPr>
          <p:cNvPr id="446469" name="Picture 446468" descr="Tape gun on cardboard box">
            <a:extLst>
              <a:ext uri="{FF2B5EF4-FFF2-40B4-BE49-F238E27FC236}">
                <a16:creationId xmlns:a16="http://schemas.microsoft.com/office/drawing/2014/main" id="{1EC34E46-E8CB-7704-7C5D-C1F4A7650B75}"/>
              </a:ext>
            </a:extLst>
          </p:cNvPr>
          <p:cNvPicPr>
            <a:picLocks noChangeAspect="1"/>
          </p:cNvPicPr>
          <p:nvPr/>
        </p:nvPicPr>
        <p:blipFill rotWithShape="1">
          <a:blip r:embed="rId2"/>
          <a:srcRect l="37387" r="5592"/>
          <a:stretch/>
        </p:blipFill>
        <p:spPr>
          <a:xfrm>
            <a:off x="1524020" y="891540"/>
            <a:ext cx="4332038" cy="5071110"/>
          </a:xfrm>
          <a:prstGeom prst="rect">
            <a:avLst/>
          </a:prstGeom>
          <a:effectLst>
            <a:outerShdw blurRad="406400" dist="317500" dir="5400000" sx="89000" sy="89000" rotWithShape="0">
              <a:prstClr val="black">
                <a:alpha val="15000"/>
              </a:prstClr>
            </a:outerShdw>
          </a:effectLst>
        </p:spPr>
      </p:pic>
      <p:sp>
        <p:nvSpPr>
          <p:cNvPr id="446467" name="Rectangle 3">
            <a:extLst>
              <a:ext uri="{FF2B5EF4-FFF2-40B4-BE49-F238E27FC236}">
                <a16:creationId xmlns:a16="http://schemas.microsoft.com/office/drawing/2014/main" id="{1AC82075-09A8-4342-ACA4-7D96A06D7F39}"/>
              </a:ext>
            </a:extLst>
          </p:cNvPr>
          <p:cNvSpPr>
            <a:spLocks noGrp="1" noChangeArrowheads="1"/>
          </p:cNvSpPr>
          <p:nvPr>
            <p:ph type="body" idx="1"/>
          </p:nvPr>
        </p:nvSpPr>
        <p:spPr>
          <a:xfrm>
            <a:off x="6216817" y="2630162"/>
            <a:ext cx="3918391" cy="3332489"/>
          </a:xfrm>
        </p:spPr>
        <p:txBody>
          <a:bodyPr>
            <a:normAutofit/>
          </a:bodyPr>
          <a:lstStyle/>
          <a:p>
            <a:pPr marL="609600" indent="-609600">
              <a:defRPr/>
            </a:pPr>
            <a:r>
              <a:rPr lang="en-US" altLang="en-US" sz="2400" dirty="0"/>
              <a:t>Work toward moving out of the house before you are ready to take on your full financial and emotional responsibilities.</a:t>
            </a:r>
          </a:p>
        </p:txBody>
      </p:sp>
      <p:sp>
        <p:nvSpPr>
          <p:cNvPr id="2" name="Arrow: Left 1">
            <a:hlinkClick r:id="rId3" action="ppaction://hlinksldjump"/>
            <a:extLst>
              <a:ext uri="{FF2B5EF4-FFF2-40B4-BE49-F238E27FC236}">
                <a16:creationId xmlns:a16="http://schemas.microsoft.com/office/drawing/2014/main" id="{40DA0934-53EF-28C0-087B-9712F30E9172}"/>
              </a:ext>
            </a:extLst>
          </p:cNvPr>
          <p:cNvSpPr/>
          <p:nvPr/>
        </p:nvSpPr>
        <p:spPr bwMode="auto">
          <a:xfrm>
            <a:off x="8334829" y="541382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4424" name="Rectangle 4444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418" name="Rectangle 2">
            <a:extLst>
              <a:ext uri="{FF2B5EF4-FFF2-40B4-BE49-F238E27FC236}">
                <a16:creationId xmlns:a16="http://schemas.microsoft.com/office/drawing/2014/main" id="{CEB78F7F-EF39-4CC8-900D-3A816ABB208D}"/>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Wrong Answer</a:t>
            </a:r>
          </a:p>
        </p:txBody>
      </p:sp>
      <p:sp>
        <p:nvSpPr>
          <p:cNvPr id="4444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419" name="Rectangle 3">
            <a:extLst>
              <a:ext uri="{FF2B5EF4-FFF2-40B4-BE49-F238E27FC236}">
                <a16:creationId xmlns:a16="http://schemas.microsoft.com/office/drawing/2014/main" id="{3FF4CAE3-6FBE-4630-9A7E-BEC3643401BD}"/>
              </a:ext>
            </a:extLst>
          </p:cNvPr>
          <p:cNvSpPr>
            <a:spLocks noGrp="1" noChangeArrowheads="1"/>
          </p:cNvSpPr>
          <p:nvPr>
            <p:ph type="body" idx="1"/>
          </p:nvPr>
        </p:nvSpPr>
        <p:spPr>
          <a:xfrm>
            <a:off x="838200" y="1929384"/>
            <a:ext cx="10515600" cy="4251960"/>
          </a:xfrm>
        </p:spPr>
        <p:txBody>
          <a:bodyPr>
            <a:normAutofit/>
          </a:bodyPr>
          <a:lstStyle/>
          <a:p>
            <a:pPr eaLnBrk="1" hangingPunct="1">
              <a:defRPr/>
            </a:pPr>
            <a:r>
              <a:rPr lang="en-US" altLang="en-US" sz="2200" b="1" dirty="0"/>
              <a:t>You live in your parent’s house; your curfew time does not agree with your parent’s; what should be your response?</a:t>
            </a:r>
            <a:endParaRPr lang="en-US" altLang="en-US" sz="2200"/>
          </a:p>
          <a:p>
            <a:pPr eaLnBrk="1" hangingPunct="1">
              <a:defRPr/>
            </a:pPr>
            <a:r>
              <a:rPr lang="en-US" altLang="en-US" sz="2200"/>
              <a:t>Disregard your parent’s curfew time because there is only a brief shouting match when the curfew is broken.</a:t>
            </a:r>
          </a:p>
        </p:txBody>
      </p:sp>
      <p:sp>
        <p:nvSpPr>
          <p:cNvPr id="2" name="Arrow: Left 1">
            <a:hlinkClick r:id="rId2" action="ppaction://hlinksldjump"/>
            <a:extLst>
              <a:ext uri="{FF2B5EF4-FFF2-40B4-BE49-F238E27FC236}">
                <a16:creationId xmlns:a16="http://schemas.microsoft.com/office/drawing/2014/main" id="{08A9B314-0D9F-4564-91CC-84DD735C0808}"/>
              </a:ext>
            </a:extLst>
          </p:cNvPr>
          <p:cNvSpPr/>
          <p:nvPr/>
        </p:nvSpPr>
        <p:spPr bwMode="auto">
          <a:xfrm>
            <a:off x="5552018" y="5791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E80CAB8-FA23-4CC0-80E5-F8357638B66F}"/>
              </a:ext>
            </a:extLst>
          </p:cNvPr>
          <p:cNvSpPr>
            <a:spLocks noGrp="1" noChangeArrowheads="1"/>
          </p:cNvSpPr>
          <p:nvPr>
            <p:ph type="title"/>
          </p:nvPr>
        </p:nvSpPr>
        <p:spPr>
          <a:xfrm>
            <a:off x="5562601" y="2"/>
            <a:ext cx="4800601" cy="1371599"/>
          </a:xfrm>
        </p:spPr>
        <p:txBody>
          <a:bodyPr>
            <a:normAutofit/>
          </a:bodyPr>
          <a:lstStyle/>
          <a:p>
            <a:pPr eaLnBrk="1" hangingPunct="1">
              <a:lnSpc>
                <a:spcPct val="90000"/>
              </a:lnSpc>
              <a:defRPr/>
            </a:pPr>
            <a:r>
              <a:rPr lang="en-US" altLang="en-US" sz="2000" b="1" dirty="0">
                <a:solidFill>
                  <a:srgbClr val="FF0000"/>
                </a:solidFill>
              </a:rPr>
              <a:t>The grass is overgrown; you are old enough to cut the grass, and you have cut the grass in the past; what the best response is?</a:t>
            </a:r>
          </a:p>
        </p:txBody>
      </p:sp>
      <p:pic>
        <p:nvPicPr>
          <p:cNvPr id="105477" name="Picture 105476" descr="Image of clover plants">
            <a:extLst>
              <a:ext uri="{FF2B5EF4-FFF2-40B4-BE49-F238E27FC236}">
                <a16:creationId xmlns:a16="http://schemas.microsoft.com/office/drawing/2014/main" id="{8E1C7BF8-2F5C-B0E4-6CC0-FA521335E211}"/>
              </a:ext>
            </a:extLst>
          </p:cNvPr>
          <p:cNvPicPr>
            <a:picLocks noChangeAspect="1"/>
          </p:cNvPicPr>
          <p:nvPr/>
        </p:nvPicPr>
        <p:blipFill rotWithShape="1">
          <a:blip r:embed="rId2"/>
          <a:srcRect l="23495" r="26336"/>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5475" name="Rectangle 3">
            <a:extLst>
              <a:ext uri="{FF2B5EF4-FFF2-40B4-BE49-F238E27FC236}">
                <a16:creationId xmlns:a16="http://schemas.microsoft.com/office/drawing/2014/main" id="{D19E59D6-791F-45BD-8C47-5BF725F07C2E}"/>
              </a:ext>
            </a:extLst>
          </p:cNvPr>
          <p:cNvSpPr>
            <a:spLocks noGrp="1" noChangeArrowheads="1"/>
          </p:cNvSpPr>
          <p:nvPr>
            <p:ph type="body" idx="1"/>
          </p:nvPr>
        </p:nvSpPr>
        <p:spPr>
          <a:xfrm>
            <a:off x="6324601" y="2333297"/>
            <a:ext cx="4038601" cy="3843666"/>
          </a:xfrm>
        </p:spPr>
        <p:txBody>
          <a:bodyPr>
            <a:normAutofit/>
          </a:bodyPr>
          <a:lstStyle/>
          <a:p>
            <a:pPr marL="0" indent="0">
              <a:buNone/>
              <a:defRPr/>
            </a:pPr>
            <a:r>
              <a:rPr lang="en-US" altLang="en-US" sz="1700" dirty="0">
                <a:hlinkClick r:id="rId3" action="ppaction://hlinksldjump"/>
              </a:rPr>
              <a:t>A</a:t>
            </a:r>
            <a:r>
              <a:rPr lang="en-US" altLang="en-US" sz="1700" dirty="0">
                <a:hlinkClick r:id="rId4" action="ppaction://hlinksldjump"/>
              </a:rPr>
              <a:t>. </a:t>
            </a:r>
            <a:r>
              <a:rPr lang="en-US" altLang="en-US" sz="1700" dirty="0"/>
              <a:t>Check with your parents and ask to </a:t>
            </a:r>
          </a:p>
          <a:p>
            <a:pPr marL="0" indent="0">
              <a:buNone/>
              <a:defRPr/>
            </a:pPr>
            <a:r>
              <a:rPr lang="en-US" altLang="en-US" sz="1700" dirty="0"/>
              <a:t>     cut the grass.</a:t>
            </a:r>
          </a:p>
          <a:p>
            <a:pPr marL="0" indent="0">
              <a:buNone/>
              <a:defRPr/>
            </a:pPr>
            <a:r>
              <a:rPr lang="en-US" altLang="en-US" sz="1700" dirty="0">
                <a:hlinkClick r:id="rId5" action="ppaction://hlinksldjump"/>
              </a:rPr>
              <a:t>B. </a:t>
            </a:r>
            <a:r>
              <a:rPr lang="en-US" altLang="en-US" sz="1700" dirty="0"/>
              <a:t>If your parents do not remind you to </a:t>
            </a:r>
          </a:p>
          <a:p>
            <a:pPr marL="0" indent="0">
              <a:buNone/>
              <a:defRPr/>
            </a:pPr>
            <a:r>
              <a:rPr lang="en-US" altLang="en-US" sz="1700" dirty="0"/>
              <a:t>     cut, totally ignore the grass.</a:t>
            </a:r>
          </a:p>
          <a:p>
            <a:pPr marL="0" indent="0">
              <a:buNone/>
              <a:defRPr/>
            </a:pPr>
            <a:r>
              <a:rPr lang="en-US" altLang="en-US" sz="1700" dirty="0">
                <a:hlinkClick r:id="rId6" action="ppaction://hlinksldjump"/>
              </a:rPr>
              <a:t>C.</a:t>
            </a:r>
            <a:r>
              <a:rPr lang="en-US" altLang="en-US" sz="1700" dirty="0">
                <a:hlinkClick r:id="rId7" action="ppaction://hlinksldjump"/>
              </a:rPr>
              <a:t> </a:t>
            </a:r>
            <a:r>
              <a:rPr lang="en-US" altLang="en-US" sz="1700" dirty="0"/>
              <a:t>Cut the grass without getting </a:t>
            </a:r>
          </a:p>
          <a:p>
            <a:pPr marL="0" indent="0">
              <a:buNone/>
              <a:defRPr/>
            </a:pPr>
            <a:r>
              <a:rPr lang="en-US" altLang="en-US" sz="1700" dirty="0"/>
              <a:t>     permission from your parents.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FEDFC280-058C-4D61-9273-2309A6AA87A5}"/>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sz="4700" dirty="0">
                <a:solidFill>
                  <a:srgbClr val="FF0000"/>
                </a:solidFill>
              </a:rPr>
              <a:t>Right answer</a:t>
            </a:r>
          </a:p>
        </p:txBody>
      </p:sp>
      <p:sp>
        <p:nvSpPr>
          <p:cNvPr id="449539" name="Rectangle 3">
            <a:extLst>
              <a:ext uri="{FF2B5EF4-FFF2-40B4-BE49-F238E27FC236}">
                <a16:creationId xmlns:a16="http://schemas.microsoft.com/office/drawing/2014/main" id="{C2B00B3F-4B93-4D90-88F9-E48017C6B06C}"/>
              </a:ext>
            </a:extLst>
          </p:cNvPr>
          <p:cNvSpPr>
            <a:spLocks noGrp="1" noChangeArrowheads="1"/>
          </p:cNvSpPr>
          <p:nvPr>
            <p:ph type="body" idx="1"/>
          </p:nvPr>
        </p:nvSpPr>
        <p:spPr>
          <a:xfrm>
            <a:off x="2152650" y="1929384"/>
            <a:ext cx="7886700" cy="4251960"/>
          </a:xfrm>
        </p:spPr>
        <p:txBody>
          <a:bodyPr>
            <a:normAutofit/>
          </a:bodyPr>
          <a:lstStyle/>
          <a:p>
            <a:pPr marL="609600" indent="-609600">
              <a:defRPr/>
            </a:pPr>
            <a:r>
              <a:rPr lang="en-US" altLang="en-US" sz="1900" b="1" dirty="0">
                <a:solidFill>
                  <a:srgbClr val="FF0000"/>
                </a:solidFill>
              </a:rPr>
              <a:t>Check with your parents and ask if you could cut the grass.</a:t>
            </a:r>
            <a:endParaRPr lang="en-US" altLang="en-US" sz="1900" dirty="0">
              <a:solidFill>
                <a:srgbClr val="FF0000"/>
              </a:solidFill>
            </a:endParaRPr>
          </a:p>
          <a:p>
            <a:pPr marL="609600" indent="-609600">
              <a:defRPr/>
            </a:pPr>
            <a:r>
              <a:rPr lang="en-US" altLang="en-US" sz="1900" dirty="0"/>
              <a:t>Cutting the grass without permission should not be the primary option. Communication is important. It is essential to communicate with those whom you are living with. Do not take anyone for a grant; it is essential to get permission to use another person’s property. Check with your parents and ask if you could cut the grass is the best option; there is very little chance that your parents will refuse to let you cut the grass.</a:t>
            </a:r>
          </a:p>
        </p:txBody>
      </p:sp>
      <p:sp>
        <p:nvSpPr>
          <p:cNvPr id="2" name="Arrow: Right 1">
            <a:hlinkClick r:id="rId2" action="ppaction://hlinksldjump"/>
            <a:extLst>
              <a:ext uri="{FF2B5EF4-FFF2-40B4-BE49-F238E27FC236}">
                <a16:creationId xmlns:a16="http://schemas.microsoft.com/office/drawing/2014/main" id="{0E7600EC-4C6C-5279-3FF6-A642DEF4CE1B}"/>
              </a:ext>
            </a:extLst>
          </p:cNvPr>
          <p:cNvSpPr/>
          <p:nvPr/>
        </p:nvSpPr>
        <p:spPr bwMode="auto">
          <a:xfrm>
            <a:off x="6380607" y="504346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B24F03BC-8E82-40C7-9D29-68A66378612E}"/>
              </a:ext>
            </a:extLst>
          </p:cNvPr>
          <p:cNvSpPr>
            <a:spLocks noGrp="1" noChangeArrowheads="1"/>
          </p:cNvSpPr>
          <p:nvPr>
            <p:ph type="title"/>
          </p:nvPr>
        </p:nvSpPr>
        <p:spPr>
          <a:xfrm>
            <a:off x="5497322" y="640080"/>
            <a:ext cx="4688333" cy="2734056"/>
          </a:xfrm>
        </p:spPr>
        <p:txBody>
          <a:bodyPr vert="horz" lIns="91440" tIns="45720" rIns="91440" bIns="45720" rtlCol="0" anchor="b">
            <a:normAutofit/>
          </a:bodyPr>
          <a:lstStyle/>
          <a:p>
            <a:pPr eaLnBrk="1" hangingPunct="1">
              <a:lnSpc>
                <a:spcPct val="90000"/>
              </a:lnSpc>
              <a:defRPr/>
            </a:pPr>
            <a:r>
              <a:rPr lang="en-US" altLang="en-US" sz="4700" dirty="0">
                <a:solidFill>
                  <a:srgbClr val="FF0000"/>
                </a:solidFill>
              </a:rPr>
              <a:t>Wrong answer</a:t>
            </a:r>
          </a:p>
        </p:txBody>
      </p:sp>
      <p:sp>
        <p:nvSpPr>
          <p:cNvPr id="448515" name="Rectangle 3">
            <a:extLst>
              <a:ext uri="{FF2B5EF4-FFF2-40B4-BE49-F238E27FC236}">
                <a16:creationId xmlns:a16="http://schemas.microsoft.com/office/drawing/2014/main" id="{7E5E4F25-A0E2-47A1-8FE8-2BDCD1387CF1}"/>
              </a:ext>
            </a:extLst>
          </p:cNvPr>
          <p:cNvSpPr>
            <a:spLocks noGrp="1" noChangeArrowheads="1"/>
          </p:cNvSpPr>
          <p:nvPr>
            <p:ph type="body" idx="1"/>
          </p:nvPr>
        </p:nvSpPr>
        <p:spPr>
          <a:xfrm>
            <a:off x="5583647" y="4626102"/>
            <a:ext cx="4688333" cy="1572768"/>
          </a:xfrm>
        </p:spPr>
        <p:txBody>
          <a:bodyPr vert="horz" lIns="91440" tIns="45720" rIns="91440" bIns="45720" rtlCol="0">
            <a:normAutofit/>
          </a:bodyPr>
          <a:lstStyle/>
          <a:p>
            <a:pPr marL="0" indent="0">
              <a:buNone/>
              <a:defRPr/>
            </a:pPr>
            <a:r>
              <a:rPr lang="en-US" altLang="en-US" sz="2400" dirty="0"/>
              <a:t>Cut the grass without getting permission from your parents</a:t>
            </a:r>
            <a:r>
              <a:rPr lang="en-US" altLang="en-US" sz="2400" dirty="0">
                <a:hlinkClick r:id="rId2" action="ppaction://hlinksldjump"/>
              </a:rPr>
              <a:t>.</a:t>
            </a:r>
          </a:p>
        </p:txBody>
      </p:sp>
      <p:pic>
        <p:nvPicPr>
          <p:cNvPr id="448525" name="Picture 448516">
            <a:extLst>
              <a:ext uri="{FF2B5EF4-FFF2-40B4-BE49-F238E27FC236}">
                <a16:creationId xmlns:a16="http://schemas.microsoft.com/office/drawing/2014/main" id="{6B9AFF3E-6170-895D-628E-FDC60DAF4995}"/>
              </a:ext>
            </a:extLst>
          </p:cNvPr>
          <p:cNvPicPr>
            <a:picLocks noChangeAspect="1"/>
          </p:cNvPicPr>
          <p:nvPr/>
        </p:nvPicPr>
        <p:blipFill rotWithShape="1">
          <a:blip r:embed="rId3"/>
          <a:srcRect l="40528" r="30822"/>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Arrow: Left 1">
            <a:hlinkClick r:id="rId2" action="ppaction://hlinksldjump"/>
            <a:extLst>
              <a:ext uri="{FF2B5EF4-FFF2-40B4-BE49-F238E27FC236}">
                <a16:creationId xmlns:a16="http://schemas.microsoft.com/office/drawing/2014/main" id="{077C50FD-2A94-D966-E86F-87EA6210D1B9}"/>
              </a:ext>
            </a:extLst>
          </p:cNvPr>
          <p:cNvSpPr/>
          <p:nvPr/>
        </p:nvSpPr>
        <p:spPr bwMode="auto">
          <a:xfrm>
            <a:off x="7391400" y="581025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B5CAD76D-930F-47DE-8004-8AB6C0CBC531}"/>
              </a:ext>
            </a:extLst>
          </p:cNvPr>
          <p:cNvSpPr>
            <a:spLocks noGrp="1" noChangeArrowheads="1"/>
          </p:cNvSpPr>
          <p:nvPr>
            <p:ph type="title"/>
          </p:nvPr>
        </p:nvSpPr>
        <p:spPr>
          <a:xfrm>
            <a:off x="6094857" y="891540"/>
            <a:ext cx="3918393" cy="892508"/>
          </a:xfrm>
        </p:spPr>
        <p:txBody>
          <a:bodyPr>
            <a:normAutofit/>
          </a:bodyPr>
          <a:lstStyle/>
          <a:p>
            <a:pPr eaLnBrk="1" hangingPunct="1">
              <a:defRPr/>
            </a:pPr>
            <a:r>
              <a:rPr lang="en-US" altLang="en-US" sz="3500" dirty="0">
                <a:solidFill>
                  <a:srgbClr val="FF0000"/>
                </a:solidFill>
              </a:rPr>
              <a:t>Wrong Answer</a:t>
            </a:r>
          </a:p>
        </p:txBody>
      </p:sp>
      <p:pic>
        <p:nvPicPr>
          <p:cNvPr id="447493" name="Picture 447492">
            <a:extLst>
              <a:ext uri="{FF2B5EF4-FFF2-40B4-BE49-F238E27FC236}">
                <a16:creationId xmlns:a16="http://schemas.microsoft.com/office/drawing/2014/main" id="{A14F437D-234C-F422-04DC-59F44036F2A8}"/>
              </a:ext>
            </a:extLst>
          </p:cNvPr>
          <p:cNvPicPr>
            <a:picLocks noChangeAspect="1"/>
          </p:cNvPicPr>
          <p:nvPr/>
        </p:nvPicPr>
        <p:blipFill rotWithShape="1">
          <a:blip r:embed="rId2"/>
          <a:srcRect l="30828" r="21120" b="-1"/>
          <a:stretch/>
        </p:blipFill>
        <p:spPr>
          <a:xfrm>
            <a:off x="1524020" y="891540"/>
            <a:ext cx="4332038" cy="5071110"/>
          </a:xfrm>
          <a:prstGeom prst="rect">
            <a:avLst/>
          </a:prstGeom>
          <a:effectLst>
            <a:outerShdw blurRad="406400" dist="317500" dir="5400000" sx="89000" sy="89000" rotWithShape="0">
              <a:prstClr val="black">
                <a:alpha val="15000"/>
              </a:prstClr>
            </a:outerShdw>
          </a:effectLst>
        </p:spPr>
      </p:pic>
      <p:sp>
        <p:nvSpPr>
          <p:cNvPr id="447491" name="Rectangle 3">
            <a:extLst>
              <a:ext uri="{FF2B5EF4-FFF2-40B4-BE49-F238E27FC236}">
                <a16:creationId xmlns:a16="http://schemas.microsoft.com/office/drawing/2014/main" id="{6CCE6DED-0841-469A-98F6-E46DDED1D0AF}"/>
              </a:ext>
            </a:extLst>
          </p:cNvPr>
          <p:cNvSpPr>
            <a:spLocks noGrp="1" noChangeArrowheads="1"/>
          </p:cNvSpPr>
          <p:nvPr>
            <p:ph type="body" idx="1"/>
          </p:nvPr>
        </p:nvSpPr>
        <p:spPr>
          <a:xfrm>
            <a:off x="6216816" y="2133601"/>
            <a:ext cx="4222584" cy="3829050"/>
          </a:xfrm>
        </p:spPr>
        <p:txBody>
          <a:bodyPr>
            <a:noAutofit/>
          </a:bodyPr>
          <a:lstStyle/>
          <a:p>
            <a:pPr eaLnBrk="1" hangingPunct="1">
              <a:defRPr/>
            </a:pPr>
            <a:r>
              <a:rPr lang="en-US" altLang="en-US" sz="2400" b="1" dirty="0"/>
              <a:t>The grass</a:t>
            </a:r>
            <a:r>
              <a:rPr lang="en-US" altLang="en-US" sz="2400" dirty="0"/>
              <a:t> is </a:t>
            </a:r>
            <a:r>
              <a:rPr lang="en-US" altLang="en-US" sz="2400" b="1" dirty="0"/>
              <a:t>overgrown. You are old enough to cut the grass, and you have cut the grass in the past; what should be your response?</a:t>
            </a:r>
            <a:endParaRPr lang="en-US" altLang="en-US" sz="2400" dirty="0"/>
          </a:p>
          <a:p>
            <a:pPr eaLnBrk="1" hangingPunct="1">
              <a:defRPr/>
            </a:pPr>
            <a:r>
              <a:rPr lang="en-US" altLang="en-US" sz="2400" dirty="0">
                <a:solidFill>
                  <a:srgbClr val="FF0000"/>
                </a:solidFill>
              </a:rPr>
              <a:t>Ignore the grass if your parents don’t remind you to cut it.</a:t>
            </a:r>
          </a:p>
        </p:txBody>
      </p:sp>
      <p:sp>
        <p:nvSpPr>
          <p:cNvPr id="2" name="Arrow: Left 1">
            <a:hlinkClick r:id="rId3" action="ppaction://hlinksldjump"/>
            <a:extLst>
              <a:ext uri="{FF2B5EF4-FFF2-40B4-BE49-F238E27FC236}">
                <a16:creationId xmlns:a16="http://schemas.microsoft.com/office/drawing/2014/main" id="{83DCF631-3001-8F1D-68F2-4267F24168D4}"/>
              </a:ext>
            </a:extLst>
          </p:cNvPr>
          <p:cNvSpPr/>
          <p:nvPr/>
        </p:nvSpPr>
        <p:spPr bwMode="auto">
          <a:xfrm>
            <a:off x="8001000" y="5867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88C9524-555D-4443-A240-9B27F23A31D1}"/>
              </a:ext>
            </a:extLst>
          </p:cNvPr>
          <p:cNvSpPr>
            <a:spLocks noGrp="1" noChangeArrowheads="1"/>
          </p:cNvSpPr>
          <p:nvPr>
            <p:ph type="title"/>
          </p:nvPr>
        </p:nvSpPr>
        <p:spPr>
          <a:xfrm>
            <a:off x="3657600" y="152400"/>
            <a:ext cx="7010400" cy="2438400"/>
          </a:xfrm>
        </p:spPr>
        <p:txBody>
          <a:bodyPr/>
          <a:lstStyle/>
          <a:p>
            <a:pPr eaLnBrk="1" hangingPunct="1">
              <a:defRPr/>
            </a:pPr>
            <a:r>
              <a:rPr lang="en-US" altLang="en-US" sz="3200" b="1" dirty="0">
                <a:solidFill>
                  <a:srgbClr val="FF0000"/>
                </a:solidFill>
              </a:rPr>
              <a:t>You are dealing with some serious personal issues you have responsible trustworthy parents, what should be your response?</a:t>
            </a:r>
          </a:p>
        </p:txBody>
      </p:sp>
      <p:graphicFrame>
        <p:nvGraphicFramePr>
          <p:cNvPr id="106501" name="Rectangle 3">
            <a:extLst>
              <a:ext uri="{FF2B5EF4-FFF2-40B4-BE49-F238E27FC236}">
                <a16:creationId xmlns:a16="http://schemas.microsoft.com/office/drawing/2014/main" id="{76E9D4F5-1637-A88C-383A-0AAA402F8210}"/>
              </a:ext>
            </a:extLst>
          </p:cNvPr>
          <p:cNvGraphicFramePr/>
          <p:nvPr>
            <p:extLst>
              <p:ext uri="{D42A27DB-BD31-4B8C-83A1-F6EECF244321}">
                <p14:modId xmlns:p14="http://schemas.microsoft.com/office/powerpoint/2010/main" val="504043115"/>
              </p:ext>
            </p:extLst>
          </p:nvPr>
        </p:nvGraphicFramePr>
        <p:xfrm>
          <a:off x="3962400" y="2514600"/>
          <a:ext cx="6400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3" name="Picture 452612" descr="Person with idea concept">
            <a:extLst>
              <a:ext uri="{FF2B5EF4-FFF2-40B4-BE49-F238E27FC236}">
                <a16:creationId xmlns:a16="http://schemas.microsoft.com/office/drawing/2014/main" id="{7E512456-F666-C5E8-B2E9-3C10FA53D04F}"/>
              </a:ext>
            </a:extLst>
          </p:cNvPr>
          <p:cNvPicPr>
            <a:picLocks noChangeAspect="1"/>
          </p:cNvPicPr>
          <p:nvPr/>
        </p:nvPicPr>
        <p:blipFill rotWithShape="1">
          <a:blip r:embed="rId2"/>
          <a:srcRect l="36508" r="28046"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52610" name="Rectangle 2">
            <a:extLst>
              <a:ext uri="{FF2B5EF4-FFF2-40B4-BE49-F238E27FC236}">
                <a16:creationId xmlns:a16="http://schemas.microsoft.com/office/drawing/2014/main" id="{58CC26E8-D045-4816-9688-2DA346156536}"/>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Right answer</a:t>
            </a:r>
          </a:p>
        </p:txBody>
      </p:sp>
      <p:sp>
        <p:nvSpPr>
          <p:cNvPr id="452611" name="Rectangle 3">
            <a:extLst>
              <a:ext uri="{FF2B5EF4-FFF2-40B4-BE49-F238E27FC236}">
                <a16:creationId xmlns:a16="http://schemas.microsoft.com/office/drawing/2014/main" id="{9867F715-57DE-451A-B6BB-9640FD9E3736}"/>
              </a:ext>
            </a:extLst>
          </p:cNvPr>
          <p:cNvSpPr>
            <a:spLocks noGrp="1" noChangeArrowheads="1"/>
          </p:cNvSpPr>
          <p:nvPr>
            <p:ph type="body" idx="1"/>
          </p:nvPr>
        </p:nvSpPr>
        <p:spPr>
          <a:xfrm>
            <a:off x="5894287" y="1868487"/>
            <a:ext cx="4291113" cy="4351338"/>
          </a:xfrm>
        </p:spPr>
        <p:txBody>
          <a:bodyPr>
            <a:normAutofit/>
          </a:bodyPr>
          <a:lstStyle/>
          <a:p>
            <a:pPr marL="609600" indent="-609600">
              <a:defRPr/>
            </a:pPr>
            <a:r>
              <a:rPr lang="en-US" altLang="en-US" sz="2500" b="1" dirty="0">
                <a:solidFill>
                  <a:srgbClr val="FF0000"/>
                </a:solidFill>
              </a:rPr>
              <a:t>Share your concerns with your parents and listen to their advice.</a:t>
            </a:r>
            <a:endParaRPr lang="en-US" altLang="en-US" sz="2500" dirty="0">
              <a:solidFill>
                <a:srgbClr val="FF0000"/>
              </a:solidFill>
            </a:endParaRPr>
          </a:p>
          <a:p>
            <a:pPr marL="609600" indent="-609600">
              <a:defRPr/>
            </a:pPr>
            <a:r>
              <a:rPr lang="en-US" altLang="en-US" sz="2500" dirty="0"/>
              <a:t>Maintaining and keeping your concerns to yourself is usually a bad idea. Parents usually know what is best, or they know someone who can help with most problem situations. </a:t>
            </a:r>
          </a:p>
        </p:txBody>
      </p:sp>
      <p:sp>
        <p:nvSpPr>
          <p:cNvPr id="2" name="Arrow: Right 1">
            <a:hlinkClick r:id="rId3" action="ppaction://hlinksldjump"/>
            <a:extLst>
              <a:ext uri="{FF2B5EF4-FFF2-40B4-BE49-F238E27FC236}">
                <a16:creationId xmlns:a16="http://schemas.microsoft.com/office/drawing/2014/main" id="{8D58C0F1-95B2-E8B7-3E5C-DEE7D05E778F}"/>
              </a:ext>
            </a:extLst>
          </p:cNvPr>
          <p:cNvSpPr/>
          <p:nvPr/>
        </p:nvSpPr>
        <p:spPr bwMode="auto">
          <a:xfrm>
            <a:off x="8153400" y="601979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C2F87F2E-686A-4E9A-A540-0273ADC2B8A3}"/>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451589" name="Picture 451588" descr="Different coloured question marks">
            <a:extLst>
              <a:ext uri="{FF2B5EF4-FFF2-40B4-BE49-F238E27FC236}">
                <a16:creationId xmlns:a16="http://schemas.microsoft.com/office/drawing/2014/main" id="{1A5485EA-034D-F925-2A1F-02F11BCC0C3B}"/>
              </a:ext>
            </a:extLst>
          </p:cNvPr>
          <p:cNvPicPr>
            <a:picLocks noChangeAspect="1"/>
          </p:cNvPicPr>
          <p:nvPr/>
        </p:nvPicPr>
        <p:blipFill rotWithShape="1">
          <a:blip r:embed="rId2"/>
          <a:srcRect l="29494" r="32880"/>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51587" name="Rectangle 3">
            <a:extLst>
              <a:ext uri="{FF2B5EF4-FFF2-40B4-BE49-F238E27FC236}">
                <a16:creationId xmlns:a16="http://schemas.microsoft.com/office/drawing/2014/main" id="{6053E235-B99C-4D63-B5C1-FB4B72A630DA}"/>
              </a:ext>
            </a:extLst>
          </p:cNvPr>
          <p:cNvSpPr>
            <a:spLocks noGrp="1" noChangeArrowheads="1"/>
          </p:cNvSpPr>
          <p:nvPr>
            <p:ph type="body" idx="1"/>
          </p:nvPr>
        </p:nvSpPr>
        <p:spPr>
          <a:xfrm>
            <a:off x="6409342" y="2333297"/>
            <a:ext cx="3630007" cy="3843666"/>
          </a:xfrm>
        </p:spPr>
        <p:txBody>
          <a:bodyPr>
            <a:normAutofit/>
          </a:bodyPr>
          <a:lstStyle/>
          <a:p>
            <a:pPr marL="609600" indent="-609600">
              <a:defRPr/>
            </a:pPr>
            <a:r>
              <a:rPr lang="en-US" altLang="en-US" sz="1700"/>
              <a:t>Only share your concerns with your friends and peers.</a:t>
            </a:r>
          </a:p>
        </p:txBody>
      </p:sp>
      <p:sp>
        <p:nvSpPr>
          <p:cNvPr id="2" name="Arrow: Left 1">
            <a:hlinkClick r:id="rId3" action="ppaction://hlinksldjump"/>
            <a:extLst>
              <a:ext uri="{FF2B5EF4-FFF2-40B4-BE49-F238E27FC236}">
                <a16:creationId xmlns:a16="http://schemas.microsoft.com/office/drawing/2014/main" id="{183EAD14-D88D-C326-F0A3-0355317BC28C}"/>
              </a:ext>
            </a:extLst>
          </p:cNvPr>
          <p:cNvSpPr/>
          <p:nvPr/>
        </p:nvSpPr>
        <p:spPr bwMode="auto">
          <a:xfrm>
            <a:off x="8001000" y="4419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51586"/>
                                        </p:tgtEl>
                                        <p:attrNameLst>
                                          <p:attrName>style.visibility</p:attrName>
                                        </p:attrNameLst>
                                      </p:cBhvr>
                                      <p:to>
                                        <p:strVal val="visible"/>
                                      </p:to>
                                    </p:set>
                                    <p:animEffect transition="in" filter="fade">
                                      <p:cBhvr>
                                        <p:cTn id="7" dur="400"/>
                                        <p:tgtEl>
                                          <p:spTgt spid="451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9CC84EAB-F9DD-418D-90E4-99BE8ED5D9DA}"/>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450565" name="Picture 450564" descr="Wood human figure">
            <a:extLst>
              <a:ext uri="{FF2B5EF4-FFF2-40B4-BE49-F238E27FC236}">
                <a16:creationId xmlns:a16="http://schemas.microsoft.com/office/drawing/2014/main" id="{5BEA0320-D3D6-E9D6-E723-B3E6143C85F4}"/>
              </a:ext>
            </a:extLst>
          </p:cNvPr>
          <p:cNvPicPr>
            <a:picLocks noChangeAspect="1"/>
          </p:cNvPicPr>
          <p:nvPr/>
        </p:nvPicPr>
        <p:blipFill rotWithShape="1">
          <a:blip r:embed="rId2"/>
          <a:srcRect l="2388" r="529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50563" name="Rectangle 3">
            <a:extLst>
              <a:ext uri="{FF2B5EF4-FFF2-40B4-BE49-F238E27FC236}">
                <a16:creationId xmlns:a16="http://schemas.microsoft.com/office/drawing/2014/main" id="{253C156B-69D3-489A-9D17-85BC6BCBFC20}"/>
              </a:ext>
            </a:extLst>
          </p:cNvPr>
          <p:cNvSpPr>
            <a:spLocks noGrp="1" noChangeArrowheads="1"/>
          </p:cNvSpPr>
          <p:nvPr>
            <p:ph type="body" idx="1"/>
          </p:nvPr>
        </p:nvSpPr>
        <p:spPr>
          <a:xfrm>
            <a:off x="6409342" y="2333297"/>
            <a:ext cx="3630007" cy="3843666"/>
          </a:xfrm>
        </p:spPr>
        <p:txBody>
          <a:bodyPr>
            <a:normAutofit/>
          </a:bodyPr>
          <a:lstStyle/>
          <a:p>
            <a:pPr eaLnBrk="1" hangingPunct="1">
              <a:defRPr/>
            </a:pPr>
            <a:r>
              <a:rPr lang="en-US" altLang="en-US" sz="2000" b="1" dirty="0"/>
              <a:t>You are dealing with serious personal issues; with responsible, trustworthy parents; what should be your response?</a:t>
            </a:r>
            <a:endParaRPr lang="en-US" altLang="en-US" sz="2000" dirty="0"/>
          </a:p>
          <a:p>
            <a:pPr eaLnBrk="1" hangingPunct="1">
              <a:defRPr/>
            </a:pPr>
            <a:r>
              <a:rPr lang="en-US" altLang="en-US" sz="2000" dirty="0">
                <a:solidFill>
                  <a:srgbClr val="FF0000"/>
                </a:solidFill>
              </a:rPr>
              <a:t>Maintain your concerns; do not share them with your parents or other trusted people.</a:t>
            </a:r>
          </a:p>
        </p:txBody>
      </p:sp>
      <p:sp>
        <p:nvSpPr>
          <p:cNvPr id="2" name="Arrow: Left 1">
            <a:hlinkClick r:id="rId3" action="ppaction://hlinksldjump"/>
            <a:extLst>
              <a:ext uri="{FF2B5EF4-FFF2-40B4-BE49-F238E27FC236}">
                <a16:creationId xmlns:a16="http://schemas.microsoft.com/office/drawing/2014/main" id="{3BFD1FA0-9954-154B-FA83-C5E7E0619FC4}"/>
              </a:ext>
            </a:extLst>
          </p:cNvPr>
          <p:cNvSpPr/>
          <p:nvPr/>
        </p:nvSpPr>
        <p:spPr bwMode="auto">
          <a:xfrm>
            <a:off x="7848600" y="5867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3175" name="Rectangle 43316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154" name="Rectangle 2">
            <a:extLst>
              <a:ext uri="{FF2B5EF4-FFF2-40B4-BE49-F238E27FC236}">
                <a16:creationId xmlns:a16="http://schemas.microsoft.com/office/drawing/2014/main" id="{C36467C0-6BEB-485E-AF0D-EB724C27E3BF}"/>
              </a:ext>
            </a:extLst>
          </p:cNvPr>
          <p:cNvSpPr>
            <a:spLocks noGrp="1" noChangeArrowheads="1"/>
          </p:cNvSpPr>
          <p:nvPr>
            <p:ph type="title"/>
          </p:nvPr>
        </p:nvSpPr>
        <p:spPr>
          <a:xfrm>
            <a:off x="612648" y="1078992"/>
            <a:ext cx="6268770" cy="1536192"/>
          </a:xfrm>
        </p:spPr>
        <p:txBody>
          <a:bodyPr anchor="b">
            <a:normAutofit/>
          </a:bodyPr>
          <a:lstStyle/>
          <a:p>
            <a:pPr eaLnBrk="1" hangingPunct="1">
              <a:defRPr/>
            </a:pPr>
            <a:r>
              <a:rPr lang="en-US" altLang="en-US" sz="5200" dirty="0">
                <a:solidFill>
                  <a:srgbClr val="FF0000"/>
                </a:solidFill>
              </a:rPr>
              <a:t>Right answer</a:t>
            </a:r>
          </a:p>
        </p:txBody>
      </p:sp>
      <p:sp>
        <p:nvSpPr>
          <p:cNvPr id="433176" name="Rectangle 43316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3177" name="Rectangle 43316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3155" name="Rectangle 3">
            <a:extLst>
              <a:ext uri="{FF2B5EF4-FFF2-40B4-BE49-F238E27FC236}">
                <a16:creationId xmlns:a16="http://schemas.microsoft.com/office/drawing/2014/main" id="{927930C9-9407-421E-83C3-2ACFFD8158BB}"/>
              </a:ext>
            </a:extLst>
          </p:cNvPr>
          <p:cNvSpPr>
            <a:spLocks noGrp="1" noChangeArrowheads="1"/>
          </p:cNvSpPr>
          <p:nvPr>
            <p:ph type="body" idx="1"/>
          </p:nvPr>
        </p:nvSpPr>
        <p:spPr>
          <a:xfrm>
            <a:off x="612648" y="3355848"/>
            <a:ext cx="6268770" cy="2825496"/>
          </a:xfrm>
        </p:spPr>
        <p:txBody>
          <a:bodyPr>
            <a:normAutofit/>
          </a:bodyPr>
          <a:lstStyle/>
          <a:p>
            <a:pPr marL="609600" indent="-609600">
              <a:defRPr/>
            </a:pPr>
            <a:r>
              <a:rPr lang="en-US" altLang="en-US" sz="2000" b="1"/>
              <a:t>Sit down and talk with your parents to determine what is expected and devise a plan to avoid doing those things that trigger an argument.</a:t>
            </a:r>
            <a:endParaRPr lang="en-US" altLang="en-US" sz="2000"/>
          </a:p>
          <a:p>
            <a:pPr marL="609600" indent="-609600">
              <a:defRPr/>
            </a:pPr>
            <a:r>
              <a:rPr lang="en-US" altLang="en-US" sz="2000"/>
              <a:t>Excessively arguing with a parent is not a good idea. The best option is for the child and the parent to sit down and discuss the problem and devise a plan to eliminate the behavior that triggers the arguments and disagreements. Obedience is usually the key that solves most parent-child conflicts. </a:t>
            </a:r>
          </a:p>
        </p:txBody>
      </p:sp>
      <p:pic>
        <p:nvPicPr>
          <p:cNvPr id="433178" name="Graphic 433158" descr="Table and chairs">
            <a:extLst>
              <a:ext uri="{FF2B5EF4-FFF2-40B4-BE49-F238E27FC236}">
                <a16:creationId xmlns:a16="http://schemas.microsoft.com/office/drawing/2014/main" id="{F35692BC-2AE7-D7D5-D617-A6DC048B93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
        <p:nvSpPr>
          <p:cNvPr id="2" name="Arrow: Right 1">
            <a:hlinkClick r:id="rId4" action="ppaction://hlinksldjump"/>
            <a:extLst>
              <a:ext uri="{FF2B5EF4-FFF2-40B4-BE49-F238E27FC236}">
                <a16:creationId xmlns:a16="http://schemas.microsoft.com/office/drawing/2014/main" id="{DDF91F60-FD64-2702-87C3-D21336AE46A8}"/>
              </a:ext>
            </a:extLst>
          </p:cNvPr>
          <p:cNvSpPr/>
          <p:nvPr/>
        </p:nvSpPr>
        <p:spPr bwMode="auto">
          <a:xfrm>
            <a:off x="6579666" y="6035621"/>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2" name="Rectangle 10855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6" name="Rectangle 2">
            <a:extLst>
              <a:ext uri="{FF2B5EF4-FFF2-40B4-BE49-F238E27FC236}">
                <a16:creationId xmlns:a16="http://schemas.microsoft.com/office/drawing/2014/main" id="{CDADD4E1-56C5-4006-888E-86597FA1F8F2}"/>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4200" b="1" dirty="0">
                <a:solidFill>
                  <a:srgbClr val="FF0000"/>
                </a:solidFill>
              </a:rPr>
              <a:t>What is the best response if you accidentally break a window or some other household item?</a:t>
            </a:r>
          </a:p>
        </p:txBody>
      </p:sp>
      <p:sp>
        <p:nvSpPr>
          <p:cNvPr id="10855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7" name="Rectangle 3">
            <a:extLst>
              <a:ext uri="{FF2B5EF4-FFF2-40B4-BE49-F238E27FC236}">
                <a16:creationId xmlns:a16="http://schemas.microsoft.com/office/drawing/2014/main" id="{4E94A147-B3E9-455C-A93E-2873EC5C20FB}"/>
              </a:ext>
            </a:extLst>
          </p:cNvPr>
          <p:cNvSpPr>
            <a:spLocks noGrp="1" noChangeArrowheads="1"/>
          </p:cNvSpPr>
          <p:nvPr>
            <p:ph type="body" idx="1"/>
          </p:nvPr>
        </p:nvSpPr>
        <p:spPr>
          <a:xfrm>
            <a:off x="838200" y="1929384"/>
            <a:ext cx="10515600" cy="4251960"/>
          </a:xfrm>
        </p:spPr>
        <p:txBody>
          <a:bodyPr>
            <a:normAutofit/>
          </a:bodyPr>
          <a:lstStyle/>
          <a:p>
            <a:pPr marL="0" indent="0">
              <a:buNone/>
              <a:defRPr/>
            </a:pPr>
            <a:r>
              <a:rPr lang="en-US" altLang="en-US" sz="2200" dirty="0">
                <a:hlinkClick r:id="rId2" action="ppaction://hlinksldjump"/>
              </a:rPr>
              <a:t>A. </a:t>
            </a:r>
            <a:r>
              <a:rPr lang="en-US" altLang="en-US" sz="2200" dirty="0"/>
              <a:t>Conceal the evidence and don’t </a:t>
            </a:r>
          </a:p>
          <a:p>
            <a:pPr marL="0" indent="0">
              <a:buNone/>
              <a:defRPr/>
            </a:pPr>
            <a:r>
              <a:rPr lang="en-US" altLang="en-US" sz="2200" dirty="0"/>
              <a:t>     tell anyone what happens.</a:t>
            </a:r>
          </a:p>
          <a:p>
            <a:pPr marL="0" indent="0">
              <a:buNone/>
              <a:defRPr/>
            </a:pPr>
            <a:r>
              <a:rPr lang="en-US" altLang="en-US" sz="2200" dirty="0">
                <a:hlinkClick r:id="rId3" action="ppaction://hlinksldjump"/>
              </a:rPr>
              <a:t>B. </a:t>
            </a:r>
            <a:r>
              <a:rPr lang="en-US" altLang="en-US" sz="2200" dirty="0"/>
              <a:t>Come clean, give a complete </a:t>
            </a:r>
          </a:p>
          <a:p>
            <a:pPr marL="0" indent="0">
              <a:buNone/>
              <a:defRPr/>
            </a:pPr>
            <a:r>
              <a:rPr lang="en-US" altLang="en-US" sz="2200" dirty="0"/>
              <a:t>    account of what happened, and </a:t>
            </a:r>
          </a:p>
          <a:p>
            <a:pPr marL="0" indent="0">
              <a:buNone/>
              <a:defRPr/>
            </a:pPr>
            <a:r>
              <a:rPr lang="en-US" altLang="en-US" sz="2200" dirty="0"/>
              <a:t>    ask for mercy; replace the item  </a:t>
            </a:r>
          </a:p>
          <a:p>
            <a:pPr marL="0" indent="0">
              <a:buNone/>
              <a:defRPr/>
            </a:pPr>
            <a:r>
              <a:rPr lang="en-US" altLang="en-US" sz="2200" dirty="0"/>
              <a:t>    If you can.</a:t>
            </a:r>
          </a:p>
          <a:p>
            <a:pPr marL="0" indent="0">
              <a:buNone/>
              <a:defRPr/>
            </a:pPr>
            <a:r>
              <a:rPr lang="en-US" altLang="en-US" sz="2200" dirty="0">
                <a:hlinkClick r:id="rId4" action="ppaction://hlinksldjump"/>
              </a:rPr>
              <a:t>C. </a:t>
            </a:r>
            <a:r>
              <a:rPr lang="en-US" altLang="en-US" sz="2200" dirty="0"/>
              <a:t>If you are asked about the item, </a:t>
            </a:r>
          </a:p>
          <a:p>
            <a:pPr marL="0" indent="0">
              <a:buNone/>
              <a:defRPr/>
            </a:pPr>
            <a:r>
              <a:rPr lang="en-US" altLang="en-US" sz="2200" dirty="0"/>
              <a:t>    deny any knowledge of what </a:t>
            </a:r>
          </a:p>
          <a:p>
            <a:pPr marL="0" indent="0">
              <a:buNone/>
              <a:defRPr/>
            </a:pPr>
            <a:r>
              <a:rPr lang="en-US" altLang="en-US" sz="2200" dirty="0"/>
              <a:t>    happened.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7736" name="Rectangle 457735">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738" name="Oval 457737">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740" name="Freeform: Shape 457739">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7730" name="Rectangle 2">
            <a:extLst>
              <a:ext uri="{FF2B5EF4-FFF2-40B4-BE49-F238E27FC236}">
                <a16:creationId xmlns:a16="http://schemas.microsoft.com/office/drawing/2014/main" id="{25D78E85-23EF-4171-87FD-CAF80F74E63C}"/>
              </a:ext>
            </a:extLst>
          </p:cNvPr>
          <p:cNvSpPr>
            <a:spLocks noGrp="1" noChangeArrowheads="1"/>
          </p:cNvSpPr>
          <p:nvPr>
            <p:ph type="title"/>
          </p:nvPr>
        </p:nvSpPr>
        <p:spPr>
          <a:xfrm>
            <a:off x="4411361" y="965201"/>
            <a:ext cx="2266896" cy="4559181"/>
          </a:xfrm>
        </p:spPr>
        <p:txBody>
          <a:bodyPr>
            <a:normAutofit/>
          </a:bodyPr>
          <a:lstStyle/>
          <a:p>
            <a:pPr defTabSz="758952">
              <a:defRPr/>
            </a:pPr>
            <a:r>
              <a:rPr lang="en-US" altLang="en-US" sz="3901" kern="1200">
                <a:solidFill>
                  <a:srgbClr val="FF0000"/>
                </a:solidFill>
                <a:latin typeface="+mj-lt"/>
                <a:ea typeface="+mj-ea"/>
                <a:cs typeface="+mj-cs"/>
              </a:rPr>
              <a:t>Right answer</a:t>
            </a:r>
            <a:endParaRPr lang="en-US" altLang="en-US" sz="4700">
              <a:solidFill>
                <a:srgbClr val="FF0000"/>
              </a:solidFill>
            </a:endParaRPr>
          </a:p>
        </p:txBody>
      </p:sp>
      <p:sp>
        <p:nvSpPr>
          <p:cNvPr id="457731" name="Rectangle 3">
            <a:extLst>
              <a:ext uri="{FF2B5EF4-FFF2-40B4-BE49-F238E27FC236}">
                <a16:creationId xmlns:a16="http://schemas.microsoft.com/office/drawing/2014/main" id="{0B0A4053-E253-4AC9-B1D0-C60B6871098C}"/>
              </a:ext>
            </a:extLst>
          </p:cNvPr>
          <p:cNvSpPr>
            <a:spLocks noGrp="1" noChangeArrowheads="1"/>
          </p:cNvSpPr>
          <p:nvPr>
            <p:ph type="body" idx="1"/>
          </p:nvPr>
        </p:nvSpPr>
        <p:spPr>
          <a:xfrm>
            <a:off x="7109059" y="965201"/>
            <a:ext cx="4024655" cy="4559181"/>
          </a:xfrm>
        </p:spPr>
        <p:txBody>
          <a:bodyPr anchor="ctr">
            <a:normAutofit/>
          </a:bodyPr>
          <a:lstStyle/>
          <a:p>
            <a:pPr marL="505968" indent="-505968" defTabSz="758952">
              <a:spcBef>
                <a:spcPts val="830"/>
              </a:spcBef>
              <a:defRPr/>
            </a:pPr>
            <a:r>
              <a:rPr lang="en-US" altLang="en-US" sz="1577" b="1" kern="1200">
                <a:solidFill>
                  <a:srgbClr val="FF0000"/>
                </a:solidFill>
                <a:latin typeface="+mn-lt"/>
                <a:ea typeface="+mn-ea"/>
                <a:cs typeface="+mn-cs"/>
              </a:rPr>
              <a:t>Come clean, give a complete account of what happened and ask for mercy; replace the item if possible.</a:t>
            </a:r>
            <a:endParaRPr lang="en-US" altLang="en-US" sz="1577" kern="1200">
              <a:solidFill>
                <a:srgbClr val="FF0000"/>
              </a:solidFill>
              <a:latin typeface="+mn-lt"/>
              <a:ea typeface="+mn-ea"/>
              <a:cs typeface="+mn-cs"/>
            </a:endParaRPr>
          </a:p>
          <a:p>
            <a:pPr marL="505968" indent="-505968" defTabSz="758952">
              <a:spcBef>
                <a:spcPts val="830"/>
              </a:spcBef>
              <a:buNone/>
              <a:defRPr/>
            </a:pPr>
            <a:endParaRPr lang="en-US" altLang="en-US" sz="1577" kern="1200">
              <a:solidFill>
                <a:schemeClr val="tx1"/>
              </a:solidFill>
              <a:latin typeface="+mn-lt"/>
              <a:ea typeface="+mn-ea"/>
              <a:cs typeface="+mn-cs"/>
            </a:endParaRPr>
          </a:p>
          <a:p>
            <a:pPr marL="505968" indent="-505968" defTabSz="758952">
              <a:spcBef>
                <a:spcPts val="830"/>
              </a:spcBef>
              <a:defRPr/>
            </a:pPr>
            <a:r>
              <a:rPr lang="en-US" altLang="en-US" sz="1577" kern="1200">
                <a:solidFill>
                  <a:schemeClr val="tx1"/>
                </a:solidFill>
                <a:latin typeface="+mn-lt"/>
                <a:ea typeface="+mn-ea"/>
                <a:cs typeface="+mn-cs"/>
              </a:rPr>
              <a:t>Concealing the evidence and refusing to tell anyone what happened to the item could lead to trouble at a later time. Some parents will discipline their children regardless of the circumstance.  Hopefully, the parents will have some compassion if the truth is told. Coming clean by giving a complete account of what happened and requesting mercy and understanding is the best option. Denying that you do not know what happened to the item usually starts a trend of one lie after another.</a:t>
            </a:r>
            <a:endParaRPr lang="en-US" altLang="en-US" sz="1900"/>
          </a:p>
        </p:txBody>
      </p:sp>
      <p:sp>
        <p:nvSpPr>
          <p:cNvPr id="2" name="Arrow: Right 1">
            <a:hlinkClick r:id="rId2" action="ppaction://hlinksldjump"/>
            <a:extLst>
              <a:ext uri="{FF2B5EF4-FFF2-40B4-BE49-F238E27FC236}">
                <a16:creationId xmlns:a16="http://schemas.microsoft.com/office/drawing/2014/main" id="{0B8FDE40-2A9D-F668-1499-6983794F174A}"/>
              </a:ext>
            </a:extLst>
          </p:cNvPr>
          <p:cNvSpPr/>
          <p:nvPr/>
        </p:nvSpPr>
        <p:spPr bwMode="auto">
          <a:xfrm>
            <a:off x="7892715" y="5892799"/>
            <a:ext cx="767539" cy="23026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565D6807-2C4B-4DE9-AE00-4D8574316F75}"/>
              </a:ext>
            </a:extLst>
          </p:cNvPr>
          <p:cNvSpPr>
            <a:spLocks noGrp="1" noChangeArrowheads="1"/>
          </p:cNvSpPr>
          <p:nvPr>
            <p:ph type="title"/>
          </p:nvPr>
        </p:nvSpPr>
        <p:spPr>
          <a:xfrm>
            <a:off x="2003161" y="639193"/>
            <a:ext cx="2678858" cy="3573516"/>
          </a:xfrm>
        </p:spPr>
        <p:txBody>
          <a:bodyPr vert="horz" lIns="91440" tIns="45720" rIns="91440" bIns="45720" rtlCol="0" anchor="b">
            <a:normAutofit/>
          </a:bodyPr>
          <a:lstStyle/>
          <a:p>
            <a:pPr eaLnBrk="1" hangingPunct="1">
              <a:lnSpc>
                <a:spcPct val="90000"/>
              </a:lnSpc>
              <a:defRPr/>
            </a:pPr>
            <a:r>
              <a:rPr lang="en-US" altLang="en-US" sz="5700" dirty="0">
                <a:solidFill>
                  <a:srgbClr val="FF0000"/>
                </a:solidFill>
              </a:rPr>
              <a:t>Wrong answer</a:t>
            </a:r>
          </a:p>
        </p:txBody>
      </p:sp>
      <p:sp>
        <p:nvSpPr>
          <p:cNvPr id="458755" name="Rectangle 3">
            <a:extLst>
              <a:ext uri="{FF2B5EF4-FFF2-40B4-BE49-F238E27FC236}">
                <a16:creationId xmlns:a16="http://schemas.microsoft.com/office/drawing/2014/main" id="{C55EA67F-DC2B-4447-B38E-40F8B864F137}"/>
              </a:ext>
            </a:extLst>
          </p:cNvPr>
          <p:cNvSpPr>
            <a:spLocks noGrp="1" noChangeArrowheads="1"/>
          </p:cNvSpPr>
          <p:nvPr>
            <p:ph type="body" idx="1"/>
          </p:nvPr>
        </p:nvSpPr>
        <p:spPr>
          <a:xfrm>
            <a:off x="2003161" y="4631162"/>
            <a:ext cx="2949839" cy="1559327"/>
          </a:xfrm>
        </p:spPr>
        <p:txBody>
          <a:bodyPr vert="horz" lIns="91440" tIns="45720" rIns="91440" bIns="45720" rtlCol="0">
            <a:normAutofit/>
          </a:bodyPr>
          <a:lstStyle/>
          <a:p>
            <a:pPr marL="0" indent="0">
              <a:buNone/>
              <a:defRPr/>
            </a:pPr>
            <a:r>
              <a:rPr lang="en-US" altLang="en-US" sz="2200" dirty="0"/>
              <a:t>If you are asked about the item, deny any knowledge of what happened.</a:t>
            </a:r>
          </a:p>
        </p:txBody>
      </p:sp>
      <p:pic>
        <p:nvPicPr>
          <p:cNvPr id="458757" name="Picture 458756" descr="Wood human figure">
            <a:extLst>
              <a:ext uri="{FF2B5EF4-FFF2-40B4-BE49-F238E27FC236}">
                <a16:creationId xmlns:a16="http://schemas.microsoft.com/office/drawing/2014/main" id="{F03C3A3C-9594-EAB1-B148-E27F9E808A07}"/>
              </a:ext>
            </a:extLst>
          </p:cNvPr>
          <p:cNvPicPr>
            <a:picLocks noChangeAspect="1"/>
          </p:cNvPicPr>
          <p:nvPr/>
        </p:nvPicPr>
        <p:blipFill rotWithShape="1">
          <a:blip r:embed="rId2"/>
          <a:srcRect r="49785" b="-1"/>
          <a:stretch/>
        </p:blipFill>
        <p:spPr>
          <a:xfrm>
            <a:off x="5632481" y="640080"/>
            <a:ext cx="4175444" cy="5550408"/>
          </a:xfrm>
          <a:prstGeom prst="rect">
            <a:avLst/>
          </a:prstGeom>
        </p:spPr>
      </p:pic>
      <p:sp>
        <p:nvSpPr>
          <p:cNvPr id="2" name="Arrow: Left 1">
            <a:hlinkClick r:id="rId3" action="ppaction://hlinksldjump"/>
            <a:extLst>
              <a:ext uri="{FF2B5EF4-FFF2-40B4-BE49-F238E27FC236}">
                <a16:creationId xmlns:a16="http://schemas.microsoft.com/office/drawing/2014/main" id="{2498E449-AB78-3473-544F-39C3918ECE66}"/>
              </a:ext>
            </a:extLst>
          </p:cNvPr>
          <p:cNvSpPr/>
          <p:nvPr/>
        </p:nvSpPr>
        <p:spPr bwMode="auto">
          <a:xfrm>
            <a:off x="6096000" y="638708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9A21636C-AD36-4F7C-9AA6-BA9BDE930FA0}"/>
              </a:ext>
            </a:extLst>
          </p:cNvPr>
          <p:cNvSpPr>
            <a:spLocks noGrp="1" noChangeArrowheads="1"/>
          </p:cNvSpPr>
          <p:nvPr>
            <p:ph type="title"/>
          </p:nvPr>
        </p:nvSpPr>
        <p:spPr>
          <a:xfrm>
            <a:off x="2004061" y="325370"/>
            <a:ext cx="3276451" cy="1314455"/>
          </a:xfrm>
        </p:spPr>
        <p:txBody>
          <a:bodyPr anchor="b">
            <a:normAutofit fontScale="90000"/>
          </a:bodyPr>
          <a:lstStyle/>
          <a:p>
            <a:pPr eaLnBrk="1" hangingPunct="1">
              <a:defRPr/>
            </a:pPr>
            <a:r>
              <a:rPr lang="en-US" altLang="en-US" sz="4700" dirty="0">
                <a:solidFill>
                  <a:srgbClr val="FF0000"/>
                </a:solidFill>
              </a:rPr>
              <a:t>Wrong answer</a:t>
            </a:r>
          </a:p>
        </p:txBody>
      </p:sp>
      <p:sp>
        <p:nvSpPr>
          <p:cNvPr id="456707" name="Rectangle 3">
            <a:extLst>
              <a:ext uri="{FF2B5EF4-FFF2-40B4-BE49-F238E27FC236}">
                <a16:creationId xmlns:a16="http://schemas.microsoft.com/office/drawing/2014/main" id="{BF90EC7B-EB72-4D9A-AF04-225F13F5CB45}"/>
              </a:ext>
            </a:extLst>
          </p:cNvPr>
          <p:cNvSpPr>
            <a:spLocks noGrp="1" noChangeArrowheads="1"/>
          </p:cNvSpPr>
          <p:nvPr>
            <p:ph type="body" idx="1"/>
          </p:nvPr>
        </p:nvSpPr>
        <p:spPr>
          <a:xfrm>
            <a:off x="2002918" y="2779777"/>
            <a:ext cx="3864483" cy="3448987"/>
          </a:xfrm>
        </p:spPr>
        <p:txBody>
          <a:bodyPr>
            <a:noAutofit/>
          </a:bodyPr>
          <a:lstStyle/>
          <a:p>
            <a:pPr eaLnBrk="1" hangingPunct="1">
              <a:defRPr/>
            </a:pPr>
            <a:r>
              <a:rPr lang="en-US" altLang="en-US" sz="2400" b="1" dirty="0"/>
              <a:t>You accidentally break a window or some other household item; what is the best response?</a:t>
            </a:r>
            <a:endParaRPr lang="en-US" altLang="en-US" sz="2400" dirty="0"/>
          </a:p>
          <a:p>
            <a:pPr eaLnBrk="1" hangingPunct="1">
              <a:defRPr/>
            </a:pPr>
            <a:r>
              <a:rPr lang="en-US" altLang="en-US" sz="2400" dirty="0">
                <a:solidFill>
                  <a:srgbClr val="FF0000"/>
                </a:solidFill>
              </a:rPr>
              <a:t>Conceal the evidence; don’t tell anyone what happens.</a:t>
            </a:r>
          </a:p>
        </p:txBody>
      </p:sp>
      <p:pic>
        <p:nvPicPr>
          <p:cNvPr id="456709" name="Picture 456708" descr="Book and mug by window">
            <a:extLst>
              <a:ext uri="{FF2B5EF4-FFF2-40B4-BE49-F238E27FC236}">
                <a16:creationId xmlns:a16="http://schemas.microsoft.com/office/drawing/2014/main" id="{C2E5FD0D-65D0-02AA-B7C1-B229A21358E1}"/>
              </a:ext>
            </a:extLst>
          </p:cNvPr>
          <p:cNvPicPr>
            <a:picLocks noChangeAspect="1"/>
          </p:cNvPicPr>
          <p:nvPr/>
        </p:nvPicPr>
        <p:blipFill rotWithShape="1">
          <a:blip r:embed="rId2"/>
          <a:srcRect l="31000" r="15776" b="-1"/>
          <a:stretch/>
        </p:blipFill>
        <p:spPr>
          <a:xfrm>
            <a:off x="6781801" y="22860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824B3031-0ACE-4FD6-CFBD-DDFFB2AC62FA}"/>
              </a:ext>
            </a:extLst>
          </p:cNvPr>
          <p:cNvSpPr/>
          <p:nvPr/>
        </p:nvSpPr>
        <p:spPr bwMode="auto">
          <a:xfrm>
            <a:off x="5638800" y="609160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6" name="Rectangle 10957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0" name="Rectangle 2">
            <a:extLst>
              <a:ext uri="{FF2B5EF4-FFF2-40B4-BE49-F238E27FC236}">
                <a16:creationId xmlns:a16="http://schemas.microsoft.com/office/drawing/2014/main" id="{E670B0D1-634A-42EF-AD34-EADBCABAB4FD}"/>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4200" b="1" dirty="0">
                <a:solidFill>
                  <a:srgbClr val="FF0000"/>
                </a:solidFill>
              </a:rPr>
              <a:t>Your mother and father have a heated argument; what is the best response?</a:t>
            </a:r>
          </a:p>
        </p:txBody>
      </p:sp>
      <p:sp>
        <p:nvSpPr>
          <p:cNvPr id="10957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1" name="Rectangle 3">
            <a:extLst>
              <a:ext uri="{FF2B5EF4-FFF2-40B4-BE49-F238E27FC236}">
                <a16:creationId xmlns:a16="http://schemas.microsoft.com/office/drawing/2014/main" id="{10163242-7D18-4E99-9C1B-0B33FD91CC32}"/>
              </a:ext>
            </a:extLst>
          </p:cNvPr>
          <p:cNvSpPr>
            <a:spLocks noGrp="1" noChangeArrowheads="1"/>
          </p:cNvSpPr>
          <p:nvPr>
            <p:ph type="body" idx="1"/>
          </p:nvPr>
        </p:nvSpPr>
        <p:spPr>
          <a:xfrm>
            <a:off x="838200" y="1929384"/>
            <a:ext cx="10515600" cy="4251960"/>
          </a:xfrm>
        </p:spPr>
        <p:txBody>
          <a:bodyPr>
            <a:normAutofit/>
          </a:bodyPr>
          <a:lstStyle/>
          <a:p>
            <a:pPr marL="0" indent="0">
              <a:buNone/>
              <a:defRPr/>
            </a:pPr>
            <a:r>
              <a:rPr lang="en-US" altLang="en-US" sz="2200" dirty="0">
                <a:hlinkClick r:id="rId2" action="ppaction://hlinksldjump"/>
              </a:rPr>
              <a:t>A. </a:t>
            </a:r>
            <a:r>
              <a:rPr lang="en-US" altLang="en-US" sz="2200" dirty="0"/>
              <a:t>Take sides with your   </a:t>
            </a:r>
          </a:p>
          <a:p>
            <a:pPr marL="0" indent="0">
              <a:buNone/>
              <a:defRPr/>
            </a:pPr>
            <a:r>
              <a:rPr lang="en-US" altLang="en-US" sz="2200" dirty="0"/>
              <a:t>     mother or father.</a:t>
            </a:r>
          </a:p>
          <a:p>
            <a:pPr marL="0" indent="0">
              <a:buNone/>
              <a:defRPr/>
            </a:pPr>
            <a:r>
              <a:rPr lang="en-US" altLang="en-US" sz="2200" dirty="0">
                <a:hlinkClick r:id="rId3" action="ppaction://hlinksldjump"/>
              </a:rPr>
              <a:t>B</a:t>
            </a:r>
            <a:r>
              <a:rPr lang="en-US" altLang="en-US" sz="2200" dirty="0">
                <a:hlinkClick r:id="" action="ppaction://noaction"/>
              </a:rPr>
              <a:t>. </a:t>
            </a:r>
            <a:r>
              <a:rPr lang="en-US" altLang="en-US" sz="2200" dirty="0"/>
              <a:t>Go to another area of the </a:t>
            </a:r>
          </a:p>
          <a:p>
            <a:pPr marL="0" indent="0">
              <a:buNone/>
              <a:defRPr/>
            </a:pPr>
            <a:r>
              <a:rPr lang="en-US" altLang="en-US" sz="2200" dirty="0"/>
              <a:t>    house and let your parents </a:t>
            </a:r>
          </a:p>
          <a:p>
            <a:pPr marL="0" indent="0">
              <a:buNone/>
              <a:defRPr/>
            </a:pPr>
            <a:r>
              <a:rPr lang="en-US" altLang="en-US" sz="2200" dirty="0"/>
              <a:t>    work it out.</a:t>
            </a:r>
          </a:p>
          <a:p>
            <a:pPr marL="0" indent="0">
              <a:buNone/>
              <a:defRPr/>
            </a:pPr>
            <a:r>
              <a:rPr lang="en-US" altLang="en-US" sz="2200" dirty="0">
                <a:hlinkClick r:id="rId4" action="ppaction://hlinksldjump"/>
              </a:rPr>
              <a:t>C. </a:t>
            </a:r>
            <a:r>
              <a:rPr lang="en-US" altLang="en-US" sz="2200" dirty="0"/>
              <a:t>Stand there, listen to the </a:t>
            </a:r>
          </a:p>
          <a:p>
            <a:pPr marL="0" indent="0">
              <a:buNone/>
              <a:defRPr/>
            </a:pPr>
            <a:r>
              <a:rPr lang="en-US" altLang="en-US" sz="2200" dirty="0"/>
              <a:t>     argument, and don’t say </a:t>
            </a:r>
          </a:p>
          <a:p>
            <a:pPr marL="0" indent="0">
              <a:buNone/>
              <a:defRPr/>
            </a:pPr>
            <a:r>
              <a:rPr lang="en-US" altLang="en-US" sz="2200" dirty="0"/>
              <a:t>     anything.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14AE39FC-E8DB-43D9-9677-1093637B46F9}"/>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Right answer</a:t>
            </a:r>
          </a:p>
        </p:txBody>
      </p:sp>
      <p:pic>
        <p:nvPicPr>
          <p:cNvPr id="460805" name="Picture 460804" descr="Close up of a toy house with a green roof">
            <a:extLst>
              <a:ext uri="{FF2B5EF4-FFF2-40B4-BE49-F238E27FC236}">
                <a16:creationId xmlns:a16="http://schemas.microsoft.com/office/drawing/2014/main" id="{39EC97B1-7B1B-12C9-17DF-AF2635AD67B0}"/>
              </a:ext>
            </a:extLst>
          </p:cNvPr>
          <p:cNvPicPr>
            <a:picLocks noChangeAspect="1"/>
          </p:cNvPicPr>
          <p:nvPr/>
        </p:nvPicPr>
        <p:blipFill rotWithShape="1">
          <a:blip r:embed="rId2"/>
          <a:srcRect l="26305" r="44112" b="-2"/>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60803" name="Rectangle 3">
            <a:extLst>
              <a:ext uri="{FF2B5EF4-FFF2-40B4-BE49-F238E27FC236}">
                <a16:creationId xmlns:a16="http://schemas.microsoft.com/office/drawing/2014/main" id="{91EB8E6F-5EDA-4405-AB30-B41C5173D234}"/>
              </a:ext>
            </a:extLst>
          </p:cNvPr>
          <p:cNvSpPr>
            <a:spLocks noGrp="1" noChangeArrowheads="1"/>
          </p:cNvSpPr>
          <p:nvPr>
            <p:ph type="body" idx="1"/>
          </p:nvPr>
        </p:nvSpPr>
        <p:spPr>
          <a:xfrm>
            <a:off x="5014722" y="2706624"/>
            <a:ext cx="5170932" cy="3483864"/>
          </a:xfrm>
        </p:spPr>
        <p:txBody>
          <a:bodyPr>
            <a:normAutofit/>
          </a:bodyPr>
          <a:lstStyle/>
          <a:p>
            <a:pPr marL="609600" indent="-609600">
              <a:defRPr/>
            </a:pPr>
            <a:r>
              <a:rPr lang="en-US" altLang="en-US" sz="1800" b="1" dirty="0">
                <a:solidFill>
                  <a:srgbClr val="FF0000"/>
                </a:solidFill>
              </a:rPr>
              <a:t>Go to another area of the house and let your parents work it out.</a:t>
            </a:r>
            <a:endParaRPr lang="en-US" altLang="en-US" sz="1800" dirty="0">
              <a:solidFill>
                <a:srgbClr val="FF0000"/>
              </a:solidFill>
            </a:endParaRPr>
          </a:p>
          <a:p>
            <a:pPr marL="609600" indent="-609600">
              <a:defRPr/>
            </a:pPr>
            <a:r>
              <a:rPr lang="en-US" altLang="en-US" sz="1800" dirty="0"/>
              <a:t>Hopefully, the parents, will choose not to argue in the presence of their children, but if they do, the best option for the child is to go to another area of the house and let the parents work it out. Taking sides with one parent over another is not a good idea because it could cause hard feelings for one of the parents.  Standing there taking it all in should also not be an option because it could potentially cause a lot of mental and psychological stress. </a:t>
            </a:r>
          </a:p>
        </p:txBody>
      </p:sp>
      <p:sp>
        <p:nvSpPr>
          <p:cNvPr id="2" name="Arrow: Right 1">
            <a:hlinkClick r:id="rId3" action="ppaction://hlinksldjump"/>
            <a:extLst>
              <a:ext uri="{FF2B5EF4-FFF2-40B4-BE49-F238E27FC236}">
                <a16:creationId xmlns:a16="http://schemas.microsoft.com/office/drawing/2014/main" id="{3B6A831D-BAA9-0CD4-D1A2-A3E576F83D23}"/>
              </a:ext>
            </a:extLst>
          </p:cNvPr>
          <p:cNvSpPr/>
          <p:nvPr/>
        </p:nvSpPr>
        <p:spPr bwMode="auto">
          <a:xfrm>
            <a:off x="7783830" y="612228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9" name="Picture 461828" descr="Wood human figure">
            <a:extLst>
              <a:ext uri="{FF2B5EF4-FFF2-40B4-BE49-F238E27FC236}">
                <a16:creationId xmlns:a16="http://schemas.microsoft.com/office/drawing/2014/main" id="{E0B4EE27-D304-93A1-B1F9-D93DCA5398C1}"/>
              </a:ext>
            </a:extLst>
          </p:cNvPr>
          <p:cNvPicPr>
            <a:picLocks noChangeAspect="1"/>
          </p:cNvPicPr>
          <p:nvPr/>
        </p:nvPicPr>
        <p:blipFill rotWithShape="1">
          <a:blip r:embed="rId2"/>
          <a:srcRect l="6991" r="57564"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61826" name="Rectangle 2">
            <a:extLst>
              <a:ext uri="{FF2B5EF4-FFF2-40B4-BE49-F238E27FC236}">
                <a16:creationId xmlns:a16="http://schemas.microsoft.com/office/drawing/2014/main" id="{7568F215-76C9-43AD-8C4C-C74B9B9BAE92}"/>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Wrong answer</a:t>
            </a:r>
          </a:p>
        </p:txBody>
      </p:sp>
      <p:sp>
        <p:nvSpPr>
          <p:cNvPr id="461827" name="Rectangle 3">
            <a:extLst>
              <a:ext uri="{FF2B5EF4-FFF2-40B4-BE49-F238E27FC236}">
                <a16:creationId xmlns:a16="http://schemas.microsoft.com/office/drawing/2014/main" id="{2489010C-8948-49C5-BFAA-BAE515225FB8}"/>
              </a:ext>
            </a:extLst>
          </p:cNvPr>
          <p:cNvSpPr>
            <a:spLocks noGrp="1" noChangeArrowheads="1"/>
          </p:cNvSpPr>
          <p:nvPr>
            <p:ph type="body" idx="1"/>
          </p:nvPr>
        </p:nvSpPr>
        <p:spPr>
          <a:xfrm>
            <a:off x="5894287" y="1868487"/>
            <a:ext cx="4291113" cy="4351338"/>
          </a:xfrm>
        </p:spPr>
        <p:txBody>
          <a:bodyPr>
            <a:normAutofit/>
          </a:bodyPr>
          <a:lstStyle/>
          <a:p>
            <a:pPr marL="609600" indent="-609600">
              <a:defRPr/>
            </a:pPr>
            <a:r>
              <a:rPr lang="en-US" altLang="en-US" dirty="0"/>
              <a:t>Stand there, take it in, and do not say anything.</a:t>
            </a:r>
          </a:p>
        </p:txBody>
      </p:sp>
      <p:sp>
        <p:nvSpPr>
          <p:cNvPr id="2" name="Arrow: Left 1">
            <a:hlinkClick r:id="rId3" action="ppaction://hlinksldjump"/>
            <a:extLst>
              <a:ext uri="{FF2B5EF4-FFF2-40B4-BE49-F238E27FC236}">
                <a16:creationId xmlns:a16="http://schemas.microsoft.com/office/drawing/2014/main" id="{F9670D45-46A1-3339-99C6-BFE9E04C063C}"/>
              </a:ext>
            </a:extLst>
          </p:cNvPr>
          <p:cNvSpPr/>
          <p:nvPr/>
        </p:nvSpPr>
        <p:spPr bwMode="auto">
          <a:xfrm>
            <a:off x="7967137" y="3886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9784" name="Rectangle 45978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778" name="Rectangle 2">
            <a:extLst>
              <a:ext uri="{FF2B5EF4-FFF2-40B4-BE49-F238E27FC236}">
                <a16:creationId xmlns:a16="http://schemas.microsoft.com/office/drawing/2014/main" id="{79CB4A00-EE6C-42B7-9786-ECE2E9D57811}"/>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Wrong answer</a:t>
            </a:r>
          </a:p>
        </p:txBody>
      </p:sp>
      <p:sp>
        <p:nvSpPr>
          <p:cNvPr id="45978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779" name="Rectangle 3">
            <a:extLst>
              <a:ext uri="{FF2B5EF4-FFF2-40B4-BE49-F238E27FC236}">
                <a16:creationId xmlns:a16="http://schemas.microsoft.com/office/drawing/2014/main" id="{6DA08E08-CE3B-400E-8AB2-85D20F6AD06D}"/>
              </a:ext>
            </a:extLst>
          </p:cNvPr>
          <p:cNvSpPr>
            <a:spLocks noGrp="1" noChangeArrowheads="1"/>
          </p:cNvSpPr>
          <p:nvPr>
            <p:ph type="body" idx="1"/>
          </p:nvPr>
        </p:nvSpPr>
        <p:spPr>
          <a:xfrm>
            <a:off x="838200" y="1929384"/>
            <a:ext cx="10515600" cy="4251960"/>
          </a:xfrm>
        </p:spPr>
        <p:txBody>
          <a:bodyPr>
            <a:normAutofit/>
          </a:bodyPr>
          <a:lstStyle/>
          <a:p>
            <a:pPr eaLnBrk="1" hangingPunct="1">
              <a:defRPr/>
            </a:pPr>
            <a:r>
              <a:rPr lang="en-US" altLang="en-US" sz="2200" b="1"/>
              <a:t>Your mother and father are having a heated argument, what is the best response?</a:t>
            </a:r>
            <a:endParaRPr lang="en-US" altLang="en-US" sz="2200"/>
          </a:p>
          <a:p>
            <a:pPr eaLnBrk="1" hangingPunct="1">
              <a:defRPr/>
            </a:pPr>
            <a:r>
              <a:rPr lang="en-US" altLang="en-US" sz="2200"/>
              <a:t>Take sides with your mother or father.</a:t>
            </a:r>
          </a:p>
        </p:txBody>
      </p:sp>
      <p:sp>
        <p:nvSpPr>
          <p:cNvPr id="2" name="Arrow: Left 1">
            <a:hlinkClick r:id="rId2" action="ppaction://hlinksldjump"/>
            <a:extLst>
              <a:ext uri="{FF2B5EF4-FFF2-40B4-BE49-F238E27FC236}">
                <a16:creationId xmlns:a16="http://schemas.microsoft.com/office/drawing/2014/main" id="{63BD3D04-B96E-6CAF-ED40-822F8FB76432}"/>
              </a:ext>
            </a:extLst>
          </p:cNvPr>
          <p:cNvSpPr/>
          <p:nvPr/>
        </p:nvSpPr>
        <p:spPr bwMode="auto">
          <a:xfrm>
            <a:off x="5844989" y="336806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4185" name="Rectangle 43418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178" name="Rectangle 2">
            <a:extLst>
              <a:ext uri="{FF2B5EF4-FFF2-40B4-BE49-F238E27FC236}">
                <a16:creationId xmlns:a16="http://schemas.microsoft.com/office/drawing/2014/main" id="{0760ECD9-DD37-4DA8-B2A7-4C244C3DF219}"/>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5400" dirty="0">
                <a:solidFill>
                  <a:srgbClr val="FF0000"/>
                </a:solidFill>
              </a:rPr>
              <a:t>Wrong answer</a:t>
            </a:r>
          </a:p>
        </p:txBody>
      </p:sp>
      <p:pic>
        <p:nvPicPr>
          <p:cNvPr id="434181" name="Picture 434180" descr="Metal tic-tac-toe game pieces">
            <a:extLst>
              <a:ext uri="{FF2B5EF4-FFF2-40B4-BE49-F238E27FC236}">
                <a16:creationId xmlns:a16="http://schemas.microsoft.com/office/drawing/2014/main" id="{BEEE3517-0546-8331-197E-10E1788E0CE6}"/>
              </a:ext>
            </a:extLst>
          </p:cNvPr>
          <p:cNvPicPr>
            <a:picLocks noChangeAspect="1"/>
          </p:cNvPicPr>
          <p:nvPr/>
        </p:nvPicPr>
        <p:blipFill rotWithShape="1">
          <a:blip r:embed="rId2"/>
          <a:srcRect l="17765" r="3130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3418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179" name="Rectangle 3">
            <a:extLst>
              <a:ext uri="{FF2B5EF4-FFF2-40B4-BE49-F238E27FC236}">
                <a16:creationId xmlns:a16="http://schemas.microsoft.com/office/drawing/2014/main" id="{2396B05A-EA17-496E-9A27-056BA14D512F}"/>
              </a:ext>
            </a:extLst>
          </p:cNvPr>
          <p:cNvSpPr>
            <a:spLocks noGrp="1" noChangeArrowheads="1"/>
          </p:cNvSpPr>
          <p:nvPr>
            <p:ph type="body" idx="1"/>
          </p:nvPr>
        </p:nvSpPr>
        <p:spPr>
          <a:xfrm>
            <a:off x="5297762" y="2706624"/>
            <a:ext cx="6251110" cy="3483864"/>
          </a:xfrm>
        </p:spPr>
        <p:txBody>
          <a:bodyPr>
            <a:normAutofit/>
          </a:bodyPr>
          <a:lstStyle/>
          <a:p>
            <a:pPr marL="609600" indent="-609600">
              <a:buNone/>
              <a:defRPr/>
            </a:pPr>
            <a:r>
              <a:rPr lang="en-US" altLang="en-US" sz="2200"/>
              <a:t>Take out your frustration on your sister, </a:t>
            </a:r>
          </a:p>
          <a:p>
            <a:pPr marL="609600" indent="-609600">
              <a:buNone/>
              <a:defRPr/>
            </a:pPr>
            <a:r>
              <a:rPr lang="en-US" altLang="en-US" sz="2200"/>
              <a:t>brother or friend.</a:t>
            </a:r>
          </a:p>
          <a:p>
            <a:pPr marL="609600" indent="-609600">
              <a:defRPr/>
            </a:pPr>
            <a:endParaRPr lang="en-US" altLang="en-US" sz="2200"/>
          </a:p>
          <a:p>
            <a:pPr marL="609600" indent="-609600">
              <a:defRPr/>
            </a:pPr>
            <a:r>
              <a:rPr lang="en-US" altLang="en-US" sz="2200"/>
              <a:t>Taking your frustration out on an innocent person should never be an option. Some people take their frustration out on those they perceive to be a weaker target. Others tend to fight fire with fire, knowing that there is very little chance that they will win the battle. </a:t>
            </a:r>
          </a:p>
          <a:p>
            <a:pPr marL="609600" indent="-609600">
              <a:defRPr/>
            </a:pPr>
            <a:endParaRPr lang="en-US" altLang="en-US" sz="2200"/>
          </a:p>
        </p:txBody>
      </p:sp>
      <p:sp>
        <p:nvSpPr>
          <p:cNvPr id="2" name="Arrow: Left 1">
            <a:hlinkClick r:id="rId3" action="ppaction://hlinksldjump"/>
            <a:extLst>
              <a:ext uri="{FF2B5EF4-FFF2-40B4-BE49-F238E27FC236}">
                <a16:creationId xmlns:a16="http://schemas.microsoft.com/office/drawing/2014/main" id="{E3E8B1D9-D04F-466E-222F-F354FC5EC22C}"/>
              </a:ext>
            </a:extLst>
          </p:cNvPr>
          <p:cNvSpPr/>
          <p:nvPr/>
        </p:nvSpPr>
        <p:spPr bwMode="auto">
          <a:xfrm>
            <a:off x="6477000" y="6019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3" name="Picture 432132" descr="Wood human figure">
            <a:extLst>
              <a:ext uri="{FF2B5EF4-FFF2-40B4-BE49-F238E27FC236}">
                <a16:creationId xmlns:a16="http://schemas.microsoft.com/office/drawing/2014/main" id="{BA53F6FC-6F59-41BD-881A-EA1C85EF7C16}"/>
              </a:ext>
            </a:extLst>
          </p:cNvPr>
          <p:cNvPicPr>
            <a:picLocks noChangeAspect="1"/>
          </p:cNvPicPr>
          <p:nvPr/>
        </p:nvPicPr>
        <p:blipFill rotWithShape="1">
          <a:blip r:embed="rId2"/>
          <a:srcRect r="29412" b="-1"/>
          <a:stretch/>
        </p:blipFill>
        <p:spPr>
          <a:xfrm>
            <a:off x="5645656" y="10"/>
            <a:ext cx="5022343" cy="6857990"/>
          </a:xfrm>
          <a:prstGeom prst="rect">
            <a:avLst/>
          </a:prstGeom>
        </p:spPr>
      </p:pic>
      <p:sp>
        <p:nvSpPr>
          <p:cNvPr id="432130" name="Rectangle 2">
            <a:extLst>
              <a:ext uri="{FF2B5EF4-FFF2-40B4-BE49-F238E27FC236}">
                <a16:creationId xmlns:a16="http://schemas.microsoft.com/office/drawing/2014/main" id="{F1B38AE5-2446-43AD-9035-483399493803}"/>
              </a:ext>
            </a:extLst>
          </p:cNvPr>
          <p:cNvSpPr>
            <a:spLocks noGrp="1" noChangeArrowheads="1"/>
          </p:cNvSpPr>
          <p:nvPr>
            <p:ph type="title"/>
          </p:nvPr>
        </p:nvSpPr>
        <p:spPr>
          <a:xfrm>
            <a:off x="2152651" y="365125"/>
            <a:ext cx="2866641" cy="1899912"/>
          </a:xfrm>
        </p:spPr>
        <p:txBody>
          <a:bodyPr>
            <a:normAutofit/>
          </a:bodyPr>
          <a:lstStyle/>
          <a:p>
            <a:pPr eaLnBrk="1" hangingPunct="1">
              <a:defRPr/>
            </a:pPr>
            <a:r>
              <a:rPr lang="en-US" altLang="en-US" sz="3500" dirty="0">
                <a:solidFill>
                  <a:srgbClr val="FF0000"/>
                </a:solidFill>
              </a:rPr>
              <a:t>Wrong answer</a:t>
            </a:r>
          </a:p>
        </p:txBody>
      </p:sp>
      <p:sp>
        <p:nvSpPr>
          <p:cNvPr id="432131" name="Rectangle 3">
            <a:extLst>
              <a:ext uri="{FF2B5EF4-FFF2-40B4-BE49-F238E27FC236}">
                <a16:creationId xmlns:a16="http://schemas.microsoft.com/office/drawing/2014/main" id="{A6E1F886-3BD3-4D99-BFEB-6BBE353659F5}"/>
              </a:ext>
            </a:extLst>
          </p:cNvPr>
          <p:cNvSpPr>
            <a:spLocks noGrp="1" noChangeArrowheads="1"/>
          </p:cNvSpPr>
          <p:nvPr>
            <p:ph type="body" idx="1"/>
          </p:nvPr>
        </p:nvSpPr>
        <p:spPr>
          <a:xfrm>
            <a:off x="2152650" y="2434201"/>
            <a:ext cx="3714750" cy="3742762"/>
          </a:xfrm>
        </p:spPr>
        <p:txBody>
          <a:bodyPr>
            <a:normAutofit/>
          </a:bodyPr>
          <a:lstStyle/>
          <a:p>
            <a:pPr marL="609600" indent="-609600">
              <a:buNone/>
              <a:defRPr/>
            </a:pPr>
            <a:r>
              <a:rPr lang="en-US" altLang="en-US" sz="1700" b="1" dirty="0"/>
              <a:t>Family /Parent/Child issues</a:t>
            </a:r>
          </a:p>
          <a:p>
            <a:pPr marL="609600" indent="-609600">
              <a:buNone/>
              <a:defRPr/>
            </a:pPr>
            <a:r>
              <a:rPr lang="en-US" altLang="en-US" sz="1700" b="1" dirty="0"/>
              <a:t>You find yourself obsessively</a:t>
            </a:r>
          </a:p>
          <a:p>
            <a:pPr marL="609600" indent="-609600">
              <a:buNone/>
              <a:defRPr/>
            </a:pPr>
            <a:r>
              <a:rPr lang="en-US" altLang="en-US" sz="1700" b="1" dirty="0"/>
              <a:t>arguing with your parents,</a:t>
            </a:r>
          </a:p>
          <a:p>
            <a:pPr marL="609600" indent="-609600">
              <a:buNone/>
              <a:defRPr/>
            </a:pPr>
            <a:r>
              <a:rPr lang="en-US" altLang="en-US" sz="1700" b="1" dirty="0"/>
              <a:t>what should be your response?</a:t>
            </a:r>
            <a:endParaRPr lang="en-US" altLang="en-US" sz="1700" dirty="0"/>
          </a:p>
          <a:p>
            <a:pPr marL="609600" indent="-609600">
              <a:defRPr/>
            </a:pPr>
            <a:r>
              <a:rPr lang="en-US" altLang="en-US" sz="1700" dirty="0">
                <a:solidFill>
                  <a:srgbClr val="FF0000"/>
                </a:solidFill>
              </a:rPr>
              <a:t>Continue to argue; things will eventually get better.</a:t>
            </a:r>
          </a:p>
        </p:txBody>
      </p:sp>
      <p:sp>
        <p:nvSpPr>
          <p:cNvPr id="2" name="Arrow: Left 1">
            <a:hlinkClick r:id="rId3" action="ppaction://hlinksldjump"/>
            <a:extLst>
              <a:ext uri="{FF2B5EF4-FFF2-40B4-BE49-F238E27FC236}">
                <a16:creationId xmlns:a16="http://schemas.microsoft.com/office/drawing/2014/main" id="{FC60E1EE-9088-9D85-D7BD-02472E044341}"/>
              </a:ext>
            </a:extLst>
          </p:cNvPr>
          <p:cNvSpPr/>
          <p:nvPr/>
        </p:nvSpPr>
        <p:spPr bwMode="auto">
          <a:xfrm>
            <a:off x="4572000" y="5410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769CA5F-56B4-4110-B088-0E0517BA7273}"/>
              </a:ext>
            </a:extLst>
          </p:cNvPr>
          <p:cNvSpPr>
            <a:spLocks noGrp="1" noChangeArrowheads="1"/>
          </p:cNvSpPr>
          <p:nvPr>
            <p:ph type="title"/>
          </p:nvPr>
        </p:nvSpPr>
        <p:spPr>
          <a:xfrm>
            <a:off x="5808892" y="365126"/>
            <a:ext cx="4722114" cy="1807305"/>
          </a:xfrm>
        </p:spPr>
        <p:txBody>
          <a:bodyPr>
            <a:normAutofit/>
          </a:bodyPr>
          <a:lstStyle/>
          <a:p>
            <a:pPr eaLnBrk="1" hangingPunct="1">
              <a:lnSpc>
                <a:spcPct val="90000"/>
              </a:lnSpc>
              <a:defRPr/>
            </a:pPr>
            <a:r>
              <a:rPr lang="en-US" altLang="en-US" sz="2300" b="1" dirty="0">
                <a:solidFill>
                  <a:srgbClr val="FF0000"/>
                </a:solidFill>
              </a:rPr>
              <a:t>Your parents are constantly highlighting your shortcomings; what should be your response?</a:t>
            </a:r>
          </a:p>
        </p:txBody>
      </p:sp>
      <p:pic>
        <p:nvPicPr>
          <p:cNvPr id="101381" name="Picture 101380" descr="Red toy person in front of two lines of white figures">
            <a:extLst>
              <a:ext uri="{FF2B5EF4-FFF2-40B4-BE49-F238E27FC236}">
                <a16:creationId xmlns:a16="http://schemas.microsoft.com/office/drawing/2014/main" id="{B8B60481-3822-C3CA-3401-D8C0BBE6A6E5}"/>
              </a:ext>
            </a:extLst>
          </p:cNvPr>
          <p:cNvPicPr>
            <a:picLocks noChangeAspect="1"/>
          </p:cNvPicPr>
          <p:nvPr/>
        </p:nvPicPr>
        <p:blipFill rotWithShape="1">
          <a:blip r:embed="rId2"/>
          <a:srcRect l="29937" r="26082"/>
          <a:stretch/>
        </p:blipFill>
        <p:spPr>
          <a:xfrm>
            <a:off x="1524020" y="10"/>
            <a:ext cx="428487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1379" name="Rectangle 3">
            <a:extLst>
              <a:ext uri="{FF2B5EF4-FFF2-40B4-BE49-F238E27FC236}">
                <a16:creationId xmlns:a16="http://schemas.microsoft.com/office/drawing/2014/main" id="{23F240E6-1774-4E4A-966A-ED47F6C14480}"/>
              </a:ext>
            </a:extLst>
          </p:cNvPr>
          <p:cNvSpPr>
            <a:spLocks noGrp="1" noChangeArrowheads="1"/>
          </p:cNvSpPr>
          <p:nvPr>
            <p:ph type="body" idx="1"/>
          </p:nvPr>
        </p:nvSpPr>
        <p:spPr>
          <a:xfrm>
            <a:off x="6383111" y="2333297"/>
            <a:ext cx="3980089" cy="3843666"/>
          </a:xfrm>
        </p:spPr>
        <p:txBody>
          <a:bodyPr>
            <a:normAutofit/>
          </a:bodyPr>
          <a:lstStyle/>
          <a:p>
            <a:pPr marL="0" indent="0">
              <a:buNone/>
              <a:defRPr/>
            </a:pPr>
            <a:r>
              <a:rPr lang="en-US" altLang="en-US" sz="1700" dirty="0">
                <a:hlinkClick r:id="rId3" action="ppaction://hlinksldjump"/>
              </a:rPr>
              <a:t>A. </a:t>
            </a:r>
            <a:r>
              <a:rPr lang="en-US" altLang="en-US" sz="1700" dirty="0"/>
              <a:t>If the criticism is warranted or valid, </a:t>
            </a:r>
          </a:p>
          <a:p>
            <a:pPr marL="0" indent="0">
              <a:buNone/>
              <a:defRPr/>
            </a:pPr>
            <a:r>
              <a:rPr lang="en-US" altLang="en-US" sz="1700" dirty="0"/>
              <a:t>    take the necessary steps to address  </a:t>
            </a:r>
          </a:p>
          <a:p>
            <a:pPr marL="0" indent="0">
              <a:buNone/>
              <a:defRPr/>
            </a:pPr>
            <a:r>
              <a:rPr lang="en-US" altLang="en-US" sz="1700" dirty="0"/>
              <a:t>    the problem areas.</a:t>
            </a:r>
          </a:p>
          <a:p>
            <a:pPr marL="0" indent="0">
              <a:buNone/>
              <a:defRPr/>
            </a:pPr>
            <a:r>
              <a:rPr lang="en-US" altLang="en-US" sz="1700" dirty="0">
                <a:hlinkClick r:id="rId4" action="ppaction://hlinksldjump"/>
              </a:rPr>
              <a:t>B. </a:t>
            </a:r>
            <a:r>
              <a:rPr lang="en-US" altLang="en-US" sz="1700" dirty="0"/>
              <a:t>Ignore the criticism, although it is   </a:t>
            </a:r>
          </a:p>
          <a:p>
            <a:pPr marL="0" indent="0">
              <a:buNone/>
              <a:defRPr/>
            </a:pPr>
            <a:r>
              <a:rPr lang="en-US" altLang="en-US" sz="1700" dirty="0"/>
              <a:t>     valid.</a:t>
            </a:r>
          </a:p>
          <a:p>
            <a:pPr marL="0" indent="0">
              <a:buNone/>
              <a:defRPr/>
            </a:pPr>
            <a:r>
              <a:rPr lang="en-US" altLang="en-US" sz="1700" dirty="0">
                <a:hlinkClick r:id="rId5" action="ppaction://hlinksldjump"/>
              </a:rPr>
              <a:t>C. </a:t>
            </a:r>
            <a:r>
              <a:rPr lang="en-US" altLang="en-US" sz="1700" dirty="0"/>
              <a:t>Verbally attack your parents.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3BF14AB3-0C09-4763-AF44-715BF5CD2AE3}"/>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Right answer</a:t>
            </a:r>
          </a:p>
        </p:txBody>
      </p:sp>
      <p:pic>
        <p:nvPicPr>
          <p:cNvPr id="435205" name="Picture 435204" descr="Red toy person in front of two lines of white figures">
            <a:extLst>
              <a:ext uri="{FF2B5EF4-FFF2-40B4-BE49-F238E27FC236}">
                <a16:creationId xmlns:a16="http://schemas.microsoft.com/office/drawing/2014/main" id="{12C837E6-2AFE-EFB4-F0A6-7251EFF6D361}"/>
              </a:ext>
            </a:extLst>
          </p:cNvPr>
          <p:cNvPicPr>
            <a:picLocks noChangeAspect="1"/>
          </p:cNvPicPr>
          <p:nvPr/>
        </p:nvPicPr>
        <p:blipFill rotWithShape="1">
          <a:blip r:embed="rId2"/>
          <a:srcRect l="37358" r="33502"/>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35203" name="Rectangle 3">
            <a:extLst>
              <a:ext uri="{FF2B5EF4-FFF2-40B4-BE49-F238E27FC236}">
                <a16:creationId xmlns:a16="http://schemas.microsoft.com/office/drawing/2014/main" id="{63C4AE35-2CA1-4F8A-A1DE-6D22CE0A4A8C}"/>
              </a:ext>
            </a:extLst>
          </p:cNvPr>
          <p:cNvSpPr>
            <a:spLocks noGrp="1" noChangeArrowheads="1"/>
          </p:cNvSpPr>
          <p:nvPr>
            <p:ph type="body" idx="1"/>
          </p:nvPr>
        </p:nvSpPr>
        <p:spPr>
          <a:xfrm>
            <a:off x="5014722" y="2706624"/>
            <a:ext cx="5170932" cy="3483864"/>
          </a:xfrm>
        </p:spPr>
        <p:txBody>
          <a:bodyPr>
            <a:normAutofit/>
          </a:bodyPr>
          <a:lstStyle/>
          <a:p>
            <a:pPr eaLnBrk="1" hangingPunct="1">
              <a:lnSpc>
                <a:spcPct val="90000"/>
              </a:lnSpc>
              <a:defRPr/>
            </a:pPr>
            <a:r>
              <a:rPr lang="en-US" altLang="en-US" sz="1800" b="1" dirty="0">
                <a:solidFill>
                  <a:srgbClr val="FF0000"/>
                </a:solidFill>
              </a:rPr>
              <a:t>Your parents constantly highlight your shortcomings; what should be your response?</a:t>
            </a:r>
          </a:p>
          <a:p>
            <a:pPr eaLnBrk="1" hangingPunct="1">
              <a:lnSpc>
                <a:spcPct val="90000"/>
              </a:lnSpc>
              <a:defRPr/>
            </a:pPr>
            <a:r>
              <a:rPr lang="en-US" altLang="en-US" sz="1800" b="1" dirty="0">
                <a:solidFill>
                  <a:srgbClr val="FF0000"/>
                </a:solidFill>
              </a:rPr>
              <a:t>If the criticism is warranted or valid, take the necessary steps to address the problem areas.</a:t>
            </a:r>
            <a:endParaRPr lang="en-US" altLang="en-US" sz="1800" dirty="0">
              <a:solidFill>
                <a:srgbClr val="FF0000"/>
              </a:solidFill>
            </a:endParaRPr>
          </a:p>
          <a:p>
            <a:pPr eaLnBrk="1" hangingPunct="1">
              <a:lnSpc>
                <a:spcPct val="90000"/>
              </a:lnSpc>
              <a:defRPr/>
            </a:pPr>
            <a:r>
              <a:rPr lang="en-US" altLang="en-US" sz="1800" dirty="0"/>
              <a:t>Verbally or physically attacking a critic or parents is not good. It could lead to severe discipline or legal problems. Ignoring valid criticism is also not a good idea. The best option is to listen to the valid criticism and then take the necessary steps to correct the problem.</a:t>
            </a:r>
          </a:p>
        </p:txBody>
      </p:sp>
      <p:sp>
        <p:nvSpPr>
          <p:cNvPr id="3" name="Arrow: Right 2">
            <a:hlinkClick r:id="rId3" action="ppaction://hlinksldjump"/>
            <a:extLst>
              <a:ext uri="{FF2B5EF4-FFF2-40B4-BE49-F238E27FC236}">
                <a16:creationId xmlns:a16="http://schemas.microsoft.com/office/drawing/2014/main" id="{BF07148F-FF0F-55E2-312C-E268AAC839A8}"/>
              </a:ext>
            </a:extLst>
          </p:cNvPr>
          <p:cNvSpPr/>
          <p:nvPr/>
        </p:nvSpPr>
        <p:spPr bwMode="auto">
          <a:xfrm>
            <a:off x="7142988" y="591616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9" name="Picture 436228" descr="Red toy person in front of two lines of white figures">
            <a:extLst>
              <a:ext uri="{FF2B5EF4-FFF2-40B4-BE49-F238E27FC236}">
                <a16:creationId xmlns:a16="http://schemas.microsoft.com/office/drawing/2014/main" id="{5A7B49F7-C8AF-7B72-7FC9-B6C2595AD7F6}"/>
              </a:ext>
            </a:extLst>
          </p:cNvPr>
          <p:cNvPicPr>
            <a:picLocks noChangeAspect="1"/>
          </p:cNvPicPr>
          <p:nvPr/>
        </p:nvPicPr>
        <p:blipFill rotWithShape="1">
          <a:blip r:embed="rId2"/>
          <a:srcRect l="17163" r="13307"/>
          <a:stretch/>
        </p:blipFill>
        <p:spPr>
          <a:xfrm>
            <a:off x="5486400" y="-32084"/>
            <a:ext cx="5312426" cy="6857990"/>
          </a:xfrm>
          <a:prstGeom prst="rect">
            <a:avLst/>
          </a:prstGeom>
        </p:spPr>
      </p:pic>
      <p:sp>
        <p:nvSpPr>
          <p:cNvPr id="436226" name="Rectangle 2">
            <a:extLst>
              <a:ext uri="{FF2B5EF4-FFF2-40B4-BE49-F238E27FC236}">
                <a16:creationId xmlns:a16="http://schemas.microsoft.com/office/drawing/2014/main" id="{BDE5E312-1612-4DAB-98E3-1ABFF13451BE}"/>
              </a:ext>
            </a:extLst>
          </p:cNvPr>
          <p:cNvSpPr>
            <a:spLocks noGrp="1" noChangeArrowheads="1"/>
          </p:cNvSpPr>
          <p:nvPr>
            <p:ph type="title"/>
          </p:nvPr>
        </p:nvSpPr>
        <p:spPr>
          <a:xfrm>
            <a:off x="2152651" y="365125"/>
            <a:ext cx="2866641" cy="1899912"/>
          </a:xfrm>
        </p:spPr>
        <p:txBody>
          <a:bodyPr>
            <a:normAutofit/>
          </a:bodyPr>
          <a:lstStyle/>
          <a:p>
            <a:pPr eaLnBrk="1" hangingPunct="1">
              <a:defRPr/>
            </a:pPr>
            <a:r>
              <a:rPr lang="en-US" altLang="en-US" sz="3500" dirty="0">
                <a:solidFill>
                  <a:srgbClr val="FF0000"/>
                </a:solidFill>
              </a:rPr>
              <a:t>Wrong answer</a:t>
            </a:r>
          </a:p>
        </p:txBody>
      </p:sp>
      <p:sp>
        <p:nvSpPr>
          <p:cNvPr id="436227" name="Rectangle 3">
            <a:extLst>
              <a:ext uri="{FF2B5EF4-FFF2-40B4-BE49-F238E27FC236}">
                <a16:creationId xmlns:a16="http://schemas.microsoft.com/office/drawing/2014/main" id="{9D6CCD63-ADB6-45C9-A853-12C494304ECF}"/>
              </a:ext>
            </a:extLst>
          </p:cNvPr>
          <p:cNvSpPr>
            <a:spLocks noGrp="1" noChangeArrowheads="1"/>
          </p:cNvSpPr>
          <p:nvPr>
            <p:ph type="body" idx="1"/>
          </p:nvPr>
        </p:nvSpPr>
        <p:spPr>
          <a:xfrm>
            <a:off x="2152651" y="2434201"/>
            <a:ext cx="2866641" cy="3742762"/>
          </a:xfrm>
        </p:spPr>
        <p:txBody>
          <a:bodyPr>
            <a:normAutofit lnSpcReduction="10000"/>
          </a:bodyPr>
          <a:lstStyle/>
          <a:p>
            <a:pPr marL="609600" indent="-609600">
              <a:buNone/>
              <a:defRPr/>
            </a:pPr>
            <a:endParaRPr lang="en-US" altLang="en-US" sz="1700" dirty="0"/>
          </a:p>
          <a:p>
            <a:pPr marL="609600" indent="-609600">
              <a:defRPr/>
            </a:pPr>
            <a:r>
              <a:rPr lang="en-US" altLang="en-US" sz="2400" dirty="0"/>
              <a:t>Verbally attack your parents.</a:t>
            </a:r>
          </a:p>
          <a:p>
            <a:pPr marL="609600" indent="-609600">
              <a:defRPr/>
            </a:pPr>
            <a:r>
              <a:rPr lang="en-US" altLang="en-US" sz="2400" dirty="0"/>
              <a:t>Verbally or physically attacking a critic or parents is not good. It could lead to severe discipline or legal problems. </a:t>
            </a:r>
          </a:p>
        </p:txBody>
      </p:sp>
      <p:sp>
        <p:nvSpPr>
          <p:cNvPr id="2" name="Arrow: Left 1">
            <a:hlinkClick r:id="rId3" action="ppaction://hlinksldjump"/>
            <a:extLst>
              <a:ext uri="{FF2B5EF4-FFF2-40B4-BE49-F238E27FC236}">
                <a16:creationId xmlns:a16="http://schemas.microsoft.com/office/drawing/2014/main" id="{3420F26B-1BB2-495A-6BF0-3E60620FA533}"/>
              </a:ext>
            </a:extLst>
          </p:cNvPr>
          <p:cNvSpPr/>
          <p:nvPr/>
        </p:nvSpPr>
        <p:spPr bwMode="auto">
          <a:xfrm>
            <a:off x="7391400" y="6096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86" name="Picture 438276" descr="Person with idea concept">
            <a:extLst>
              <a:ext uri="{FF2B5EF4-FFF2-40B4-BE49-F238E27FC236}">
                <a16:creationId xmlns:a16="http://schemas.microsoft.com/office/drawing/2014/main" id="{1EDA5BFF-23A1-939A-604D-9A6C90A3AA5D}"/>
              </a:ext>
            </a:extLst>
          </p:cNvPr>
          <p:cNvPicPr>
            <a:picLocks noChangeAspect="1"/>
          </p:cNvPicPr>
          <p:nvPr/>
        </p:nvPicPr>
        <p:blipFill rotWithShape="1">
          <a:blip r:embed="rId2"/>
          <a:srcRect l="18937" r="10475" b="-1"/>
          <a:stretch/>
        </p:blipFill>
        <p:spPr>
          <a:xfrm>
            <a:off x="3415768" y="10"/>
            <a:ext cx="7252231" cy="6857990"/>
          </a:xfrm>
          <a:prstGeom prst="rect">
            <a:avLst/>
          </a:prstGeom>
        </p:spPr>
      </p:pic>
      <p:sp>
        <p:nvSpPr>
          <p:cNvPr id="438274" name="Rectangle 2">
            <a:extLst>
              <a:ext uri="{FF2B5EF4-FFF2-40B4-BE49-F238E27FC236}">
                <a16:creationId xmlns:a16="http://schemas.microsoft.com/office/drawing/2014/main" id="{331CC857-CA0E-48A8-82B4-F3B9F38E6562}"/>
              </a:ext>
            </a:extLst>
          </p:cNvPr>
          <p:cNvSpPr>
            <a:spLocks noGrp="1" noChangeArrowheads="1"/>
          </p:cNvSpPr>
          <p:nvPr>
            <p:ph type="title"/>
          </p:nvPr>
        </p:nvSpPr>
        <p:spPr>
          <a:xfrm>
            <a:off x="2152651" y="365125"/>
            <a:ext cx="2866641" cy="1899912"/>
          </a:xfrm>
        </p:spPr>
        <p:txBody>
          <a:bodyPr>
            <a:normAutofit/>
          </a:bodyPr>
          <a:lstStyle/>
          <a:p>
            <a:pPr eaLnBrk="1" hangingPunct="1">
              <a:defRPr/>
            </a:pPr>
            <a:r>
              <a:rPr lang="en-US" altLang="en-US" sz="3500" dirty="0">
                <a:solidFill>
                  <a:srgbClr val="FF0000"/>
                </a:solidFill>
              </a:rPr>
              <a:t>Wrong answer</a:t>
            </a:r>
          </a:p>
        </p:txBody>
      </p:sp>
      <p:sp>
        <p:nvSpPr>
          <p:cNvPr id="438275" name="Rectangle 3">
            <a:extLst>
              <a:ext uri="{FF2B5EF4-FFF2-40B4-BE49-F238E27FC236}">
                <a16:creationId xmlns:a16="http://schemas.microsoft.com/office/drawing/2014/main" id="{0FB36CAA-B82A-4D54-A95A-ED75463AF334}"/>
              </a:ext>
            </a:extLst>
          </p:cNvPr>
          <p:cNvSpPr>
            <a:spLocks noGrp="1" noChangeArrowheads="1"/>
          </p:cNvSpPr>
          <p:nvPr>
            <p:ph type="body" idx="1"/>
          </p:nvPr>
        </p:nvSpPr>
        <p:spPr>
          <a:xfrm>
            <a:off x="2152651" y="2434201"/>
            <a:ext cx="2866641" cy="3742762"/>
          </a:xfrm>
        </p:spPr>
        <p:txBody>
          <a:bodyPr>
            <a:normAutofit/>
          </a:bodyPr>
          <a:lstStyle/>
          <a:p>
            <a:pPr eaLnBrk="1" hangingPunct="1">
              <a:defRPr/>
            </a:pPr>
            <a:r>
              <a:rPr lang="en-US" altLang="en-US" sz="2400" dirty="0"/>
              <a:t>Ignore the criticism although it is valid. </a:t>
            </a:r>
          </a:p>
          <a:p>
            <a:pPr eaLnBrk="1" hangingPunct="1">
              <a:defRPr/>
            </a:pPr>
            <a:r>
              <a:rPr lang="en-US" altLang="en-US" sz="2400" dirty="0"/>
              <a:t>Ignoring valid criticism is also not a good idea.</a:t>
            </a:r>
          </a:p>
          <a:p>
            <a:pPr eaLnBrk="1" hangingPunct="1">
              <a:defRPr/>
            </a:pPr>
            <a:endParaRPr lang="en-US" altLang="en-US" sz="1700" dirty="0"/>
          </a:p>
        </p:txBody>
      </p:sp>
      <p:sp>
        <p:nvSpPr>
          <p:cNvPr id="2" name="Arrow: Left 1">
            <a:hlinkClick r:id="rId3" action="ppaction://hlinksldjump"/>
            <a:extLst>
              <a:ext uri="{FF2B5EF4-FFF2-40B4-BE49-F238E27FC236}">
                <a16:creationId xmlns:a16="http://schemas.microsoft.com/office/drawing/2014/main" id="{2C12B1D0-D440-FBF4-1EDC-D9072E441CED}"/>
              </a:ext>
            </a:extLst>
          </p:cNvPr>
          <p:cNvSpPr/>
          <p:nvPr/>
        </p:nvSpPr>
        <p:spPr bwMode="auto">
          <a:xfrm>
            <a:off x="6629400" y="5943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2113</Words>
  <Application>Microsoft Office PowerPoint</Application>
  <PresentationFormat>Widescreen</PresentationFormat>
  <Paragraphs>174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Making the right choices when it comes to family matters</vt:lpstr>
      <vt:lpstr>Family /Parent/Child issues</vt:lpstr>
      <vt:lpstr>Right answer</vt:lpstr>
      <vt:lpstr>Wrong answer</vt:lpstr>
      <vt:lpstr>Wrong answer</vt:lpstr>
      <vt:lpstr>Your parents are constantly highlighting your shortcomings; what should be your response?</vt:lpstr>
      <vt:lpstr>Right answer</vt:lpstr>
      <vt:lpstr>Wrong answer</vt:lpstr>
      <vt:lpstr>Wrong answer</vt:lpstr>
      <vt:lpstr>Your parents disagree with your selection of friends; what is the best response? </vt:lpstr>
      <vt:lpstr>Right answer</vt:lpstr>
      <vt:lpstr>Wrong answer</vt:lpstr>
      <vt:lpstr>Wrong answer</vt:lpstr>
      <vt:lpstr>There have been several disagreements on how much time you spend on a computer or a cell phone; what is the best response?</vt:lpstr>
      <vt:lpstr>Right answer</vt:lpstr>
      <vt:lpstr>Wrong answer</vt:lpstr>
      <vt:lpstr>Wrong answer</vt:lpstr>
      <vt:lpstr>You are living in your parent’s house your curfew time does not agree with your parent’s curfew time, what should be your response?</vt:lpstr>
      <vt:lpstr>Right Answer</vt:lpstr>
      <vt:lpstr>Wrong answer</vt:lpstr>
      <vt:lpstr>Wrong Answer</vt:lpstr>
      <vt:lpstr>The grass is overgrown; you are old enough to cut the grass, and you have cut the grass in the past; what the best response is?</vt:lpstr>
      <vt:lpstr>Right answer</vt:lpstr>
      <vt:lpstr>Wrong answer</vt:lpstr>
      <vt:lpstr>Wrong Answer</vt:lpstr>
      <vt:lpstr>You are dealing with some serious personal issues you have responsible trustworthy parents, what should be your response?</vt:lpstr>
      <vt:lpstr>Right answer</vt:lpstr>
      <vt:lpstr>Wrong answer</vt:lpstr>
      <vt:lpstr>Wrong answer</vt:lpstr>
      <vt:lpstr>What is the best response if you accidentally break a window or some other household item?</vt:lpstr>
      <vt:lpstr>Right answer</vt:lpstr>
      <vt:lpstr>Wrong answer</vt:lpstr>
      <vt:lpstr>Wrong answer</vt:lpstr>
      <vt:lpstr>Your mother and father have a heated argument; what is the best response?</vt:lpstr>
      <vt:lpstr>Right answer</vt:lpstr>
      <vt:lpstr>Wrong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7</cp:revision>
  <dcterms:created xsi:type="dcterms:W3CDTF">2023-03-29T17:14:31Z</dcterms:created>
  <dcterms:modified xsi:type="dcterms:W3CDTF">2023-08-09T19:22:13Z</dcterms:modified>
</cp:coreProperties>
</file>