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4" r:id="rId3"/>
    <p:sldId id="612" r:id="rId4"/>
    <p:sldId id="611" r:id="rId5"/>
    <p:sldId id="614" r:id="rId6"/>
    <p:sldId id="616" r:id="rId7"/>
    <p:sldId id="618" r:id="rId8"/>
    <p:sldId id="622" r:id="rId9"/>
    <p:sldId id="621" r:id="rId10"/>
    <p:sldId id="620" r:id="rId11"/>
    <p:sldId id="336" r:id="rId12"/>
    <p:sldId id="759" r:id="rId13"/>
    <p:sldId id="626" r:id="rId14"/>
    <p:sldId id="625" r:id="rId15"/>
    <p:sldId id="337" r:id="rId16"/>
    <p:sldId id="633" r:id="rId17"/>
    <p:sldId id="631" r:id="rId18"/>
    <p:sldId id="632" r:id="rId19"/>
    <p:sldId id="630" r:id="rId20"/>
    <p:sldId id="338" r:id="rId21"/>
    <p:sldId id="638" r:id="rId22"/>
    <p:sldId id="637" r:id="rId23"/>
    <p:sldId id="636" r:id="rId24"/>
    <p:sldId id="339" r:id="rId25"/>
    <p:sldId id="643" r:id="rId26"/>
    <p:sldId id="642" r:id="rId27"/>
    <p:sldId id="641" r:id="rId28"/>
    <p:sldId id="340" r:id="rId29"/>
    <p:sldId id="648" r:id="rId30"/>
    <p:sldId id="647" r:id="rId31"/>
    <p:sldId id="646" r:id="rId32"/>
    <p:sldId id="341" r:id="rId33"/>
    <p:sldId id="748" r:id="rId34"/>
    <p:sldId id="747" r:id="rId35"/>
    <p:sldId id="651" r:id="rId36"/>
    <p:sldId id="342" r:id="rId37"/>
    <p:sldId id="753" r:id="rId38"/>
    <p:sldId id="752" r:id="rId39"/>
    <p:sldId id="751" r:id="rId40"/>
    <p:sldId id="343" r:id="rId41"/>
    <p:sldId id="758" r:id="rId42"/>
    <p:sldId id="757" r:id="rId43"/>
    <p:sldId id="75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6" autoAdjust="0"/>
    <p:restoredTop sz="94660"/>
  </p:normalViewPr>
  <p:slideViewPr>
    <p:cSldViewPr snapToGrid="0">
      <p:cViewPr varScale="1">
        <p:scale>
          <a:sx n="75" d="100"/>
          <a:sy n="75" d="100"/>
        </p:scale>
        <p:origin x="194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2.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slide" Target="../slides/slide42.xml"/><Relationship Id="rId1" Type="http://schemas.openxmlformats.org/officeDocument/2006/relationships/slide" Target="../slides/slide43.xml"/><Relationship Id="rId4"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3A36B-3916-44C8-A87C-57E360918FA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BADFFB1-2540-4DEC-B524-CFF2EDF88751}">
      <dgm:prSet/>
      <dgm:spPr/>
      <dgm:t>
        <a:bodyPr/>
        <a:lstStyle/>
        <a:p>
          <a:r>
            <a:rPr lang="en-US" b="1"/>
            <a:t>The best time to get serious about college is around the middle school years do you agree or disagree?</a:t>
          </a:r>
          <a:endParaRPr lang="en-US"/>
        </a:p>
      </dgm:t>
    </dgm:pt>
    <dgm:pt modelId="{D348CF86-E818-47AD-99DB-8C0D058173B1}" type="parTrans" cxnId="{85C292E7-4DCA-4E55-A99B-24E05C17287F}">
      <dgm:prSet/>
      <dgm:spPr/>
      <dgm:t>
        <a:bodyPr/>
        <a:lstStyle/>
        <a:p>
          <a:endParaRPr lang="en-US"/>
        </a:p>
      </dgm:t>
    </dgm:pt>
    <dgm:pt modelId="{42F25DE2-876E-4BBF-A3B9-DF127700C87D}" type="sibTrans" cxnId="{85C292E7-4DCA-4E55-A99B-24E05C17287F}">
      <dgm:prSet/>
      <dgm:spPr/>
      <dgm:t>
        <a:bodyPr/>
        <a:lstStyle/>
        <a:p>
          <a:endParaRPr lang="en-US"/>
        </a:p>
      </dgm:t>
    </dgm:pt>
    <dgm:pt modelId="{57BFA331-1CC0-42F3-A9B1-D8728E265988}">
      <dgm:prSet/>
      <dgm:spPr/>
      <dgm:t>
        <a:bodyPr/>
        <a:lstStyle/>
        <a:p>
          <a:r>
            <a:rPr lang="en-US" dirty="0">
              <a:solidFill>
                <a:srgbClr val="FF0000"/>
              </a:solidFill>
            </a:rPr>
            <a:t>Doing your best in grade and high school is the only preparation you need for higher education.</a:t>
          </a:r>
        </a:p>
      </dgm:t>
    </dgm:pt>
    <dgm:pt modelId="{83D28CFA-8E97-40B1-AE82-37C957641722}" type="parTrans" cxnId="{D9369328-0123-4D82-8137-0C30C06984B7}">
      <dgm:prSet/>
      <dgm:spPr/>
      <dgm:t>
        <a:bodyPr/>
        <a:lstStyle/>
        <a:p>
          <a:endParaRPr lang="en-US"/>
        </a:p>
      </dgm:t>
    </dgm:pt>
    <dgm:pt modelId="{CAAF8534-55CC-4E7B-8F0B-35BCF53468A1}" type="sibTrans" cxnId="{D9369328-0123-4D82-8137-0C30C06984B7}">
      <dgm:prSet/>
      <dgm:spPr/>
      <dgm:t>
        <a:bodyPr/>
        <a:lstStyle/>
        <a:p>
          <a:endParaRPr lang="en-US"/>
        </a:p>
      </dgm:t>
    </dgm:pt>
    <dgm:pt modelId="{7398BE3F-A406-4681-A26B-F0465E60645D}" type="pres">
      <dgm:prSet presAssocID="{AA63A36B-3916-44C8-A87C-57E360918FA7}" presName="vert0" presStyleCnt="0">
        <dgm:presLayoutVars>
          <dgm:dir/>
          <dgm:animOne val="branch"/>
          <dgm:animLvl val="lvl"/>
        </dgm:presLayoutVars>
      </dgm:prSet>
      <dgm:spPr/>
    </dgm:pt>
    <dgm:pt modelId="{4DA03604-74D6-4563-BF16-3CEF73CAC031}" type="pres">
      <dgm:prSet presAssocID="{3BADFFB1-2540-4DEC-B524-CFF2EDF88751}" presName="thickLine" presStyleLbl="alignNode1" presStyleIdx="0" presStyleCnt="2"/>
      <dgm:spPr/>
    </dgm:pt>
    <dgm:pt modelId="{7566B3CF-8C0B-4B43-904C-53BEC16FB248}" type="pres">
      <dgm:prSet presAssocID="{3BADFFB1-2540-4DEC-B524-CFF2EDF88751}" presName="horz1" presStyleCnt="0"/>
      <dgm:spPr/>
    </dgm:pt>
    <dgm:pt modelId="{D5C0D894-2CB6-4372-A1F4-68ACC0F1C3B2}" type="pres">
      <dgm:prSet presAssocID="{3BADFFB1-2540-4DEC-B524-CFF2EDF88751}" presName="tx1" presStyleLbl="revTx" presStyleIdx="0" presStyleCnt="2"/>
      <dgm:spPr/>
    </dgm:pt>
    <dgm:pt modelId="{9055A0BF-DE18-4584-95FB-3944CA987793}" type="pres">
      <dgm:prSet presAssocID="{3BADFFB1-2540-4DEC-B524-CFF2EDF88751}" presName="vert1" presStyleCnt="0"/>
      <dgm:spPr/>
    </dgm:pt>
    <dgm:pt modelId="{B4B2D4D9-7C42-4F1E-910A-1B609DE2A4B7}" type="pres">
      <dgm:prSet presAssocID="{57BFA331-1CC0-42F3-A9B1-D8728E265988}" presName="thickLine" presStyleLbl="alignNode1" presStyleIdx="1" presStyleCnt="2"/>
      <dgm:spPr/>
    </dgm:pt>
    <dgm:pt modelId="{63D8DE47-1BD3-4DD9-AB01-C2F06E47E163}" type="pres">
      <dgm:prSet presAssocID="{57BFA331-1CC0-42F3-A9B1-D8728E265988}" presName="horz1" presStyleCnt="0"/>
      <dgm:spPr/>
    </dgm:pt>
    <dgm:pt modelId="{AD5EE82B-546A-4736-A594-53C168310777}" type="pres">
      <dgm:prSet presAssocID="{57BFA331-1CC0-42F3-A9B1-D8728E265988}" presName="tx1" presStyleLbl="revTx" presStyleIdx="1" presStyleCnt="2"/>
      <dgm:spPr/>
    </dgm:pt>
    <dgm:pt modelId="{540B75BC-5FB4-4B99-AF7B-B4B20522E01C}" type="pres">
      <dgm:prSet presAssocID="{57BFA331-1CC0-42F3-A9B1-D8728E265988}" presName="vert1" presStyleCnt="0"/>
      <dgm:spPr/>
    </dgm:pt>
  </dgm:ptLst>
  <dgm:cxnLst>
    <dgm:cxn modelId="{D9369328-0123-4D82-8137-0C30C06984B7}" srcId="{AA63A36B-3916-44C8-A87C-57E360918FA7}" destId="{57BFA331-1CC0-42F3-A9B1-D8728E265988}" srcOrd="1" destOrd="0" parTransId="{83D28CFA-8E97-40B1-AE82-37C957641722}" sibTransId="{CAAF8534-55CC-4E7B-8F0B-35BCF53468A1}"/>
    <dgm:cxn modelId="{C3CF4460-8DAB-4C88-991D-4F29DC8AE7B0}" type="presOf" srcId="{3BADFFB1-2540-4DEC-B524-CFF2EDF88751}" destId="{D5C0D894-2CB6-4372-A1F4-68ACC0F1C3B2}" srcOrd="0" destOrd="0" presId="urn:microsoft.com/office/officeart/2008/layout/LinedList"/>
    <dgm:cxn modelId="{55632E90-8777-4133-8239-986BC5DEB9F4}" type="presOf" srcId="{57BFA331-1CC0-42F3-A9B1-D8728E265988}" destId="{AD5EE82B-546A-4736-A594-53C168310777}" srcOrd="0" destOrd="0" presId="urn:microsoft.com/office/officeart/2008/layout/LinedList"/>
    <dgm:cxn modelId="{D07E71D0-F200-44DD-9275-1F24528F7CC0}" type="presOf" srcId="{AA63A36B-3916-44C8-A87C-57E360918FA7}" destId="{7398BE3F-A406-4681-A26B-F0465E60645D}" srcOrd="0" destOrd="0" presId="urn:microsoft.com/office/officeart/2008/layout/LinedList"/>
    <dgm:cxn modelId="{85C292E7-4DCA-4E55-A99B-24E05C17287F}" srcId="{AA63A36B-3916-44C8-A87C-57E360918FA7}" destId="{3BADFFB1-2540-4DEC-B524-CFF2EDF88751}" srcOrd="0" destOrd="0" parTransId="{D348CF86-E818-47AD-99DB-8C0D058173B1}" sibTransId="{42F25DE2-876E-4BBF-A3B9-DF127700C87D}"/>
    <dgm:cxn modelId="{C2182863-FFFF-4DA0-90F4-0C7B2BB02A26}" type="presParOf" srcId="{7398BE3F-A406-4681-A26B-F0465E60645D}" destId="{4DA03604-74D6-4563-BF16-3CEF73CAC031}" srcOrd="0" destOrd="0" presId="urn:microsoft.com/office/officeart/2008/layout/LinedList"/>
    <dgm:cxn modelId="{DF75EEC8-6DE6-43D5-834A-E826471777C9}" type="presParOf" srcId="{7398BE3F-A406-4681-A26B-F0465E60645D}" destId="{7566B3CF-8C0B-4B43-904C-53BEC16FB248}" srcOrd="1" destOrd="0" presId="urn:microsoft.com/office/officeart/2008/layout/LinedList"/>
    <dgm:cxn modelId="{7A2E3DE2-C029-4DD3-BD34-E4B7084D2F94}" type="presParOf" srcId="{7566B3CF-8C0B-4B43-904C-53BEC16FB248}" destId="{D5C0D894-2CB6-4372-A1F4-68ACC0F1C3B2}" srcOrd="0" destOrd="0" presId="urn:microsoft.com/office/officeart/2008/layout/LinedList"/>
    <dgm:cxn modelId="{0E179D4A-5D8B-4E8F-A942-3BEFB2DD108F}" type="presParOf" srcId="{7566B3CF-8C0B-4B43-904C-53BEC16FB248}" destId="{9055A0BF-DE18-4584-95FB-3944CA987793}" srcOrd="1" destOrd="0" presId="urn:microsoft.com/office/officeart/2008/layout/LinedList"/>
    <dgm:cxn modelId="{6FF25726-94CA-4049-B506-4750B4136588}" type="presParOf" srcId="{7398BE3F-A406-4681-A26B-F0465E60645D}" destId="{B4B2D4D9-7C42-4F1E-910A-1B609DE2A4B7}" srcOrd="2" destOrd="0" presId="urn:microsoft.com/office/officeart/2008/layout/LinedList"/>
    <dgm:cxn modelId="{EFE34EC4-91D8-4F9A-B0E8-D40AA29951A8}" type="presParOf" srcId="{7398BE3F-A406-4681-A26B-F0465E60645D}" destId="{63D8DE47-1BD3-4DD9-AB01-C2F06E47E163}" srcOrd="3" destOrd="0" presId="urn:microsoft.com/office/officeart/2008/layout/LinedList"/>
    <dgm:cxn modelId="{77C44BBE-2ECE-4A19-8074-C75C64FDC4FF}" type="presParOf" srcId="{63D8DE47-1BD3-4DD9-AB01-C2F06E47E163}" destId="{AD5EE82B-546A-4736-A594-53C168310777}" srcOrd="0" destOrd="0" presId="urn:microsoft.com/office/officeart/2008/layout/LinedList"/>
    <dgm:cxn modelId="{0E8AEB19-A789-4A2C-A2EE-E24DE90DFF2F}" type="presParOf" srcId="{63D8DE47-1BD3-4DD9-AB01-C2F06E47E163}" destId="{540B75BC-5FB4-4B99-AF7B-B4B20522E01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31953D-5BA0-41F1-BEF3-8669D5419694}"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ED3B8103-279D-40EF-8631-833FE74BB26C}">
      <dgm:prSet/>
      <dgm:spPr/>
      <dgm:t>
        <a:bodyPr/>
        <a:lstStyle/>
        <a:p>
          <a:r>
            <a:rPr lang="en-US" dirty="0">
              <a:hlinkClick xmlns:r="http://schemas.openxmlformats.org/officeDocument/2006/relationships" r:id="rId1" action="ppaction://hlinksldjump"/>
            </a:rPr>
            <a:t>A.  </a:t>
          </a:r>
          <a:r>
            <a:rPr lang="en-US" dirty="0"/>
            <a:t>Follow the lead of your brothers and sisters regardless of  your desires</a:t>
          </a:r>
        </a:p>
      </dgm:t>
    </dgm:pt>
    <dgm:pt modelId="{FCFEEBFB-8F1B-4D5F-A4A7-3B8D18F457F5}" type="parTrans" cxnId="{B5B7AB55-E91F-47A7-8AC3-1B9D4D2311D9}">
      <dgm:prSet/>
      <dgm:spPr/>
      <dgm:t>
        <a:bodyPr/>
        <a:lstStyle/>
        <a:p>
          <a:endParaRPr lang="en-US"/>
        </a:p>
      </dgm:t>
    </dgm:pt>
    <dgm:pt modelId="{CE1D249E-1A81-4CC5-BDCA-99AAF27E9743}" type="sibTrans" cxnId="{B5B7AB55-E91F-47A7-8AC3-1B9D4D2311D9}">
      <dgm:prSet phldrT="1" phldr="0"/>
      <dgm:spPr/>
      <dgm:t>
        <a:bodyPr/>
        <a:lstStyle/>
        <a:p>
          <a:r>
            <a:rPr lang="en-US"/>
            <a:t>1</a:t>
          </a:r>
          <a:endParaRPr lang="en-US" dirty="0"/>
        </a:p>
      </dgm:t>
    </dgm:pt>
    <dgm:pt modelId="{EB3E013B-AAB8-465B-BB93-49885D425D9E}">
      <dgm:prSet/>
      <dgm:spPr/>
      <dgm:t>
        <a:bodyPr/>
        <a:lstStyle/>
        <a:p>
          <a:r>
            <a:rPr lang="en-US" dirty="0">
              <a:hlinkClick xmlns:r="http://schemas.openxmlformats.org/officeDocument/2006/relationships" r:id="rId2" action="ppaction://hlinksldjump"/>
            </a:rPr>
            <a:t>B</a:t>
          </a:r>
          <a:r>
            <a:rPr lang="en-US" dirty="0"/>
            <a:t>.  Totally disregard the family tradition of pursuing a higher education follow your personal goals and objective</a:t>
          </a:r>
        </a:p>
      </dgm:t>
    </dgm:pt>
    <dgm:pt modelId="{01580EB1-EB8A-4D7E-A14A-F257D7044301}" type="parTrans" cxnId="{0962F2F8-5ACD-4A1C-9E65-29DA996C1159}">
      <dgm:prSet/>
      <dgm:spPr/>
      <dgm:t>
        <a:bodyPr/>
        <a:lstStyle/>
        <a:p>
          <a:endParaRPr lang="en-US"/>
        </a:p>
      </dgm:t>
    </dgm:pt>
    <dgm:pt modelId="{4D7EA5BC-C3D5-4F3E-9336-19FFCCAB95A0}" type="sibTrans" cxnId="{0962F2F8-5ACD-4A1C-9E65-29DA996C1159}">
      <dgm:prSet phldrT="2" phldr="0"/>
      <dgm:spPr/>
      <dgm:t>
        <a:bodyPr/>
        <a:lstStyle/>
        <a:p>
          <a:r>
            <a:rPr lang="en-US"/>
            <a:t>2</a:t>
          </a:r>
          <a:endParaRPr lang="en-US" dirty="0"/>
        </a:p>
      </dgm:t>
    </dgm:pt>
    <dgm:pt modelId="{AE8FD7A6-81C6-4FEE-AA2E-B8D8019CF45D}">
      <dgm:prSet/>
      <dgm:spPr/>
      <dgm:t>
        <a:bodyPr/>
        <a:lstStyle/>
        <a:p>
          <a:r>
            <a:rPr lang="en-US" dirty="0">
              <a:hlinkClick xmlns:r="http://schemas.openxmlformats.org/officeDocument/2006/relationships" r:id="rId3" action="ppaction://hlinksldjump"/>
            </a:rPr>
            <a:t>C</a:t>
          </a:r>
          <a:r>
            <a:rPr lang="en-US" dirty="0">
              <a:hlinkClick xmlns:r="http://schemas.openxmlformats.org/officeDocument/2006/relationships" r:id="rId4" action="ppaction://hlinksldjump"/>
            </a:rPr>
            <a:t>.  </a:t>
          </a:r>
          <a:r>
            <a:rPr lang="en-US" dirty="0"/>
            <a:t>Listen to your parents, evaluate the pros and cons  of going to college, be true to yourself pursue a college education if it is in your best interests </a:t>
          </a:r>
        </a:p>
      </dgm:t>
    </dgm:pt>
    <dgm:pt modelId="{693911AC-DAA4-42E4-AFCE-3AF7E41C71B5}" type="parTrans" cxnId="{0A4E1E1F-46E3-4C82-93BD-8F1FE0A21D07}">
      <dgm:prSet/>
      <dgm:spPr/>
      <dgm:t>
        <a:bodyPr/>
        <a:lstStyle/>
        <a:p>
          <a:endParaRPr lang="en-US"/>
        </a:p>
      </dgm:t>
    </dgm:pt>
    <dgm:pt modelId="{3E3A081B-2EEF-404C-A579-66939A6E2C2E}" type="sibTrans" cxnId="{0A4E1E1F-46E3-4C82-93BD-8F1FE0A21D07}">
      <dgm:prSet phldrT="3" phldr="0"/>
      <dgm:spPr/>
      <dgm:t>
        <a:bodyPr/>
        <a:lstStyle/>
        <a:p>
          <a:r>
            <a:rPr lang="en-US"/>
            <a:t>3</a:t>
          </a:r>
          <a:endParaRPr lang="en-US" dirty="0"/>
        </a:p>
      </dgm:t>
    </dgm:pt>
    <dgm:pt modelId="{C55A77AA-2309-409B-B9EE-9DEDE469C520}" type="pres">
      <dgm:prSet presAssocID="{6531953D-5BA0-41F1-BEF3-8669D5419694}" presName="linearFlow" presStyleCnt="0">
        <dgm:presLayoutVars>
          <dgm:dir/>
          <dgm:animLvl val="lvl"/>
          <dgm:resizeHandles val="exact"/>
        </dgm:presLayoutVars>
      </dgm:prSet>
      <dgm:spPr/>
    </dgm:pt>
    <dgm:pt modelId="{8BF91950-3829-4183-81FB-E76AA28198A5}" type="pres">
      <dgm:prSet presAssocID="{ED3B8103-279D-40EF-8631-833FE74BB26C}" presName="compositeNode" presStyleCnt="0"/>
      <dgm:spPr/>
    </dgm:pt>
    <dgm:pt modelId="{36F9663D-9D54-447C-B677-99EFE4D3A570}" type="pres">
      <dgm:prSet presAssocID="{ED3B8103-279D-40EF-8631-833FE74BB26C}" presName="parTx" presStyleLbl="node1" presStyleIdx="0" presStyleCnt="0">
        <dgm:presLayoutVars>
          <dgm:chMax val="0"/>
          <dgm:chPref val="0"/>
          <dgm:bulletEnabled val="1"/>
        </dgm:presLayoutVars>
      </dgm:prSet>
      <dgm:spPr/>
    </dgm:pt>
    <dgm:pt modelId="{153DBCD7-3374-4F96-8E58-DD5D1D862A88}" type="pres">
      <dgm:prSet presAssocID="{ED3B8103-279D-40EF-8631-833FE74BB26C}" presName="parSh" presStyleCnt="0"/>
      <dgm:spPr/>
    </dgm:pt>
    <dgm:pt modelId="{CC8BA23F-D1E5-47D3-8763-B5192C357652}" type="pres">
      <dgm:prSet presAssocID="{ED3B8103-279D-40EF-8631-833FE74BB26C}" presName="lineNode" presStyleLbl="alignAccFollowNode1" presStyleIdx="0" presStyleCnt="9"/>
      <dgm:spPr/>
    </dgm:pt>
    <dgm:pt modelId="{D765423C-1822-41B0-900F-1ED12E153880}" type="pres">
      <dgm:prSet presAssocID="{ED3B8103-279D-40EF-8631-833FE74BB26C}" presName="lineArrowNode" presStyleLbl="alignAccFollowNode1" presStyleIdx="1" presStyleCnt="9"/>
      <dgm:spPr/>
    </dgm:pt>
    <dgm:pt modelId="{9A73F08B-D092-4DAB-9B6A-C91040896F1F}" type="pres">
      <dgm:prSet presAssocID="{CE1D249E-1A81-4CC5-BDCA-99AAF27E9743}" presName="sibTransNodeCircle" presStyleLbl="alignNode1" presStyleIdx="0" presStyleCnt="3">
        <dgm:presLayoutVars>
          <dgm:chMax val="0"/>
          <dgm:bulletEnabled/>
        </dgm:presLayoutVars>
      </dgm:prSet>
      <dgm:spPr/>
    </dgm:pt>
    <dgm:pt modelId="{A62D52B4-A1FE-4037-88A1-63B9EEFA124D}" type="pres">
      <dgm:prSet presAssocID="{CE1D249E-1A81-4CC5-BDCA-99AAF27E9743}" presName="spacerBetweenCircleAndCallout" presStyleCnt="0">
        <dgm:presLayoutVars/>
      </dgm:prSet>
      <dgm:spPr/>
    </dgm:pt>
    <dgm:pt modelId="{3E75ECBA-D8A2-42B3-BE5A-724618C3A8CD}" type="pres">
      <dgm:prSet presAssocID="{ED3B8103-279D-40EF-8631-833FE74BB26C}" presName="nodeText" presStyleLbl="alignAccFollowNode1" presStyleIdx="2" presStyleCnt="9">
        <dgm:presLayoutVars>
          <dgm:bulletEnabled val="1"/>
        </dgm:presLayoutVars>
      </dgm:prSet>
      <dgm:spPr/>
    </dgm:pt>
    <dgm:pt modelId="{B3666853-3E2B-4B53-AEFE-74293CC8EB76}" type="pres">
      <dgm:prSet presAssocID="{CE1D249E-1A81-4CC5-BDCA-99AAF27E9743}" presName="sibTransComposite" presStyleCnt="0"/>
      <dgm:spPr/>
    </dgm:pt>
    <dgm:pt modelId="{B592981E-9F61-4E5D-B3B5-D0FA535C9C7E}" type="pres">
      <dgm:prSet presAssocID="{EB3E013B-AAB8-465B-BB93-49885D425D9E}" presName="compositeNode" presStyleCnt="0"/>
      <dgm:spPr/>
    </dgm:pt>
    <dgm:pt modelId="{E0A9140E-F41F-454E-ABBF-8BF1FDCB939F}" type="pres">
      <dgm:prSet presAssocID="{EB3E013B-AAB8-465B-BB93-49885D425D9E}" presName="parTx" presStyleLbl="node1" presStyleIdx="0" presStyleCnt="0">
        <dgm:presLayoutVars>
          <dgm:chMax val="0"/>
          <dgm:chPref val="0"/>
          <dgm:bulletEnabled val="1"/>
        </dgm:presLayoutVars>
      </dgm:prSet>
      <dgm:spPr/>
    </dgm:pt>
    <dgm:pt modelId="{BF8E5A5A-530E-4366-B434-48517C76417B}" type="pres">
      <dgm:prSet presAssocID="{EB3E013B-AAB8-465B-BB93-49885D425D9E}" presName="parSh" presStyleCnt="0"/>
      <dgm:spPr/>
    </dgm:pt>
    <dgm:pt modelId="{F156793B-EA42-4E11-A1D2-CE6D872F50DB}" type="pres">
      <dgm:prSet presAssocID="{EB3E013B-AAB8-465B-BB93-49885D425D9E}" presName="lineNode" presStyleLbl="alignAccFollowNode1" presStyleIdx="3" presStyleCnt="9"/>
      <dgm:spPr/>
    </dgm:pt>
    <dgm:pt modelId="{4106DC00-C84C-42CD-AA35-D626AE303B7B}" type="pres">
      <dgm:prSet presAssocID="{EB3E013B-AAB8-465B-BB93-49885D425D9E}" presName="lineArrowNode" presStyleLbl="alignAccFollowNode1" presStyleIdx="4" presStyleCnt="9"/>
      <dgm:spPr/>
    </dgm:pt>
    <dgm:pt modelId="{828041D0-46C0-4332-970D-CC67D553847E}" type="pres">
      <dgm:prSet presAssocID="{4D7EA5BC-C3D5-4F3E-9336-19FFCCAB95A0}" presName="sibTransNodeCircle" presStyleLbl="alignNode1" presStyleIdx="1" presStyleCnt="3">
        <dgm:presLayoutVars>
          <dgm:chMax val="0"/>
          <dgm:bulletEnabled/>
        </dgm:presLayoutVars>
      </dgm:prSet>
      <dgm:spPr/>
    </dgm:pt>
    <dgm:pt modelId="{65CEA32A-C0CC-4C8A-BD58-F90458B7AD70}" type="pres">
      <dgm:prSet presAssocID="{4D7EA5BC-C3D5-4F3E-9336-19FFCCAB95A0}" presName="spacerBetweenCircleAndCallout" presStyleCnt="0">
        <dgm:presLayoutVars/>
      </dgm:prSet>
      <dgm:spPr/>
    </dgm:pt>
    <dgm:pt modelId="{B9C91DC1-704F-44AE-A97B-EEA3B09B5710}" type="pres">
      <dgm:prSet presAssocID="{EB3E013B-AAB8-465B-BB93-49885D425D9E}" presName="nodeText" presStyleLbl="alignAccFollowNode1" presStyleIdx="5" presStyleCnt="9">
        <dgm:presLayoutVars>
          <dgm:bulletEnabled val="1"/>
        </dgm:presLayoutVars>
      </dgm:prSet>
      <dgm:spPr/>
    </dgm:pt>
    <dgm:pt modelId="{848F617B-B727-4984-8E63-DFF76B011E32}" type="pres">
      <dgm:prSet presAssocID="{4D7EA5BC-C3D5-4F3E-9336-19FFCCAB95A0}" presName="sibTransComposite" presStyleCnt="0"/>
      <dgm:spPr/>
    </dgm:pt>
    <dgm:pt modelId="{2C81E0F4-06A7-43F6-8477-E0EBE36411C5}" type="pres">
      <dgm:prSet presAssocID="{AE8FD7A6-81C6-4FEE-AA2E-B8D8019CF45D}" presName="compositeNode" presStyleCnt="0"/>
      <dgm:spPr/>
    </dgm:pt>
    <dgm:pt modelId="{12E899E9-05A3-4E78-912D-2E4ABAC82F45}" type="pres">
      <dgm:prSet presAssocID="{AE8FD7A6-81C6-4FEE-AA2E-B8D8019CF45D}" presName="parTx" presStyleLbl="node1" presStyleIdx="0" presStyleCnt="0">
        <dgm:presLayoutVars>
          <dgm:chMax val="0"/>
          <dgm:chPref val="0"/>
          <dgm:bulletEnabled val="1"/>
        </dgm:presLayoutVars>
      </dgm:prSet>
      <dgm:spPr/>
    </dgm:pt>
    <dgm:pt modelId="{46D71F12-3CC5-4130-9A8D-03CE0575762F}" type="pres">
      <dgm:prSet presAssocID="{AE8FD7A6-81C6-4FEE-AA2E-B8D8019CF45D}" presName="parSh" presStyleCnt="0"/>
      <dgm:spPr/>
    </dgm:pt>
    <dgm:pt modelId="{B67A787B-E0A0-45EA-B1ED-F3EFAAB98871}" type="pres">
      <dgm:prSet presAssocID="{AE8FD7A6-81C6-4FEE-AA2E-B8D8019CF45D}" presName="lineNode" presStyleLbl="alignAccFollowNode1" presStyleIdx="6" presStyleCnt="9"/>
      <dgm:spPr/>
    </dgm:pt>
    <dgm:pt modelId="{F0F1E1C8-DFDC-4A1B-B871-502E4487E84C}" type="pres">
      <dgm:prSet presAssocID="{AE8FD7A6-81C6-4FEE-AA2E-B8D8019CF45D}" presName="lineArrowNode" presStyleLbl="alignAccFollowNode1" presStyleIdx="7" presStyleCnt="9"/>
      <dgm:spPr/>
    </dgm:pt>
    <dgm:pt modelId="{766835B9-5E6E-4ADE-B394-49889E6B7EB3}" type="pres">
      <dgm:prSet presAssocID="{3E3A081B-2EEF-404C-A579-66939A6E2C2E}" presName="sibTransNodeCircle" presStyleLbl="alignNode1" presStyleIdx="2" presStyleCnt="3">
        <dgm:presLayoutVars>
          <dgm:chMax val="0"/>
          <dgm:bulletEnabled/>
        </dgm:presLayoutVars>
      </dgm:prSet>
      <dgm:spPr/>
    </dgm:pt>
    <dgm:pt modelId="{CBF3299C-A6C5-4625-93BB-5AAD301C47E0}" type="pres">
      <dgm:prSet presAssocID="{3E3A081B-2EEF-404C-A579-66939A6E2C2E}" presName="spacerBetweenCircleAndCallout" presStyleCnt="0">
        <dgm:presLayoutVars/>
      </dgm:prSet>
      <dgm:spPr/>
    </dgm:pt>
    <dgm:pt modelId="{335CF6DB-6380-4FF2-9B40-7A5B9DACD829}" type="pres">
      <dgm:prSet presAssocID="{AE8FD7A6-81C6-4FEE-AA2E-B8D8019CF45D}" presName="nodeText" presStyleLbl="alignAccFollowNode1" presStyleIdx="8" presStyleCnt="9">
        <dgm:presLayoutVars>
          <dgm:bulletEnabled val="1"/>
        </dgm:presLayoutVars>
      </dgm:prSet>
      <dgm:spPr/>
    </dgm:pt>
  </dgm:ptLst>
  <dgm:cxnLst>
    <dgm:cxn modelId="{D9DFA10D-57AA-4C6B-95B8-42AC53BD0207}" type="presOf" srcId="{CE1D249E-1A81-4CC5-BDCA-99AAF27E9743}" destId="{9A73F08B-D092-4DAB-9B6A-C91040896F1F}" srcOrd="0" destOrd="0" presId="urn:microsoft.com/office/officeart/2016/7/layout/LinearArrowProcessNumbered"/>
    <dgm:cxn modelId="{0A4E1E1F-46E3-4C82-93BD-8F1FE0A21D07}" srcId="{6531953D-5BA0-41F1-BEF3-8669D5419694}" destId="{AE8FD7A6-81C6-4FEE-AA2E-B8D8019CF45D}" srcOrd="2" destOrd="0" parTransId="{693911AC-DAA4-42E4-AFCE-3AF7E41C71B5}" sibTransId="{3E3A081B-2EEF-404C-A579-66939A6E2C2E}"/>
    <dgm:cxn modelId="{D23A6426-8F1F-4D62-AD90-0B8AAD25096B}" type="presOf" srcId="{4D7EA5BC-C3D5-4F3E-9336-19FFCCAB95A0}" destId="{828041D0-46C0-4332-970D-CC67D553847E}" srcOrd="0" destOrd="0" presId="urn:microsoft.com/office/officeart/2016/7/layout/LinearArrowProcessNumbered"/>
    <dgm:cxn modelId="{880DDC2D-9280-4D1C-96EB-3E7256D03FC0}" type="presOf" srcId="{EB3E013B-AAB8-465B-BB93-49885D425D9E}" destId="{B9C91DC1-704F-44AE-A97B-EEA3B09B5710}" srcOrd="0" destOrd="0" presId="urn:microsoft.com/office/officeart/2016/7/layout/LinearArrowProcessNumbered"/>
    <dgm:cxn modelId="{A02E053B-DB07-46B1-B1E9-185FA9CDE3D9}" type="presOf" srcId="{ED3B8103-279D-40EF-8631-833FE74BB26C}" destId="{3E75ECBA-D8A2-42B3-BE5A-724618C3A8CD}" srcOrd="0" destOrd="0" presId="urn:microsoft.com/office/officeart/2016/7/layout/LinearArrowProcessNumbered"/>
    <dgm:cxn modelId="{B5B7AB55-E91F-47A7-8AC3-1B9D4D2311D9}" srcId="{6531953D-5BA0-41F1-BEF3-8669D5419694}" destId="{ED3B8103-279D-40EF-8631-833FE74BB26C}" srcOrd="0" destOrd="0" parTransId="{FCFEEBFB-8F1B-4D5F-A4A7-3B8D18F457F5}" sibTransId="{CE1D249E-1A81-4CC5-BDCA-99AAF27E9743}"/>
    <dgm:cxn modelId="{1174A393-64E0-4F35-95B1-46C19C7226B4}" type="presOf" srcId="{3E3A081B-2EEF-404C-A579-66939A6E2C2E}" destId="{766835B9-5E6E-4ADE-B394-49889E6B7EB3}" srcOrd="0" destOrd="0" presId="urn:microsoft.com/office/officeart/2016/7/layout/LinearArrowProcessNumbered"/>
    <dgm:cxn modelId="{CCC8E7D8-7699-4F42-9B96-E56A12C2ADA4}" type="presOf" srcId="{6531953D-5BA0-41F1-BEF3-8669D5419694}" destId="{C55A77AA-2309-409B-B9EE-9DEDE469C520}" srcOrd="0" destOrd="0" presId="urn:microsoft.com/office/officeart/2016/7/layout/LinearArrowProcessNumbered"/>
    <dgm:cxn modelId="{9F9D25F3-A27A-46FB-AF05-FE21F853E36D}" type="presOf" srcId="{AE8FD7A6-81C6-4FEE-AA2E-B8D8019CF45D}" destId="{335CF6DB-6380-4FF2-9B40-7A5B9DACD829}" srcOrd="0" destOrd="0" presId="urn:microsoft.com/office/officeart/2016/7/layout/LinearArrowProcessNumbered"/>
    <dgm:cxn modelId="{0962F2F8-5ACD-4A1C-9E65-29DA996C1159}" srcId="{6531953D-5BA0-41F1-BEF3-8669D5419694}" destId="{EB3E013B-AAB8-465B-BB93-49885D425D9E}" srcOrd="1" destOrd="0" parTransId="{01580EB1-EB8A-4D7E-A14A-F257D7044301}" sibTransId="{4D7EA5BC-C3D5-4F3E-9336-19FFCCAB95A0}"/>
    <dgm:cxn modelId="{0FCE6FFE-3EDB-4A38-AD85-C1383D447A63}" type="presParOf" srcId="{C55A77AA-2309-409B-B9EE-9DEDE469C520}" destId="{8BF91950-3829-4183-81FB-E76AA28198A5}" srcOrd="0" destOrd="0" presId="urn:microsoft.com/office/officeart/2016/7/layout/LinearArrowProcessNumbered"/>
    <dgm:cxn modelId="{596301D8-DB9A-4CDF-B5D4-5B5104108D67}" type="presParOf" srcId="{8BF91950-3829-4183-81FB-E76AA28198A5}" destId="{36F9663D-9D54-447C-B677-99EFE4D3A570}" srcOrd="0" destOrd="0" presId="urn:microsoft.com/office/officeart/2016/7/layout/LinearArrowProcessNumbered"/>
    <dgm:cxn modelId="{472D08DE-A6F0-4D35-9118-9A40089723BA}" type="presParOf" srcId="{8BF91950-3829-4183-81FB-E76AA28198A5}" destId="{153DBCD7-3374-4F96-8E58-DD5D1D862A88}" srcOrd="1" destOrd="0" presId="urn:microsoft.com/office/officeart/2016/7/layout/LinearArrowProcessNumbered"/>
    <dgm:cxn modelId="{DD0615FD-5C10-4F2F-BCD0-58DB7D40CB3B}" type="presParOf" srcId="{153DBCD7-3374-4F96-8E58-DD5D1D862A88}" destId="{CC8BA23F-D1E5-47D3-8763-B5192C357652}" srcOrd="0" destOrd="0" presId="urn:microsoft.com/office/officeart/2016/7/layout/LinearArrowProcessNumbered"/>
    <dgm:cxn modelId="{E37AC746-4FDB-4358-8317-076209D28614}" type="presParOf" srcId="{153DBCD7-3374-4F96-8E58-DD5D1D862A88}" destId="{D765423C-1822-41B0-900F-1ED12E153880}" srcOrd="1" destOrd="0" presId="urn:microsoft.com/office/officeart/2016/7/layout/LinearArrowProcessNumbered"/>
    <dgm:cxn modelId="{0A621FDA-7D16-4B0B-8CEE-053DB5A26838}" type="presParOf" srcId="{153DBCD7-3374-4F96-8E58-DD5D1D862A88}" destId="{9A73F08B-D092-4DAB-9B6A-C91040896F1F}" srcOrd="2" destOrd="0" presId="urn:microsoft.com/office/officeart/2016/7/layout/LinearArrowProcessNumbered"/>
    <dgm:cxn modelId="{145CE29A-765A-45A5-9D84-35257E404528}" type="presParOf" srcId="{153DBCD7-3374-4F96-8E58-DD5D1D862A88}" destId="{A62D52B4-A1FE-4037-88A1-63B9EEFA124D}" srcOrd="3" destOrd="0" presId="urn:microsoft.com/office/officeart/2016/7/layout/LinearArrowProcessNumbered"/>
    <dgm:cxn modelId="{69915295-CA3D-460A-8CCE-9731FB41932A}" type="presParOf" srcId="{8BF91950-3829-4183-81FB-E76AA28198A5}" destId="{3E75ECBA-D8A2-42B3-BE5A-724618C3A8CD}" srcOrd="2" destOrd="0" presId="urn:microsoft.com/office/officeart/2016/7/layout/LinearArrowProcessNumbered"/>
    <dgm:cxn modelId="{D995E059-7142-424C-8763-2AA4498F0C70}" type="presParOf" srcId="{C55A77AA-2309-409B-B9EE-9DEDE469C520}" destId="{B3666853-3E2B-4B53-AEFE-74293CC8EB76}" srcOrd="1" destOrd="0" presId="urn:microsoft.com/office/officeart/2016/7/layout/LinearArrowProcessNumbered"/>
    <dgm:cxn modelId="{35A7DA94-FAE2-470E-A039-EC5916C363E1}" type="presParOf" srcId="{C55A77AA-2309-409B-B9EE-9DEDE469C520}" destId="{B592981E-9F61-4E5D-B3B5-D0FA535C9C7E}" srcOrd="2" destOrd="0" presId="urn:microsoft.com/office/officeart/2016/7/layout/LinearArrowProcessNumbered"/>
    <dgm:cxn modelId="{0F17BAD1-E6E9-4C34-AD99-57F93BD86AD6}" type="presParOf" srcId="{B592981E-9F61-4E5D-B3B5-D0FA535C9C7E}" destId="{E0A9140E-F41F-454E-ABBF-8BF1FDCB939F}" srcOrd="0" destOrd="0" presId="urn:microsoft.com/office/officeart/2016/7/layout/LinearArrowProcessNumbered"/>
    <dgm:cxn modelId="{FAC54D8B-E617-4906-B3B3-EA621443EBF4}" type="presParOf" srcId="{B592981E-9F61-4E5D-B3B5-D0FA535C9C7E}" destId="{BF8E5A5A-530E-4366-B434-48517C76417B}" srcOrd="1" destOrd="0" presId="urn:microsoft.com/office/officeart/2016/7/layout/LinearArrowProcessNumbered"/>
    <dgm:cxn modelId="{C945FB5F-8C4F-47B9-BA1E-B7C176DB08E0}" type="presParOf" srcId="{BF8E5A5A-530E-4366-B434-48517C76417B}" destId="{F156793B-EA42-4E11-A1D2-CE6D872F50DB}" srcOrd="0" destOrd="0" presId="urn:microsoft.com/office/officeart/2016/7/layout/LinearArrowProcessNumbered"/>
    <dgm:cxn modelId="{8272F3EF-9500-4763-9677-199D1996A232}" type="presParOf" srcId="{BF8E5A5A-530E-4366-B434-48517C76417B}" destId="{4106DC00-C84C-42CD-AA35-D626AE303B7B}" srcOrd="1" destOrd="0" presId="urn:microsoft.com/office/officeart/2016/7/layout/LinearArrowProcessNumbered"/>
    <dgm:cxn modelId="{08AE8272-6F4F-474B-86A3-FB91DF2EEECD}" type="presParOf" srcId="{BF8E5A5A-530E-4366-B434-48517C76417B}" destId="{828041D0-46C0-4332-970D-CC67D553847E}" srcOrd="2" destOrd="0" presId="urn:microsoft.com/office/officeart/2016/7/layout/LinearArrowProcessNumbered"/>
    <dgm:cxn modelId="{F21CD3A6-D7DC-428E-8473-35E8DA060EC4}" type="presParOf" srcId="{BF8E5A5A-530E-4366-B434-48517C76417B}" destId="{65CEA32A-C0CC-4C8A-BD58-F90458B7AD70}" srcOrd="3" destOrd="0" presId="urn:microsoft.com/office/officeart/2016/7/layout/LinearArrowProcessNumbered"/>
    <dgm:cxn modelId="{F5FCAAC6-EAAC-4051-B24B-968D26EBC303}" type="presParOf" srcId="{B592981E-9F61-4E5D-B3B5-D0FA535C9C7E}" destId="{B9C91DC1-704F-44AE-A97B-EEA3B09B5710}" srcOrd="2" destOrd="0" presId="urn:microsoft.com/office/officeart/2016/7/layout/LinearArrowProcessNumbered"/>
    <dgm:cxn modelId="{55744CE5-15DE-47CD-A2A5-212F71B9D0E1}" type="presParOf" srcId="{C55A77AA-2309-409B-B9EE-9DEDE469C520}" destId="{848F617B-B727-4984-8E63-DFF76B011E32}" srcOrd="3" destOrd="0" presId="urn:microsoft.com/office/officeart/2016/7/layout/LinearArrowProcessNumbered"/>
    <dgm:cxn modelId="{3EA3EBE9-DB8D-4216-9062-E2C2A3AD44EB}" type="presParOf" srcId="{C55A77AA-2309-409B-B9EE-9DEDE469C520}" destId="{2C81E0F4-06A7-43F6-8477-E0EBE36411C5}" srcOrd="4" destOrd="0" presId="urn:microsoft.com/office/officeart/2016/7/layout/LinearArrowProcessNumbered"/>
    <dgm:cxn modelId="{BA1DDF23-E758-4345-9808-EEA30448D90C}" type="presParOf" srcId="{2C81E0F4-06A7-43F6-8477-E0EBE36411C5}" destId="{12E899E9-05A3-4E78-912D-2E4ABAC82F45}" srcOrd="0" destOrd="0" presId="urn:microsoft.com/office/officeart/2016/7/layout/LinearArrowProcessNumbered"/>
    <dgm:cxn modelId="{21BF9E40-993D-4A88-8608-DB282B644220}" type="presParOf" srcId="{2C81E0F4-06A7-43F6-8477-E0EBE36411C5}" destId="{46D71F12-3CC5-4130-9A8D-03CE0575762F}" srcOrd="1" destOrd="0" presId="urn:microsoft.com/office/officeart/2016/7/layout/LinearArrowProcessNumbered"/>
    <dgm:cxn modelId="{121117F2-D173-4362-8E16-231CCBD00266}" type="presParOf" srcId="{46D71F12-3CC5-4130-9A8D-03CE0575762F}" destId="{B67A787B-E0A0-45EA-B1ED-F3EFAAB98871}" srcOrd="0" destOrd="0" presId="urn:microsoft.com/office/officeart/2016/7/layout/LinearArrowProcessNumbered"/>
    <dgm:cxn modelId="{D858192D-09D4-4AD3-B906-DDD7B72EDEC3}" type="presParOf" srcId="{46D71F12-3CC5-4130-9A8D-03CE0575762F}" destId="{F0F1E1C8-DFDC-4A1B-B871-502E4487E84C}" srcOrd="1" destOrd="0" presId="urn:microsoft.com/office/officeart/2016/7/layout/LinearArrowProcessNumbered"/>
    <dgm:cxn modelId="{9237558E-90B8-4276-BBAD-1F32E7FFB37B}" type="presParOf" srcId="{46D71F12-3CC5-4130-9A8D-03CE0575762F}" destId="{766835B9-5E6E-4ADE-B394-49889E6B7EB3}" srcOrd="2" destOrd="0" presId="urn:microsoft.com/office/officeart/2016/7/layout/LinearArrowProcessNumbered"/>
    <dgm:cxn modelId="{BC183BD1-BF15-45B9-9E72-057B95CCD1DB}" type="presParOf" srcId="{46D71F12-3CC5-4130-9A8D-03CE0575762F}" destId="{CBF3299C-A6C5-4625-93BB-5AAD301C47E0}" srcOrd="3" destOrd="0" presId="urn:microsoft.com/office/officeart/2016/7/layout/LinearArrowProcessNumbered"/>
    <dgm:cxn modelId="{717C172D-4D97-43CF-8529-3515281282FF}" type="presParOf" srcId="{2C81E0F4-06A7-43F6-8477-E0EBE36411C5}" destId="{335CF6DB-6380-4FF2-9B40-7A5B9DACD829}"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03604-74D6-4563-BF16-3CEF73CAC031}">
      <dsp:nvSpPr>
        <dsp:cNvPr id="0" name=""/>
        <dsp:cNvSpPr/>
      </dsp:nvSpPr>
      <dsp:spPr>
        <a:xfrm>
          <a:off x="0" y="0"/>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C0D894-2CB6-4372-A1F4-68ACC0F1C3B2}">
      <dsp:nvSpPr>
        <dsp:cNvPr id="0" name=""/>
        <dsp:cNvSpPr/>
      </dsp:nvSpPr>
      <dsp:spPr>
        <a:xfrm>
          <a:off x="0" y="0"/>
          <a:ext cx="5175384"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a:t>The best time to get serious about college is around the middle school years do you agree or disagree?</a:t>
          </a:r>
          <a:endParaRPr lang="en-US" sz="3500" kern="1200"/>
        </a:p>
      </dsp:txBody>
      <dsp:txXfrm>
        <a:off x="0" y="0"/>
        <a:ext cx="5175384" cy="2768070"/>
      </dsp:txXfrm>
    </dsp:sp>
    <dsp:sp modelId="{B4B2D4D9-7C42-4F1E-910A-1B609DE2A4B7}">
      <dsp:nvSpPr>
        <dsp:cNvPr id="0" name=""/>
        <dsp:cNvSpPr/>
      </dsp:nvSpPr>
      <dsp:spPr>
        <a:xfrm>
          <a:off x="0" y="2768070"/>
          <a:ext cx="51753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5EE82B-546A-4736-A594-53C168310777}">
      <dsp:nvSpPr>
        <dsp:cNvPr id="0" name=""/>
        <dsp:cNvSpPr/>
      </dsp:nvSpPr>
      <dsp:spPr>
        <a:xfrm>
          <a:off x="0" y="2768070"/>
          <a:ext cx="5175384"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dirty="0">
              <a:solidFill>
                <a:srgbClr val="FF0000"/>
              </a:solidFill>
            </a:rPr>
            <a:t>Doing your best in grade and high school is the only preparation you need for higher education.</a:t>
          </a:r>
        </a:p>
      </dsp:txBody>
      <dsp:txXfrm>
        <a:off x="0" y="2768070"/>
        <a:ext cx="5175384" cy="2768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BA23F-D1E5-47D3-8763-B5192C357652}">
      <dsp:nvSpPr>
        <dsp:cNvPr id="0" name=""/>
        <dsp:cNvSpPr/>
      </dsp:nvSpPr>
      <dsp:spPr>
        <a:xfrm>
          <a:off x="1068883" y="1142844"/>
          <a:ext cx="852606"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65423C-1822-41B0-900F-1ED12E153880}">
      <dsp:nvSpPr>
        <dsp:cNvPr id="0" name=""/>
        <dsp:cNvSpPr/>
      </dsp:nvSpPr>
      <dsp:spPr>
        <a:xfrm>
          <a:off x="1972646" y="1071261"/>
          <a:ext cx="98049" cy="183598"/>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73F08B-D092-4DAB-9B6A-C91040896F1F}">
      <dsp:nvSpPr>
        <dsp:cNvPr id="0" name=""/>
        <dsp:cNvSpPr/>
      </dsp:nvSpPr>
      <dsp:spPr>
        <a:xfrm>
          <a:off x="533289" y="713862"/>
          <a:ext cx="858035" cy="85803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297" tIns="33297" rIns="33297" bIns="33297" numCol="1" spcCol="1270" anchor="ctr" anchorCtr="0">
          <a:noAutofit/>
        </a:bodyPr>
        <a:lstStyle/>
        <a:p>
          <a:pPr marL="0" lvl="0" indent="0" algn="ctr" defTabSz="1689100">
            <a:lnSpc>
              <a:spcPct val="90000"/>
            </a:lnSpc>
            <a:spcBef>
              <a:spcPct val="0"/>
            </a:spcBef>
            <a:spcAft>
              <a:spcPct val="35000"/>
            </a:spcAft>
            <a:buNone/>
          </a:pPr>
          <a:r>
            <a:rPr lang="en-US" sz="3800" kern="1200"/>
            <a:t>1</a:t>
          </a:r>
          <a:endParaRPr lang="en-US" sz="3800" kern="1200" dirty="0"/>
        </a:p>
      </dsp:txBody>
      <dsp:txXfrm>
        <a:off x="658945" y="839518"/>
        <a:ext cx="606723" cy="606723"/>
      </dsp:txXfrm>
    </dsp:sp>
    <dsp:sp modelId="{3E75ECBA-D8A2-42B3-BE5A-724618C3A8CD}">
      <dsp:nvSpPr>
        <dsp:cNvPr id="0" name=""/>
        <dsp:cNvSpPr/>
      </dsp:nvSpPr>
      <dsp:spPr>
        <a:xfrm>
          <a:off x="3125" y="1736990"/>
          <a:ext cx="1918364"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323" tIns="165100" rIns="151323" bIns="165100" numCol="1" spcCol="1270" anchor="t" anchorCtr="0">
          <a:noAutofit/>
        </a:bodyPr>
        <a:lstStyle/>
        <a:p>
          <a:pPr marL="0" lvl="0" indent="0" algn="l" defTabSz="488950">
            <a:lnSpc>
              <a:spcPct val="90000"/>
            </a:lnSpc>
            <a:spcBef>
              <a:spcPct val="0"/>
            </a:spcBef>
            <a:spcAft>
              <a:spcPct val="35000"/>
            </a:spcAft>
            <a:buNone/>
          </a:pPr>
          <a:r>
            <a:rPr lang="en-US" sz="1100" kern="1200" dirty="0">
              <a:hlinkClick xmlns:r="http://schemas.openxmlformats.org/officeDocument/2006/relationships" r:id="" action="ppaction://hlinksldjump"/>
            </a:rPr>
            <a:t>A.  </a:t>
          </a:r>
          <a:r>
            <a:rPr lang="en-US" sz="1100" kern="1200" dirty="0"/>
            <a:t>Follow the lead of your brothers and sisters regardless of  your desires</a:t>
          </a:r>
        </a:p>
      </dsp:txBody>
      <dsp:txXfrm>
        <a:off x="3125" y="2120663"/>
        <a:ext cx="1918364" cy="1581927"/>
      </dsp:txXfrm>
    </dsp:sp>
    <dsp:sp modelId="{F156793B-EA42-4E11-A1D2-CE6D872F50DB}">
      <dsp:nvSpPr>
        <dsp:cNvPr id="0" name=""/>
        <dsp:cNvSpPr/>
      </dsp:nvSpPr>
      <dsp:spPr>
        <a:xfrm>
          <a:off x="2134641" y="1144164"/>
          <a:ext cx="1918364"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06DC00-C84C-42CD-AA35-D626AE303B7B}">
      <dsp:nvSpPr>
        <dsp:cNvPr id="0" name=""/>
        <dsp:cNvSpPr/>
      </dsp:nvSpPr>
      <dsp:spPr>
        <a:xfrm>
          <a:off x="4104162" y="1072360"/>
          <a:ext cx="98049" cy="184729"/>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8041D0-46C0-4332-970D-CC67D553847E}">
      <dsp:nvSpPr>
        <dsp:cNvPr id="0" name=""/>
        <dsp:cNvSpPr/>
      </dsp:nvSpPr>
      <dsp:spPr>
        <a:xfrm>
          <a:off x="2664806" y="715182"/>
          <a:ext cx="858035" cy="85803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297" tIns="33297" rIns="33297" bIns="33297" numCol="1" spcCol="1270" anchor="ctr" anchorCtr="0">
          <a:noAutofit/>
        </a:bodyPr>
        <a:lstStyle/>
        <a:p>
          <a:pPr marL="0" lvl="0" indent="0" algn="ctr" defTabSz="1689100">
            <a:lnSpc>
              <a:spcPct val="90000"/>
            </a:lnSpc>
            <a:spcBef>
              <a:spcPct val="0"/>
            </a:spcBef>
            <a:spcAft>
              <a:spcPct val="35000"/>
            </a:spcAft>
            <a:buNone/>
          </a:pPr>
          <a:r>
            <a:rPr lang="en-US" sz="3800" kern="1200"/>
            <a:t>2</a:t>
          </a:r>
          <a:endParaRPr lang="en-US" sz="3800" kern="1200" dirty="0"/>
        </a:p>
      </dsp:txBody>
      <dsp:txXfrm>
        <a:off x="2790462" y="840838"/>
        <a:ext cx="606723" cy="606723"/>
      </dsp:txXfrm>
    </dsp:sp>
    <dsp:sp modelId="{B9C91DC1-704F-44AE-A97B-EEA3B09B5710}">
      <dsp:nvSpPr>
        <dsp:cNvPr id="0" name=""/>
        <dsp:cNvSpPr/>
      </dsp:nvSpPr>
      <dsp:spPr>
        <a:xfrm>
          <a:off x="2134641" y="1740137"/>
          <a:ext cx="1918364"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323" tIns="165100" rIns="151323" bIns="165100" numCol="1" spcCol="1270" anchor="t" anchorCtr="0">
          <a:noAutofit/>
        </a:bodyPr>
        <a:lstStyle/>
        <a:p>
          <a:pPr marL="0" lvl="0" indent="0" algn="l" defTabSz="488950">
            <a:lnSpc>
              <a:spcPct val="90000"/>
            </a:lnSpc>
            <a:spcBef>
              <a:spcPct val="0"/>
            </a:spcBef>
            <a:spcAft>
              <a:spcPct val="35000"/>
            </a:spcAft>
            <a:buNone/>
          </a:pPr>
          <a:r>
            <a:rPr lang="en-US" sz="1100" kern="1200" dirty="0">
              <a:hlinkClick xmlns:r="http://schemas.openxmlformats.org/officeDocument/2006/relationships" r:id="" action="ppaction://hlinksldjump"/>
            </a:rPr>
            <a:t>B</a:t>
          </a:r>
          <a:r>
            <a:rPr lang="en-US" sz="1100" kern="1200" dirty="0"/>
            <a:t>.  Totally disregard the family tradition of pursuing a higher education follow your personal goals and objective</a:t>
          </a:r>
        </a:p>
      </dsp:txBody>
      <dsp:txXfrm>
        <a:off x="2134641" y="2123810"/>
        <a:ext cx="1918364" cy="1581927"/>
      </dsp:txXfrm>
    </dsp:sp>
    <dsp:sp modelId="{B67A787B-E0A0-45EA-B1ED-F3EFAAB98871}">
      <dsp:nvSpPr>
        <dsp:cNvPr id="0" name=""/>
        <dsp:cNvSpPr/>
      </dsp:nvSpPr>
      <dsp:spPr>
        <a:xfrm>
          <a:off x="4266158" y="1144164"/>
          <a:ext cx="959182"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6835B9-5E6E-4ADE-B394-49889E6B7EB3}">
      <dsp:nvSpPr>
        <dsp:cNvPr id="0" name=""/>
        <dsp:cNvSpPr/>
      </dsp:nvSpPr>
      <dsp:spPr>
        <a:xfrm>
          <a:off x="4796322" y="715182"/>
          <a:ext cx="858035" cy="85803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297" tIns="33297" rIns="33297" bIns="33297" numCol="1" spcCol="1270" anchor="ctr" anchorCtr="0">
          <a:noAutofit/>
        </a:bodyPr>
        <a:lstStyle/>
        <a:p>
          <a:pPr marL="0" lvl="0" indent="0" algn="ctr" defTabSz="1689100">
            <a:lnSpc>
              <a:spcPct val="90000"/>
            </a:lnSpc>
            <a:spcBef>
              <a:spcPct val="0"/>
            </a:spcBef>
            <a:spcAft>
              <a:spcPct val="35000"/>
            </a:spcAft>
            <a:buNone/>
          </a:pPr>
          <a:r>
            <a:rPr lang="en-US" sz="3800" kern="1200"/>
            <a:t>3</a:t>
          </a:r>
          <a:endParaRPr lang="en-US" sz="3800" kern="1200" dirty="0"/>
        </a:p>
      </dsp:txBody>
      <dsp:txXfrm>
        <a:off x="4921978" y="840838"/>
        <a:ext cx="606723" cy="606723"/>
      </dsp:txXfrm>
    </dsp:sp>
    <dsp:sp modelId="{335CF6DB-6380-4FF2-9B40-7A5B9DACD829}">
      <dsp:nvSpPr>
        <dsp:cNvPr id="0" name=""/>
        <dsp:cNvSpPr/>
      </dsp:nvSpPr>
      <dsp:spPr>
        <a:xfrm>
          <a:off x="4266158" y="1740137"/>
          <a:ext cx="1918364"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323" tIns="165100" rIns="151323" bIns="165100" numCol="1" spcCol="1270" anchor="t" anchorCtr="0">
          <a:noAutofit/>
        </a:bodyPr>
        <a:lstStyle/>
        <a:p>
          <a:pPr marL="0" lvl="0" indent="0" algn="l" defTabSz="488950">
            <a:lnSpc>
              <a:spcPct val="90000"/>
            </a:lnSpc>
            <a:spcBef>
              <a:spcPct val="0"/>
            </a:spcBef>
            <a:spcAft>
              <a:spcPct val="35000"/>
            </a:spcAft>
            <a:buNone/>
          </a:pPr>
          <a:r>
            <a:rPr lang="en-US" sz="1100" kern="1200" dirty="0">
              <a:hlinkClick xmlns:r="http://schemas.openxmlformats.org/officeDocument/2006/relationships" r:id="" action="ppaction://hlinksldjump"/>
            </a:rPr>
            <a:t>C</a:t>
          </a:r>
          <a:r>
            <a:rPr lang="en-US" sz="1100" kern="1200" dirty="0">
              <a:hlinkClick xmlns:r="http://schemas.openxmlformats.org/officeDocument/2006/relationships" r:id="" action="ppaction://hlinksldjump"/>
            </a:rPr>
            <a:t>.  </a:t>
          </a:r>
          <a:r>
            <a:rPr lang="en-US" sz="1100" kern="1200" dirty="0"/>
            <a:t>Listen to your parents, evaluate the pros and cons  of going to college, be true to yourself pursue a college education if it is in your best interests </a:t>
          </a:r>
        </a:p>
      </dsp:txBody>
      <dsp:txXfrm>
        <a:off x="4266158" y="2123810"/>
        <a:ext cx="1918364" cy="158192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C6775-51D8-C228-752C-4B4E92D898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3F4566-B0E9-DB24-B0F8-6D3C3692CB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DFBFBB-C96B-CC7E-8C0E-FC00718DE4DB}"/>
              </a:ext>
            </a:extLst>
          </p:cNvPr>
          <p:cNvSpPr>
            <a:spLocks noGrp="1"/>
          </p:cNvSpPr>
          <p:nvPr>
            <p:ph type="dt" sz="half" idx="10"/>
          </p:nvPr>
        </p:nvSpPr>
        <p:spPr/>
        <p:txBody>
          <a:bodyPr/>
          <a:lstStyle/>
          <a:p>
            <a:fld id="{82F0AB16-2D67-46AE-9251-F44D0E58D468}" type="datetimeFigureOut">
              <a:rPr lang="en-US" smtClean="0"/>
              <a:t>8/9/2023</a:t>
            </a:fld>
            <a:endParaRPr lang="en-US"/>
          </a:p>
        </p:txBody>
      </p:sp>
      <p:sp>
        <p:nvSpPr>
          <p:cNvPr id="5" name="Footer Placeholder 4">
            <a:extLst>
              <a:ext uri="{FF2B5EF4-FFF2-40B4-BE49-F238E27FC236}">
                <a16:creationId xmlns:a16="http://schemas.microsoft.com/office/drawing/2014/main" id="{A59A88A4-E3A0-F738-670F-042D64787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2BD0EE-6A14-D866-FAC9-1D03688C8C05}"/>
              </a:ext>
            </a:extLst>
          </p:cNvPr>
          <p:cNvSpPr>
            <a:spLocks noGrp="1"/>
          </p:cNvSpPr>
          <p:nvPr>
            <p:ph type="sldNum" sz="quarter" idx="12"/>
          </p:nvPr>
        </p:nvSpPr>
        <p:spPr/>
        <p:txBody>
          <a:bodyPr/>
          <a:lstStyle/>
          <a:p>
            <a:fld id="{39CDA0E0-C644-4DF9-B6A1-C5108F94EBA7}" type="slidenum">
              <a:rPr lang="en-US" smtClean="0"/>
              <a:t>‹#›</a:t>
            </a:fld>
            <a:endParaRPr lang="en-US"/>
          </a:p>
        </p:txBody>
      </p:sp>
    </p:spTree>
    <p:extLst>
      <p:ext uri="{BB962C8B-B14F-4D97-AF65-F5344CB8AC3E}">
        <p14:creationId xmlns:p14="http://schemas.microsoft.com/office/powerpoint/2010/main" val="51339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7FFF-9B8C-4935-5AA3-7C3256CAFC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F69C8-FE59-67CF-8791-74166F8F92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4C316-EBBD-5B46-6EF8-FB36245E02B6}"/>
              </a:ext>
            </a:extLst>
          </p:cNvPr>
          <p:cNvSpPr>
            <a:spLocks noGrp="1"/>
          </p:cNvSpPr>
          <p:nvPr>
            <p:ph type="dt" sz="half" idx="10"/>
          </p:nvPr>
        </p:nvSpPr>
        <p:spPr/>
        <p:txBody>
          <a:bodyPr/>
          <a:lstStyle/>
          <a:p>
            <a:fld id="{82F0AB16-2D67-46AE-9251-F44D0E58D468}" type="datetimeFigureOut">
              <a:rPr lang="en-US" smtClean="0"/>
              <a:t>8/9/2023</a:t>
            </a:fld>
            <a:endParaRPr lang="en-US"/>
          </a:p>
        </p:txBody>
      </p:sp>
      <p:sp>
        <p:nvSpPr>
          <p:cNvPr id="5" name="Footer Placeholder 4">
            <a:extLst>
              <a:ext uri="{FF2B5EF4-FFF2-40B4-BE49-F238E27FC236}">
                <a16:creationId xmlns:a16="http://schemas.microsoft.com/office/drawing/2014/main" id="{CF1E2BA7-CF86-D3E8-ADB8-75D85B9A7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A53E0-260A-9C88-9743-00503CEE74EA}"/>
              </a:ext>
            </a:extLst>
          </p:cNvPr>
          <p:cNvSpPr>
            <a:spLocks noGrp="1"/>
          </p:cNvSpPr>
          <p:nvPr>
            <p:ph type="sldNum" sz="quarter" idx="12"/>
          </p:nvPr>
        </p:nvSpPr>
        <p:spPr/>
        <p:txBody>
          <a:bodyPr/>
          <a:lstStyle/>
          <a:p>
            <a:fld id="{39CDA0E0-C644-4DF9-B6A1-C5108F94EBA7}" type="slidenum">
              <a:rPr lang="en-US" smtClean="0"/>
              <a:t>‹#›</a:t>
            </a:fld>
            <a:endParaRPr lang="en-US"/>
          </a:p>
        </p:txBody>
      </p:sp>
    </p:spTree>
    <p:extLst>
      <p:ext uri="{BB962C8B-B14F-4D97-AF65-F5344CB8AC3E}">
        <p14:creationId xmlns:p14="http://schemas.microsoft.com/office/powerpoint/2010/main" val="962525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FF5A20-9449-9955-6804-91C888FCCB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E0D8CB-24E4-F02D-6BFC-8074549427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EF777-7306-2B61-5878-5B9986932BE4}"/>
              </a:ext>
            </a:extLst>
          </p:cNvPr>
          <p:cNvSpPr>
            <a:spLocks noGrp="1"/>
          </p:cNvSpPr>
          <p:nvPr>
            <p:ph type="dt" sz="half" idx="10"/>
          </p:nvPr>
        </p:nvSpPr>
        <p:spPr/>
        <p:txBody>
          <a:bodyPr/>
          <a:lstStyle/>
          <a:p>
            <a:fld id="{82F0AB16-2D67-46AE-9251-F44D0E58D468}" type="datetimeFigureOut">
              <a:rPr lang="en-US" smtClean="0"/>
              <a:t>8/9/2023</a:t>
            </a:fld>
            <a:endParaRPr lang="en-US"/>
          </a:p>
        </p:txBody>
      </p:sp>
      <p:sp>
        <p:nvSpPr>
          <p:cNvPr id="5" name="Footer Placeholder 4">
            <a:extLst>
              <a:ext uri="{FF2B5EF4-FFF2-40B4-BE49-F238E27FC236}">
                <a16:creationId xmlns:a16="http://schemas.microsoft.com/office/drawing/2014/main" id="{9D84465D-A6AF-0B2A-281A-B2F6FA3F2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2D3429-BB69-4224-9110-282990A56A58}"/>
              </a:ext>
            </a:extLst>
          </p:cNvPr>
          <p:cNvSpPr>
            <a:spLocks noGrp="1"/>
          </p:cNvSpPr>
          <p:nvPr>
            <p:ph type="sldNum" sz="quarter" idx="12"/>
          </p:nvPr>
        </p:nvSpPr>
        <p:spPr/>
        <p:txBody>
          <a:bodyPr/>
          <a:lstStyle/>
          <a:p>
            <a:fld id="{39CDA0E0-C644-4DF9-B6A1-C5108F94EBA7}" type="slidenum">
              <a:rPr lang="en-US" smtClean="0"/>
              <a:t>‹#›</a:t>
            </a:fld>
            <a:endParaRPr lang="en-US"/>
          </a:p>
        </p:txBody>
      </p:sp>
    </p:spTree>
    <p:extLst>
      <p:ext uri="{BB962C8B-B14F-4D97-AF65-F5344CB8AC3E}">
        <p14:creationId xmlns:p14="http://schemas.microsoft.com/office/powerpoint/2010/main" val="117598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2A6CF-EF31-1BD5-57D0-7BCF5351A1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56DAC-7DAF-0E82-76AD-78372F5E34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7531A-5D8B-3CF9-FAFD-4157F67CAF6F}"/>
              </a:ext>
            </a:extLst>
          </p:cNvPr>
          <p:cNvSpPr>
            <a:spLocks noGrp="1"/>
          </p:cNvSpPr>
          <p:nvPr>
            <p:ph type="dt" sz="half" idx="10"/>
          </p:nvPr>
        </p:nvSpPr>
        <p:spPr/>
        <p:txBody>
          <a:bodyPr/>
          <a:lstStyle/>
          <a:p>
            <a:fld id="{82F0AB16-2D67-46AE-9251-F44D0E58D468}" type="datetimeFigureOut">
              <a:rPr lang="en-US" smtClean="0"/>
              <a:t>8/9/2023</a:t>
            </a:fld>
            <a:endParaRPr lang="en-US"/>
          </a:p>
        </p:txBody>
      </p:sp>
      <p:sp>
        <p:nvSpPr>
          <p:cNvPr id="5" name="Footer Placeholder 4">
            <a:extLst>
              <a:ext uri="{FF2B5EF4-FFF2-40B4-BE49-F238E27FC236}">
                <a16:creationId xmlns:a16="http://schemas.microsoft.com/office/drawing/2014/main" id="{ACC617F5-096B-FFDA-260B-E6A9F4B68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7985F-5CE9-DB87-A6DD-9436AA93414C}"/>
              </a:ext>
            </a:extLst>
          </p:cNvPr>
          <p:cNvSpPr>
            <a:spLocks noGrp="1"/>
          </p:cNvSpPr>
          <p:nvPr>
            <p:ph type="sldNum" sz="quarter" idx="12"/>
          </p:nvPr>
        </p:nvSpPr>
        <p:spPr/>
        <p:txBody>
          <a:bodyPr/>
          <a:lstStyle/>
          <a:p>
            <a:fld id="{39CDA0E0-C644-4DF9-B6A1-C5108F94EBA7}" type="slidenum">
              <a:rPr lang="en-US" smtClean="0"/>
              <a:t>‹#›</a:t>
            </a:fld>
            <a:endParaRPr lang="en-US"/>
          </a:p>
        </p:txBody>
      </p:sp>
    </p:spTree>
    <p:extLst>
      <p:ext uri="{BB962C8B-B14F-4D97-AF65-F5344CB8AC3E}">
        <p14:creationId xmlns:p14="http://schemas.microsoft.com/office/powerpoint/2010/main" val="2131636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5F5E-3FC9-27C9-27F8-DAA35D4ACF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EE303E-EC9B-6059-2B30-D3B0BB55D6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41B137-B11E-E958-9708-0FE28FD35C25}"/>
              </a:ext>
            </a:extLst>
          </p:cNvPr>
          <p:cNvSpPr>
            <a:spLocks noGrp="1"/>
          </p:cNvSpPr>
          <p:nvPr>
            <p:ph type="dt" sz="half" idx="10"/>
          </p:nvPr>
        </p:nvSpPr>
        <p:spPr/>
        <p:txBody>
          <a:bodyPr/>
          <a:lstStyle/>
          <a:p>
            <a:fld id="{82F0AB16-2D67-46AE-9251-F44D0E58D468}" type="datetimeFigureOut">
              <a:rPr lang="en-US" smtClean="0"/>
              <a:t>8/9/2023</a:t>
            </a:fld>
            <a:endParaRPr lang="en-US"/>
          </a:p>
        </p:txBody>
      </p:sp>
      <p:sp>
        <p:nvSpPr>
          <p:cNvPr id="5" name="Footer Placeholder 4">
            <a:extLst>
              <a:ext uri="{FF2B5EF4-FFF2-40B4-BE49-F238E27FC236}">
                <a16:creationId xmlns:a16="http://schemas.microsoft.com/office/drawing/2014/main" id="{570D5F76-DC15-2EC5-6071-CDE37EEC6D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133C3E-D809-1F6C-5C11-2506884ED16A}"/>
              </a:ext>
            </a:extLst>
          </p:cNvPr>
          <p:cNvSpPr>
            <a:spLocks noGrp="1"/>
          </p:cNvSpPr>
          <p:nvPr>
            <p:ph type="sldNum" sz="quarter" idx="12"/>
          </p:nvPr>
        </p:nvSpPr>
        <p:spPr/>
        <p:txBody>
          <a:bodyPr/>
          <a:lstStyle/>
          <a:p>
            <a:fld id="{39CDA0E0-C644-4DF9-B6A1-C5108F94EBA7}" type="slidenum">
              <a:rPr lang="en-US" smtClean="0"/>
              <a:t>‹#›</a:t>
            </a:fld>
            <a:endParaRPr lang="en-US"/>
          </a:p>
        </p:txBody>
      </p:sp>
    </p:spTree>
    <p:extLst>
      <p:ext uri="{BB962C8B-B14F-4D97-AF65-F5344CB8AC3E}">
        <p14:creationId xmlns:p14="http://schemas.microsoft.com/office/powerpoint/2010/main" val="1377709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E222F-B8B1-4CE5-0A1D-24C2F04E93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D2A1AE-9792-3BE9-B513-8D20FE9B1E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563E67-96C0-E432-88AF-ADB2AE603C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44C7D6-20F3-1FBB-3357-5C622A388D98}"/>
              </a:ext>
            </a:extLst>
          </p:cNvPr>
          <p:cNvSpPr>
            <a:spLocks noGrp="1"/>
          </p:cNvSpPr>
          <p:nvPr>
            <p:ph type="dt" sz="half" idx="10"/>
          </p:nvPr>
        </p:nvSpPr>
        <p:spPr/>
        <p:txBody>
          <a:bodyPr/>
          <a:lstStyle/>
          <a:p>
            <a:fld id="{82F0AB16-2D67-46AE-9251-F44D0E58D468}" type="datetimeFigureOut">
              <a:rPr lang="en-US" smtClean="0"/>
              <a:t>8/9/2023</a:t>
            </a:fld>
            <a:endParaRPr lang="en-US"/>
          </a:p>
        </p:txBody>
      </p:sp>
      <p:sp>
        <p:nvSpPr>
          <p:cNvPr id="6" name="Footer Placeholder 5">
            <a:extLst>
              <a:ext uri="{FF2B5EF4-FFF2-40B4-BE49-F238E27FC236}">
                <a16:creationId xmlns:a16="http://schemas.microsoft.com/office/drawing/2014/main" id="{7A97A71C-0AA2-A4DA-00E5-C6DF4E241C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B005A0-986B-15A2-B582-65A15D3FAAEC}"/>
              </a:ext>
            </a:extLst>
          </p:cNvPr>
          <p:cNvSpPr>
            <a:spLocks noGrp="1"/>
          </p:cNvSpPr>
          <p:nvPr>
            <p:ph type="sldNum" sz="quarter" idx="12"/>
          </p:nvPr>
        </p:nvSpPr>
        <p:spPr/>
        <p:txBody>
          <a:bodyPr/>
          <a:lstStyle/>
          <a:p>
            <a:fld id="{39CDA0E0-C644-4DF9-B6A1-C5108F94EBA7}" type="slidenum">
              <a:rPr lang="en-US" smtClean="0"/>
              <a:t>‹#›</a:t>
            </a:fld>
            <a:endParaRPr lang="en-US"/>
          </a:p>
        </p:txBody>
      </p:sp>
    </p:spTree>
    <p:extLst>
      <p:ext uri="{BB962C8B-B14F-4D97-AF65-F5344CB8AC3E}">
        <p14:creationId xmlns:p14="http://schemas.microsoft.com/office/powerpoint/2010/main" val="210420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B472-CA33-9325-0DFD-8D905D065F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CE61A6-7224-E032-811A-7E8DD912AA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751775-BFE5-EB43-736E-6DC46D3B58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B7305E-D67B-4AB5-ED7B-5005FC13E1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D3657-6DBD-8F67-2AD5-24643C75CB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DFD768-6F6D-81D0-EE67-6A6AF0A1BFD8}"/>
              </a:ext>
            </a:extLst>
          </p:cNvPr>
          <p:cNvSpPr>
            <a:spLocks noGrp="1"/>
          </p:cNvSpPr>
          <p:nvPr>
            <p:ph type="dt" sz="half" idx="10"/>
          </p:nvPr>
        </p:nvSpPr>
        <p:spPr/>
        <p:txBody>
          <a:bodyPr/>
          <a:lstStyle/>
          <a:p>
            <a:fld id="{82F0AB16-2D67-46AE-9251-F44D0E58D468}" type="datetimeFigureOut">
              <a:rPr lang="en-US" smtClean="0"/>
              <a:t>8/9/2023</a:t>
            </a:fld>
            <a:endParaRPr lang="en-US"/>
          </a:p>
        </p:txBody>
      </p:sp>
      <p:sp>
        <p:nvSpPr>
          <p:cNvPr id="8" name="Footer Placeholder 7">
            <a:extLst>
              <a:ext uri="{FF2B5EF4-FFF2-40B4-BE49-F238E27FC236}">
                <a16:creationId xmlns:a16="http://schemas.microsoft.com/office/drawing/2014/main" id="{E33DE8F7-56C6-66C9-0D53-180A9623FD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3B6470-CAE2-2CD4-8548-8791C8ECF30A}"/>
              </a:ext>
            </a:extLst>
          </p:cNvPr>
          <p:cNvSpPr>
            <a:spLocks noGrp="1"/>
          </p:cNvSpPr>
          <p:nvPr>
            <p:ph type="sldNum" sz="quarter" idx="12"/>
          </p:nvPr>
        </p:nvSpPr>
        <p:spPr/>
        <p:txBody>
          <a:bodyPr/>
          <a:lstStyle/>
          <a:p>
            <a:fld id="{39CDA0E0-C644-4DF9-B6A1-C5108F94EBA7}" type="slidenum">
              <a:rPr lang="en-US" smtClean="0"/>
              <a:t>‹#›</a:t>
            </a:fld>
            <a:endParaRPr lang="en-US"/>
          </a:p>
        </p:txBody>
      </p:sp>
    </p:spTree>
    <p:extLst>
      <p:ext uri="{BB962C8B-B14F-4D97-AF65-F5344CB8AC3E}">
        <p14:creationId xmlns:p14="http://schemas.microsoft.com/office/powerpoint/2010/main" val="367663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D2F9C-CDBA-E130-1FE7-0B24950D29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CBEA23-7ED2-1D3F-FCCD-74A24E3CF89A}"/>
              </a:ext>
            </a:extLst>
          </p:cNvPr>
          <p:cNvSpPr>
            <a:spLocks noGrp="1"/>
          </p:cNvSpPr>
          <p:nvPr>
            <p:ph type="dt" sz="half" idx="10"/>
          </p:nvPr>
        </p:nvSpPr>
        <p:spPr/>
        <p:txBody>
          <a:bodyPr/>
          <a:lstStyle/>
          <a:p>
            <a:fld id="{82F0AB16-2D67-46AE-9251-F44D0E58D468}" type="datetimeFigureOut">
              <a:rPr lang="en-US" smtClean="0"/>
              <a:t>8/9/2023</a:t>
            </a:fld>
            <a:endParaRPr lang="en-US"/>
          </a:p>
        </p:txBody>
      </p:sp>
      <p:sp>
        <p:nvSpPr>
          <p:cNvPr id="4" name="Footer Placeholder 3">
            <a:extLst>
              <a:ext uri="{FF2B5EF4-FFF2-40B4-BE49-F238E27FC236}">
                <a16:creationId xmlns:a16="http://schemas.microsoft.com/office/drawing/2014/main" id="{8E959859-9384-4397-5F1B-AE42DB3151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B2890C-F4DF-4A9E-4FD6-B5EC5F7B3B0D}"/>
              </a:ext>
            </a:extLst>
          </p:cNvPr>
          <p:cNvSpPr>
            <a:spLocks noGrp="1"/>
          </p:cNvSpPr>
          <p:nvPr>
            <p:ph type="sldNum" sz="quarter" idx="12"/>
          </p:nvPr>
        </p:nvSpPr>
        <p:spPr/>
        <p:txBody>
          <a:bodyPr/>
          <a:lstStyle/>
          <a:p>
            <a:fld id="{39CDA0E0-C644-4DF9-B6A1-C5108F94EBA7}" type="slidenum">
              <a:rPr lang="en-US" smtClean="0"/>
              <a:t>‹#›</a:t>
            </a:fld>
            <a:endParaRPr lang="en-US"/>
          </a:p>
        </p:txBody>
      </p:sp>
    </p:spTree>
    <p:extLst>
      <p:ext uri="{BB962C8B-B14F-4D97-AF65-F5344CB8AC3E}">
        <p14:creationId xmlns:p14="http://schemas.microsoft.com/office/powerpoint/2010/main" val="2201654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7017AD-6099-10B7-1657-E1273F730E19}"/>
              </a:ext>
            </a:extLst>
          </p:cNvPr>
          <p:cNvSpPr>
            <a:spLocks noGrp="1"/>
          </p:cNvSpPr>
          <p:nvPr>
            <p:ph type="dt" sz="half" idx="10"/>
          </p:nvPr>
        </p:nvSpPr>
        <p:spPr/>
        <p:txBody>
          <a:bodyPr/>
          <a:lstStyle/>
          <a:p>
            <a:fld id="{82F0AB16-2D67-46AE-9251-F44D0E58D468}" type="datetimeFigureOut">
              <a:rPr lang="en-US" smtClean="0"/>
              <a:t>8/9/2023</a:t>
            </a:fld>
            <a:endParaRPr lang="en-US"/>
          </a:p>
        </p:txBody>
      </p:sp>
      <p:sp>
        <p:nvSpPr>
          <p:cNvPr id="3" name="Footer Placeholder 2">
            <a:extLst>
              <a:ext uri="{FF2B5EF4-FFF2-40B4-BE49-F238E27FC236}">
                <a16:creationId xmlns:a16="http://schemas.microsoft.com/office/drawing/2014/main" id="{B0DED175-7054-3338-6063-88D7F1777F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021D56-BCAB-7679-ADF4-92EB395A5015}"/>
              </a:ext>
            </a:extLst>
          </p:cNvPr>
          <p:cNvSpPr>
            <a:spLocks noGrp="1"/>
          </p:cNvSpPr>
          <p:nvPr>
            <p:ph type="sldNum" sz="quarter" idx="12"/>
          </p:nvPr>
        </p:nvSpPr>
        <p:spPr/>
        <p:txBody>
          <a:bodyPr/>
          <a:lstStyle/>
          <a:p>
            <a:fld id="{39CDA0E0-C644-4DF9-B6A1-C5108F94EBA7}" type="slidenum">
              <a:rPr lang="en-US" smtClean="0"/>
              <a:t>‹#›</a:t>
            </a:fld>
            <a:endParaRPr lang="en-US"/>
          </a:p>
        </p:txBody>
      </p:sp>
    </p:spTree>
    <p:extLst>
      <p:ext uri="{BB962C8B-B14F-4D97-AF65-F5344CB8AC3E}">
        <p14:creationId xmlns:p14="http://schemas.microsoft.com/office/powerpoint/2010/main" val="2851266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F556F-5BC1-B6F0-3484-8E03ADEBE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CDF473-A783-F629-9E36-B18CA05AFB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E3B874-40E7-2BF9-0342-9CD4A39998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04C8CD-A376-3862-DC57-1CC243FFA7E3}"/>
              </a:ext>
            </a:extLst>
          </p:cNvPr>
          <p:cNvSpPr>
            <a:spLocks noGrp="1"/>
          </p:cNvSpPr>
          <p:nvPr>
            <p:ph type="dt" sz="half" idx="10"/>
          </p:nvPr>
        </p:nvSpPr>
        <p:spPr/>
        <p:txBody>
          <a:bodyPr/>
          <a:lstStyle/>
          <a:p>
            <a:fld id="{82F0AB16-2D67-46AE-9251-F44D0E58D468}" type="datetimeFigureOut">
              <a:rPr lang="en-US" smtClean="0"/>
              <a:t>8/9/2023</a:t>
            </a:fld>
            <a:endParaRPr lang="en-US"/>
          </a:p>
        </p:txBody>
      </p:sp>
      <p:sp>
        <p:nvSpPr>
          <p:cNvPr id="6" name="Footer Placeholder 5">
            <a:extLst>
              <a:ext uri="{FF2B5EF4-FFF2-40B4-BE49-F238E27FC236}">
                <a16:creationId xmlns:a16="http://schemas.microsoft.com/office/drawing/2014/main" id="{A847E8FC-B6D2-218E-07D8-36B423FDF9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8D290A-A932-4217-2554-2B8CA4629313}"/>
              </a:ext>
            </a:extLst>
          </p:cNvPr>
          <p:cNvSpPr>
            <a:spLocks noGrp="1"/>
          </p:cNvSpPr>
          <p:nvPr>
            <p:ph type="sldNum" sz="quarter" idx="12"/>
          </p:nvPr>
        </p:nvSpPr>
        <p:spPr/>
        <p:txBody>
          <a:bodyPr/>
          <a:lstStyle/>
          <a:p>
            <a:fld id="{39CDA0E0-C644-4DF9-B6A1-C5108F94EBA7}" type="slidenum">
              <a:rPr lang="en-US" smtClean="0"/>
              <a:t>‹#›</a:t>
            </a:fld>
            <a:endParaRPr lang="en-US"/>
          </a:p>
        </p:txBody>
      </p:sp>
    </p:spTree>
    <p:extLst>
      <p:ext uri="{BB962C8B-B14F-4D97-AF65-F5344CB8AC3E}">
        <p14:creationId xmlns:p14="http://schemas.microsoft.com/office/powerpoint/2010/main" val="2297201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8CBE8-5F52-906E-3550-8C86016EDE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5592F8-33D0-7610-8587-5E7338322F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5FEEC4-8A9F-D348-1F56-E4F16A967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21A489-F647-DF42-CB60-257A2F93E372}"/>
              </a:ext>
            </a:extLst>
          </p:cNvPr>
          <p:cNvSpPr>
            <a:spLocks noGrp="1"/>
          </p:cNvSpPr>
          <p:nvPr>
            <p:ph type="dt" sz="half" idx="10"/>
          </p:nvPr>
        </p:nvSpPr>
        <p:spPr/>
        <p:txBody>
          <a:bodyPr/>
          <a:lstStyle/>
          <a:p>
            <a:fld id="{82F0AB16-2D67-46AE-9251-F44D0E58D468}" type="datetimeFigureOut">
              <a:rPr lang="en-US" smtClean="0"/>
              <a:t>8/9/2023</a:t>
            </a:fld>
            <a:endParaRPr lang="en-US"/>
          </a:p>
        </p:txBody>
      </p:sp>
      <p:sp>
        <p:nvSpPr>
          <p:cNvPr id="6" name="Footer Placeholder 5">
            <a:extLst>
              <a:ext uri="{FF2B5EF4-FFF2-40B4-BE49-F238E27FC236}">
                <a16:creationId xmlns:a16="http://schemas.microsoft.com/office/drawing/2014/main" id="{46CD66F1-ED5C-6BBF-B50B-83106FFF9F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98CD19-E251-2E86-8B07-1C430271855C}"/>
              </a:ext>
            </a:extLst>
          </p:cNvPr>
          <p:cNvSpPr>
            <a:spLocks noGrp="1"/>
          </p:cNvSpPr>
          <p:nvPr>
            <p:ph type="sldNum" sz="quarter" idx="12"/>
          </p:nvPr>
        </p:nvSpPr>
        <p:spPr/>
        <p:txBody>
          <a:bodyPr/>
          <a:lstStyle/>
          <a:p>
            <a:fld id="{39CDA0E0-C644-4DF9-B6A1-C5108F94EBA7}" type="slidenum">
              <a:rPr lang="en-US" smtClean="0"/>
              <a:t>‹#›</a:t>
            </a:fld>
            <a:endParaRPr lang="en-US"/>
          </a:p>
        </p:txBody>
      </p:sp>
    </p:spTree>
    <p:extLst>
      <p:ext uri="{BB962C8B-B14F-4D97-AF65-F5344CB8AC3E}">
        <p14:creationId xmlns:p14="http://schemas.microsoft.com/office/powerpoint/2010/main" val="1442579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7727C-F3C6-5ABA-C08C-E59F957D51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E0FAC4-CADE-8DD6-302E-755B28D43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FA2C9-D37B-16B9-FEE8-D397D5EAA0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0AB16-2D67-46AE-9251-F44D0E58D468}" type="datetimeFigureOut">
              <a:rPr lang="en-US" smtClean="0"/>
              <a:t>8/9/2023</a:t>
            </a:fld>
            <a:endParaRPr lang="en-US"/>
          </a:p>
        </p:txBody>
      </p:sp>
      <p:sp>
        <p:nvSpPr>
          <p:cNvPr id="5" name="Footer Placeholder 4">
            <a:extLst>
              <a:ext uri="{FF2B5EF4-FFF2-40B4-BE49-F238E27FC236}">
                <a16:creationId xmlns:a16="http://schemas.microsoft.com/office/drawing/2014/main" id="{6089C480-8821-C069-EF71-5E811A747B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B6D70A-A921-7F99-0040-E94ADAA2F4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DA0E0-C644-4DF9-B6A1-C5108F94EBA7}" type="slidenum">
              <a:rPr lang="en-US" smtClean="0"/>
              <a:t>‹#›</a:t>
            </a:fld>
            <a:endParaRPr lang="en-US"/>
          </a:p>
        </p:txBody>
      </p:sp>
    </p:spTree>
    <p:extLst>
      <p:ext uri="{BB962C8B-B14F-4D97-AF65-F5344CB8AC3E}">
        <p14:creationId xmlns:p14="http://schemas.microsoft.com/office/powerpoint/2010/main" val="1277301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slide" Target="slide25.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17.xml"/><Relationship Id="rId4" Type="http://schemas.openxmlformats.org/officeDocument/2006/relationships/slide" Target="slide30.xml"/></Relationships>
</file>

<file path=ppt/slides/_rels/slide2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5.xml"/><Relationship Id="rId1" Type="http://schemas.openxmlformats.org/officeDocument/2006/relationships/slideLayout" Target="../slideLayouts/slideLayout2.xml"/><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3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36.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37.xml"/><Relationship Id="rId4" Type="http://schemas.openxmlformats.org/officeDocument/2006/relationships/slide" Target="slide38.xml"/></Relationships>
</file>

<file path=ppt/slides/_rels/slide37.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3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8D0F1C-30A0-D70C-59F1-5CCF9408156D}"/>
              </a:ext>
            </a:extLst>
          </p:cNvPr>
          <p:cNvPicPr>
            <a:picLocks noChangeAspect="1"/>
          </p:cNvPicPr>
          <p:nvPr/>
        </p:nvPicPr>
        <p:blipFill rotWithShape="1">
          <a:blip r:embed="rId2"/>
          <a:srcRect t="17509" b="25639"/>
          <a:stretch/>
        </p:blipFill>
        <p:spPr>
          <a:xfrm>
            <a:off x="2522358"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56A4CF-E6B0-63FC-0F5A-CEF568D1BA93}"/>
              </a:ext>
            </a:extLst>
          </p:cNvPr>
          <p:cNvSpPr>
            <a:spLocks noGrp="1"/>
          </p:cNvSpPr>
          <p:nvPr>
            <p:ph type="ctrTitle"/>
          </p:nvPr>
        </p:nvSpPr>
        <p:spPr>
          <a:xfrm>
            <a:off x="952228" y="743447"/>
            <a:ext cx="3973385" cy="3692028"/>
          </a:xfrm>
          <a:noFill/>
        </p:spPr>
        <p:txBody>
          <a:bodyPr>
            <a:normAutofit/>
          </a:bodyPr>
          <a:lstStyle/>
          <a:p>
            <a:pPr algn="l"/>
            <a:r>
              <a:rPr lang="en-US" sz="4800" dirty="0">
                <a:solidFill>
                  <a:srgbClr val="FF0000"/>
                </a:solidFill>
              </a:rPr>
              <a:t>Making the right choices when it comes to Higher Education</a:t>
            </a:r>
          </a:p>
        </p:txBody>
      </p:sp>
      <p:sp>
        <p:nvSpPr>
          <p:cNvPr id="3" name="TextBox 2">
            <a:extLst>
              <a:ext uri="{FF2B5EF4-FFF2-40B4-BE49-F238E27FC236}">
                <a16:creationId xmlns:a16="http://schemas.microsoft.com/office/drawing/2014/main" id="{EA896D0E-C4B3-5B8C-45D1-CEB0DA3D283F}"/>
              </a:ext>
            </a:extLst>
          </p:cNvPr>
          <p:cNvSpPr txBox="1"/>
          <p:nvPr/>
        </p:nvSpPr>
        <p:spPr>
          <a:xfrm>
            <a:off x="286440" y="5745221"/>
            <a:ext cx="4639174" cy="369332"/>
          </a:xfrm>
          <a:prstGeom prst="rect">
            <a:avLst/>
          </a:prstGeom>
          <a:noFill/>
        </p:spPr>
        <p:txBody>
          <a:bodyPr wrap="square" rtlCol="0">
            <a:spAutoFit/>
          </a:bodyPr>
          <a:lstStyle/>
          <a:p>
            <a:r>
              <a:rPr lang="en-US" dirty="0"/>
              <a:t>Micheal J. Darby  (jonah68@gmail.com) 2023</a:t>
            </a:r>
          </a:p>
        </p:txBody>
      </p:sp>
    </p:spTree>
    <p:extLst>
      <p:ext uri="{BB962C8B-B14F-4D97-AF65-F5344CB8AC3E}">
        <p14:creationId xmlns:p14="http://schemas.microsoft.com/office/powerpoint/2010/main" val="487067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1416" name="Rectangle 401415">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418" name="Oval 401417">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4917"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420" name="Freeform: Shape 401419">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0306"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1410" name="Rectangle 2">
            <a:extLst>
              <a:ext uri="{FF2B5EF4-FFF2-40B4-BE49-F238E27FC236}">
                <a16:creationId xmlns:a16="http://schemas.microsoft.com/office/drawing/2014/main" id="{1854396A-A7CE-40B0-AA79-86740A9EF67B}"/>
              </a:ext>
            </a:extLst>
          </p:cNvPr>
          <p:cNvSpPr>
            <a:spLocks noGrp="1" noChangeArrowheads="1"/>
          </p:cNvSpPr>
          <p:nvPr>
            <p:ph type="title"/>
          </p:nvPr>
        </p:nvSpPr>
        <p:spPr>
          <a:xfrm>
            <a:off x="4324350" y="1506188"/>
            <a:ext cx="2069113" cy="3845624"/>
          </a:xfrm>
        </p:spPr>
        <p:txBody>
          <a:bodyPr>
            <a:normAutofit/>
          </a:bodyPr>
          <a:lstStyle/>
          <a:p>
            <a:pPr defTabSz="786384">
              <a:defRPr/>
            </a:pPr>
            <a:r>
              <a:rPr lang="en-US" altLang="en-US" sz="3784" kern="1200">
                <a:solidFill>
                  <a:srgbClr val="FFFFFF"/>
                </a:solidFill>
                <a:latin typeface="+mj-lt"/>
                <a:ea typeface="+mj-ea"/>
                <a:cs typeface="+mj-cs"/>
              </a:rPr>
              <a:t>Wrong answer</a:t>
            </a:r>
            <a:endParaRPr lang="en-US" altLang="en-US">
              <a:solidFill>
                <a:srgbClr val="FFFFFF"/>
              </a:solidFill>
            </a:endParaRPr>
          </a:p>
        </p:txBody>
      </p:sp>
      <p:sp>
        <p:nvSpPr>
          <p:cNvPr id="401411" name="Rectangle 3">
            <a:extLst>
              <a:ext uri="{FF2B5EF4-FFF2-40B4-BE49-F238E27FC236}">
                <a16:creationId xmlns:a16="http://schemas.microsoft.com/office/drawing/2014/main" id="{D383F565-409D-4017-BD76-00089B6D32C4}"/>
              </a:ext>
            </a:extLst>
          </p:cNvPr>
          <p:cNvSpPr>
            <a:spLocks noGrp="1" noChangeArrowheads="1"/>
          </p:cNvSpPr>
          <p:nvPr>
            <p:ph type="body" idx="1"/>
          </p:nvPr>
        </p:nvSpPr>
        <p:spPr>
          <a:xfrm>
            <a:off x="6755561" y="1021535"/>
            <a:ext cx="4465165" cy="4814931"/>
          </a:xfrm>
        </p:spPr>
        <p:txBody>
          <a:bodyPr anchor="ctr">
            <a:normAutofit/>
          </a:bodyPr>
          <a:lstStyle/>
          <a:p>
            <a:pPr marL="196596" indent="-196596" defTabSz="786384">
              <a:spcBef>
                <a:spcPts val="860"/>
              </a:spcBef>
              <a:defRPr/>
            </a:pPr>
            <a:r>
              <a:rPr lang="en-US" altLang="en-US" sz="2408" b="1" kern="1200">
                <a:solidFill>
                  <a:schemeClr val="tx1"/>
                </a:solidFill>
                <a:latin typeface="+mn-lt"/>
                <a:ea typeface="+mn-ea"/>
                <a:cs typeface="+mn-cs"/>
              </a:rPr>
              <a:t>Should a student only seek a four-year or above college education?</a:t>
            </a:r>
            <a:endParaRPr lang="en-US" altLang="en-US" sz="2408" kern="1200">
              <a:solidFill>
                <a:schemeClr val="tx1"/>
              </a:solidFill>
              <a:latin typeface="+mn-lt"/>
              <a:ea typeface="+mn-ea"/>
              <a:cs typeface="+mn-cs"/>
            </a:endParaRPr>
          </a:p>
          <a:p>
            <a:pPr marL="196596" indent="-196596" defTabSz="786384">
              <a:spcBef>
                <a:spcPts val="860"/>
              </a:spcBef>
              <a:defRPr/>
            </a:pPr>
            <a:r>
              <a:rPr lang="en-US" altLang="en-US" sz="2408" kern="1200">
                <a:solidFill>
                  <a:srgbClr val="FF0000"/>
                </a:solidFill>
                <a:latin typeface="+mn-lt"/>
                <a:ea typeface="+mn-ea"/>
                <a:cs typeface="+mn-cs"/>
              </a:rPr>
              <a:t>There is no compromise all students must attend a 4-year college for the purpose of enjoying a comfortable lifestyle.</a:t>
            </a:r>
            <a:endParaRPr lang="en-US" altLang="en-US">
              <a:solidFill>
                <a:srgbClr val="FF0000"/>
              </a:solidFill>
            </a:endParaRPr>
          </a:p>
        </p:txBody>
      </p:sp>
      <p:sp>
        <p:nvSpPr>
          <p:cNvPr id="2" name="Arrow: Left 1">
            <a:hlinkClick r:id="rId2" action="ppaction://hlinksldjump"/>
            <a:extLst>
              <a:ext uri="{FF2B5EF4-FFF2-40B4-BE49-F238E27FC236}">
                <a16:creationId xmlns:a16="http://schemas.microsoft.com/office/drawing/2014/main" id="{D285B276-B480-985B-3033-B98BE2FE9DEB}"/>
              </a:ext>
            </a:extLst>
          </p:cNvPr>
          <p:cNvSpPr/>
          <p:nvPr/>
        </p:nvSpPr>
        <p:spPr bwMode="auto">
          <a:xfrm>
            <a:off x="8478330" y="5569615"/>
            <a:ext cx="788234" cy="23647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170" name="Rectangle 9216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2" name="Rectangle 2">
            <a:extLst>
              <a:ext uri="{FF2B5EF4-FFF2-40B4-BE49-F238E27FC236}">
                <a16:creationId xmlns:a16="http://schemas.microsoft.com/office/drawing/2014/main" id="{5B37FCE1-ACDE-45FC-AA37-3A9B0F5C5768}"/>
              </a:ext>
            </a:extLst>
          </p:cNvPr>
          <p:cNvSpPr>
            <a:spLocks noGrp="1" noChangeArrowheads="1"/>
          </p:cNvSpPr>
          <p:nvPr>
            <p:ph type="title"/>
          </p:nvPr>
        </p:nvSpPr>
        <p:spPr>
          <a:xfrm>
            <a:off x="640080" y="325369"/>
            <a:ext cx="4368602" cy="1956841"/>
          </a:xfrm>
        </p:spPr>
        <p:txBody>
          <a:bodyPr anchor="b">
            <a:normAutofit/>
          </a:bodyPr>
          <a:lstStyle/>
          <a:p>
            <a:pPr eaLnBrk="1" hangingPunct="1">
              <a:defRPr/>
            </a:pPr>
            <a:r>
              <a:rPr lang="en-US" altLang="en-US" sz="3000" b="1" dirty="0">
                <a:solidFill>
                  <a:srgbClr val="FF0000"/>
                </a:solidFill>
              </a:rPr>
              <a:t>Higher Education is only about positioning yourself to make more money; what is your response?</a:t>
            </a:r>
          </a:p>
        </p:txBody>
      </p:sp>
      <p:sp>
        <p:nvSpPr>
          <p:cNvPr id="9217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3" name="Rectangle 3">
            <a:extLst>
              <a:ext uri="{FF2B5EF4-FFF2-40B4-BE49-F238E27FC236}">
                <a16:creationId xmlns:a16="http://schemas.microsoft.com/office/drawing/2014/main" id="{2B96B211-453C-440D-A6D7-938F5016F63C}"/>
              </a:ext>
            </a:extLst>
          </p:cNvPr>
          <p:cNvSpPr>
            <a:spLocks noGrp="1" noChangeArrowheads="1"/>
          </p:cNvSpPr>
          <p:nvPr>
            <p:ph type="body" idx="1"/>
          </p:nvPr>
        </p:nvSpPr>
        <p:spPr>
          <a:xfrm>
            <a:off x="640080" y="2872899"/>
            <a:ext cx="4243589" cy="3320668"/>
          </a:xfrm>
        </p:spPr>
        <p:txBody>
          <a:bodyPr>
            <a:normAutofit/>
          </a:bodyPr>
          <a:lstStyle/>
          <a:p>
            <a:pPr marL="0" indent="0">
              <a:buNone/>
              <a:defRPr/>
            </a:pPr>
            <a:r>
              <a:rPr lang="en-US" altLang="en-US" sz="1500" dirty="0">
                <a:hlinkClick r:id="rId2" action="ppaction://hlinksldjump"/>
              </a:rPr>
              <a:t>A. </a:t>
            </a:r>
            <a:r>
              <a:rPr lang="en-US" altLang="en-US" sz="1500" dirty="0"/>
              <a:t>I agree that higher education is </a:t>
            </a:r>
          </a:p>
          <a:p>
            <a:pPr marL="0" indent="0">
              <a:buNone/>
              <a:defRPr/>
            </a:pPr>
            <a:r>
              <a:rPr lang="en-US" altLang="en-US" sz="1500" dirty="0"/>
              <a:t>     only about making more money.</a:t>
            </a:r>
          </a:p>
          <a:p>
            <a:pPr marL="0" indent="0">
              <a:buNone/>
              <a:defRPr/>
            </a:pPr>
            <a:r>
              <a:rPr lang="en-US" altLang="en-US" sz="1500" dirty="0">
                <a:hlinkClick r:id="rId3" action="ppaction://hlinksldjump"/>
              </a:rPr>
              <a:t>B</a:t>
            </a:r>
            <a:r>
              <a:rPr lang="en-US" altLang="en-US" sz="1500" dirty="0">
                <a:hlinkClick r:id="" action="ppaction://noaction"/>
              </a:rPr>
              <a:t>.  </a:t>
            </a:r>
            <a:r>
              <a:rPr lang="en-US" altLang="en-US" sz="1500" dirty="0"/>
              <a:t>I have no opinion one way or the other.</a:t>
            </a:r>
          </a:p>
          <a:p>
            <a:pPr marL="0" indent="0">
              <a:buNone/>
              <a:defRPr/>
            </a:pPr>
            <a:r>
              <a:rPr lang="en-US" altLang="en-US" sz="1500" dirty="0">
                <a:hlinkClick r:id="rId4" action="ppaction://hlinksldjump"/>
              </a:rPr>
              <a:t>C. </a:t>
            </a:r>
            <a:r>
              <a:rPr lang="en-US" altLang="en-US" sz="1500" dirty="0"/>
              <a:t>Higher education is a cultural </a:t>
            </a:r>
          </a:p>
          <a:p>
            <a:pPr marL="0" indent="0">
              <a:buNone/>
              <a:defRPr/>
            </a:pPr>
            <a:r>
              <a:rPr lang="en-US" altLang="en-US" sz="1500" dirty="0"/>
              <a:t>     experience, it is not only  about </a:t>
            </a:r>
          </a:p>
          <a:p>
            <a:pPr marL="0" indent="0">
              <a:buNone/>
              <a:defRPr/>
            </a:pPr>
            <a:r>
              <a:rPr lang="en-US" altLang="en-US" sz="1500" dirty="0"/>
              <a:t>     making money is about making </a:t>
            </a:r>
          </a:p>
          <a:p>
            <a:pPr marL="0" indent="0">
              <a:buNone/>
              <a:defRPr/>
            </a:pPr>
            <a:r>
              <a:rPr lang="en-US" altLang="en-US" sz="1500" dirty="0"/>
              <a:t>     connections, gaining new </a:t>
            </a:r>
          </a:p>
          <a:p>
            <a:pPr marL="0" indent="0">
              <a:buNone/>
              <a:defRPr/>
            </a:pPr>
            <a:r>
              <a:rPr lang="en-US" altLang="en-US" sz="1500" dirty="0"/>
              <a:t>     information and being introduced to  </a:t>
            </a:r>
          </a:p>
          <a:p>
            <a:pPr marL="0" indent="0">
              <a:buNone/>
              <a:defRPr/>
            </a:pPr>
            <a:r>
              <a:rPr lang="en-US" altLang="en-US" sz="1500" dirty="0"/>
              <a:t>     new concepts and new ways  of  </a:t>
            </a:r>
          </a:p>
          <a:p>
            <a:pPr marL="0" indent="0">
              <a:buNone/>
              <a:defRPr/>
            </a:pPr>
            <a:r>
              <a:rPr lang="en-US" altLang="en-US" sz="1500" dirty="0"/>
              <a:t>     thinking.</a:t>
            </a:r>
          </a:p>
        </p:txBody>
      </p:sp>
      <p:pic>
        <p:nvPicPr>
          <p:cNvPr id="92165" name="Picture 92164" descr="Books stacked on a wooden table">
            <a:extLst>
              <a:ext uri="{FF2B5EF4-FFF2-40B4-BE49-F238E27FC236}">
                <a16:creationId xmlns:a16="http://schemas.microsoft.com/office/drawing/2014/main" id="{1A8A405A-04CF-FC51-0A28-CEF0397A5D2B}"/>
              </a:ext>
            </a:extLst>
          </p:cNvPr>
          <p:cNvPicPr>
            <a:picLocks noChangeAspect="1"/>
          </p:cNvPicPr>
          <p:nvPr/>
        </p:nvPicPr>
        <p:blipFill rotWithShape="1">
          <a:blip r:embed="rId5"/>
          <a:srcRect l="3304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ABB196-E6DB-97B7-1E61-920AD5E746DB}"/>
              </a:ext>
            </a:extLst>
          </p:cNvPr>
          <p:cNvSpPr>
            <a:spLocks noGrp="1"/>
          </p:cNvSpPr>
          <p:nvPr>
            <p:ph type="title"/>
          </p:nvPr>
        </p:nvSpPr>
        <p:spPr>
          <a:xfrm>
            <a:off x="640080" y="325369"/>
            <a:ext cx="4368602" cy="1956841"/>
          </a:xfrm>
        </p:spPr>
        <p:txBody>
          <a:bodyPr anchor="b">
            <a:normAutofit/>
          </a:bodyPr>
          <a:lstStyle/>
          <a:p>
            <a:r>
              <a:rPr lang="en-US" sz="5400" dirty="0">
                <a:solidFill>
                  <a:srgbClr val="FF0000"/>
                </a:solidFill>
              </a:rPr>
              <a:t>Right Answer</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95F839-D96C-20C7-50B5-A7A7063A5029}"/>
              </a:ext>
            </a:extLst>
          </p:cNvPr>
          <p:cNvSpPr>
            <a:spLocks noGrp="1"/>
          </p:cNvSpPr>
          <p:nvPr>
            <p:ph idx="1"/>
          </p:nvPr>
        </p:nvSpPr>
        <p:spPr>
          <a:xfrm>
            <a:off x="527125" y="2870531"/>
            <a:ext cx="4633067" cy="3320668"/>
          </a:xfrm>
        </p:spPr>
        <p:txBody>
          <a:bodyPr>
            <a:normAutofit/>
          </a:bodyPr>
          <a:lstStyle/>
          <a:p>
            <a:pPr marL="0" indent="0">
              <a:buNone/>
              <a:defRPr/>
            </a:pPr>
            <a:r>
              <a:rPr lang="en-US" altLang="en-US" sz="2200" dirty="0"/>
              <a:t>     Higher education is a cultural </a:t>
            </a:r>
          </a:p>
          <a:p>
            <a:pPr marL="0" indent="0">
              <a:buNone/>
              <a:defRPr/>
            </a:pPr>
            <a:r>
              <a:rPr lang="en-US" altLang="en-US" sz="2200" dirty="0"/>
              <a:t>     experience, it is not only  about </a:t>
            </a:r>
          </a:p>
          <a:p>
            <a:pPr marL="0" indent="0">
              <a:buNone/>
              <a:defRPr/>
            </a:pPr>
            <a:r>
              <a:rPr lang="en-US" altLang="en-US" sz="2200" dirty="0"/>
              <a:t>     making money is about making </a:t>
            </a:r>
          </a:p>
          <a:p>
            <a:pPr marL="0" indent="0">
              <a:buNone/>
              <a:defRPr/>
            </a:pPr>
            <a:r>
              <a:rPr lang="en-US" altLang="en-US" sz="2200" dirty="0"/>
              <a:t>     connections, gaining new </a:t>
            </a:r>
          </a:p>
          <a:p>
            <a:pPr marL="0" indent="0">
              <a:buNone/>
              <a:defRPr/>
            </a:pPr>
            <a:r>
              <a:rPr lang="en-US" altLang="en-US" sz="2200" dirty="0"/>
              <a:t>     information and being   introduced </a:t>
            </a:r>
          </a:p>
          <a:p>
            <a:pPr marL="0" indent="0">
              <a:buNone/>
              <a:defRPr/>
            </a:pPr>
            <a:r>
              <a:rPr lang="en-US" altLang="en-US" sz="2200" dirty="0"/>
              <a:t>     to   new concepts and new ways  of  </a:t>
            </a:r>
          </a:p>
          <a:p>
            <a:pPr marL="0" indent="0">
              <a:buNone/>
              <a:defRPr/>
            </a:pPr>
            <a:r>
              <a:rPr lang="en-US" altLang="en-US" sz="2200" dirty="0"/>
              <a:t>     thinking.</a:t>
            </a:r>
          </a:p>
          <a:p>
            <a:endParaRPr lang="en-US" sz="2200" dirty="0"/>
          </a:p>
        </p:txBody>
      </p:sp>
      <p:pic>
        <p:nvPicPr>
          <p:cNvPr id="5" name="Picture 4" descr="Light bulb on yellow background with sketched light beams and cord">
            <a:extLst>
              <a:ext uri="{FF2B5EF4-FFF2-40B4-BE49-F238E27FC236}">
                <a16:creationId xmlns:a16="http://schemas.microsoft.com/office/drawing/2014/main" id="{BE46A6FA-EDDF-49EB-D971-964E32D4D0E2}"/>
              </a:ext>
            </a:extLst>
          </p:cNvPr>
          <p:cNvPicPr>
            <a:picLocks noChangeAspect="1"/>
          </p:cNvPicPr>
          <p:nvPr/>
        </p:nvPicPr>
        <p:blipFill rotWithShape="1">
          <a:blip r:embed="rId2"/>
          <a:srcRect l="3831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Arrow: Right 3">
            <a:hlinkClick r:id="rId3" action="ppaction://hlinksldjump"/>
            <a:extLst>
              <a:ext uri="{FF2B5EF4-FFF2-40B4-BE49-F238E27FC236}">
                <a16:creationId xmlns:a16="http://schemas.microsoft.com/office/drawing/2014/main" id="{6BA1AEA2-259E-3FE8-AC19-7EF0012FEA5F}"/>
              </a:ext>
            </a:extLst>
          </p:cNvPr>
          <p:cNvSpPr/>
          <p:nvPr/>
        </p:nvSpPr>
        <p:spPr>
          <a:xfrm>
            <a:off x="5970494" y="5712311"/>
            <a:ext cx="118872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409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5522" name="Rectangle 40552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506" name="Rectangle 2">
            <a:extLst>
              <a:ext uri="{FF2B5EF4-FFF2-40B4-BE49-F238E27FC236}">
                <a16:creationId xmlns:a16="http://schemas.microsoft.com/office/drawing/2014/main" id="{72A40E52-E252-4606-B3AE-B879B922380C}"/>
              </a:ext>
            </a:extLst>
          </p:cNvPr>
          <p:cNvSpPr>
            <a:spLocks noGrp="1" noChangeArrowheads="1"/>
          </p:cNvSpPr>
          <p:nvPr>
            <p:ph type="title"/>
          </p:nvPr>
        </p:nvSpPr>
        <p:spPr>
          <a:xfrm>
            <a:off x="890338" y="640080"/>
            <a:ext cx="3734014" cy="3566160"/>
          </a:xfrm>
        </p:spPr>
        <p:txBody>
          <a:bodyPr vert="horz" lIns="91440" tIns="45720" rIns="91440" bIns="45720" rtlCol="0" anchor="b">
            <a:normAutofit/>
          </a:bodyPr>
          <a:lstStyle/>
          <a:p>
            <a:pPr>
              <a:defRPr/>
            </a:pPr>
            <a:r>
              <a:rPr lang="en-US" altLang="en-US" sz="5400" dirty="0">
                <a:solidFill>
                  <a:srgbClr val="FF0000"/>
                </a:solidFill>
              </a:rPr>
              <a:t>Wrong answer</a:t>
            </a:r>
          </a:p>
        </p:txBody>
      </p:sp>
      <p:sp>
        <p:nvSpPr>
          <p:cNvPr id="405507" name="Rectangle 3">
            <a:extLst>
              <a:ext uri="{FF2B5EF4-FFF2-40B4-BE49-F238E27FC236}">
                <a16:creationId xmlns:a16="http://schemas.microsoft.com/office/drawing/2014/main" id="{2AEC7804-ECA4-4414-AED9-927519E0174E}"/>
              </a:ext>
            </a:extLst>
          </p:cNvPr>
          <p:cNvSpPr>
            <a:spLocks noGrp="1" noChangeArrowheads="1"/>
          </p:cNvSpPr>
          <p:nvPr>
            <p:ph type="body" idx="1"/>
          </p:nvPr>
        </p:nvSpPr>
        <p:spPr>
          <a:xfrm>
            <a:off x="890339" y="4636008"/>
            <a:ext cx="3734014" cy="1572768"/>
          </a:xfrm>
        </p:spPr>
        <p:txBody>
          <a:bodyPr vert="horz" lIns="91440" tIns="45720" rIns="91440" bIns="45720" rtlCol="0">
            <a:normAutofit/>
          </a:bodyPr>
          <a:lstStyle/>
          <a:p>
            <a:pPr marL="0" indent="0">
              <a:buNone/>
              <a:defRPr/>
            </a:pPr>
            <a:r>
              <a:rPr lang="en-US" altLang="en-US" sz="2400" dirty="0"/>
              <a:t>I have no opinion one way or the other. </a:t>
            </a:r>
            <a:r>
              <a:rPr lang="en-US" altLang="en-US" sz="2400" dirty="0">
                <a:solidFill>
                  <a:srgbClr val="FF0000"/>
                </a:solidFill>
              </a:rPr>
              <a:t>This may be true, but there are better answers than this one.</a:t>
            </a:r>
          </a:p>
        </p:txBody>
      </p:sp>
      <p:sp>
        <p:nvSpPr>
          <p:cNvPr id="40552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5518" name="Picture 405517" descr="Wood human figure">
            <a:extLst>
              <a:ext uri="{FF2B5EF4-FFF2-40B4-BE49-F238E27FC236}">
                <a16:creationId xmlns:a16="http://schemas.microsoft.com/office/drawing/2014/main" id="{F90169D1-9B0D-559C-9B12-E6BB20D1CAB6}"/>
              </a:ext>
            </a:extLst>
          </p:cNvPr>
          <p:cNvPicPr>
            <a:picLocks noChangeAspect="1"/>
          </p:cNvPicPr>
          <p:nvPr/>
        </p:nvPicPr>
        <p:blipFill rotWithShape="1">
          <a:blip r:embed="rId2"/>
          <a:srcRect r="33047" b="-1"/>
          <a:stretch/>
        </p:blipFill>
        <p:spPr>
          <a:xfrm>
            <a:off x="5313225" y="606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Arrow: Left 1">
            <a:hlinkClick r:id="rId3" action="ppaction://hlinksldjump"/>
            <a:extLst>
              <a:ext uri="{FF2B5EF4-FFF2-40B4-BE49-F238E27FC236}">
                <a16:creationId xmlns:a16="http://schemas.microsoft.com/office/drawing/2014/main" id="{D0F0C91E-3CCA-AFD3-7174-CC29186B490B}"/>
              </a:ext>
            </a:extLst>
          </p:cNvPr>
          <p:cNvSpPr/>
          <p:nvPr/>
        </p:nvSpPr>
        <p:spPr bwMode="auto">
          <a:xfrm>
            <a:off x="4787143" y="5675502"/>
            <a:ext cx="785377" cy="235613"/>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4490" name="Rectangle 40448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482" name="Rectangle 2">
            <a:extLst>
              <a:ext uri="{FF2B5EF4-FFF2-40B4-BE49-F238E27FC236}">
                <a16:creationId xmlns:a16="http://schemas.microsoft.com/office/drawing/2014/main" id="{9970D21C-7120-4BE6-B26D-A2C4AC213D2F}"/>
              </a:ext>
            </a:extLst>
          </p:cNvPr>
          <p:cNvSpPr>
            <a:spLocks noGrp="1" noChangeArrowheads="1"/>
          </p:cNvSpPr>
          <p:nvPr>
            <p:ph type="title"/>
          </p:nvPr>
        </p:nvSpPr>
        <p:spPr>
          <a:xfrm>
            <a:off x="640080" y="325369"/>
            <a:ext cx="4368602" cy="1956841"/>
          </a:xfrm>
        </p:spPr>
        <p:txBody>
          <a:bodyPr anchor="b">
            <a:normAutofit/>
          </a:bodyPr>
          <a:lstStyle/>
          <a:p>
            <a:pPr eaLnBrk="1" hangingPunct="1">
              <a:defRPr/>
            </a:pPr>
            <a:r>
              <a:rPr lang="en-US" altLang="en-US" sz="5400" dirty="0">
                <a:solidFill>
                  <a:srgbClr val="FF0000"/>
                </a:solidFill>
              </a:rPr>
              <a:t>Wrong answer</a:t>
            </a:r>
          </a:p>
        </p:txBody>
      </p:sp>
      <p:sp>
        <p:nvSpPr>
          <p:cNvPr id="40449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483" name="Rectangle 3">
            <a:extLst>
              <a:ext uri="{FF2B5EF4-FFF2-40B4-BE49-F238E27FC236}">
                <a16:creationId xmlns:a16="http://schemas.microsoft.com/office/drawing/2014/main" id="{4AFA9976-B172-4C35-BDE2-3D679700C904}"/>
              </a:ext>
            </a:extLst>
          </p:cNvPr>
          <p:cNvSpPr>
            <a:spLocks noGrp="1" noChangeArrowheads="1"/>
          </p:cNvSpPr>
          <p:nvPr>
            <p:ph type="body" idx="1"/>
          </p:nvPr>
        </p:nvSpPr>
        <p:spPr>
          <a:xfrm>
            <a:off x="640080" y="2872899"/>
            <a:ext cx="4243589" cy="3320668"/>
          </a:xfrm>
        </p:spPr>
        <p:txBody>
          <a:bodyPr>
            <a:normAutofit/>
          </a:bodyPr>
          <a:lstStyle/>
          <a:p>
            <a:pPr eaLnBrk="1" hangingPunct="1">
              <a:defRPr/>
            </a:pPr>
            <a:r>
              <a:rPr lang="en-US" altLang="en-US" sz="2200" b="1"/>
              <a:t>Higher Education is only about positioning yourself to make more money. </a:t>
            </a:r>
            <a:endParaRPr lang="en-US" altLang="en-US" sz="2200"/>
          </a:p>
          <a:p>
            <a:pPr eaLnBrk="1" hangingPunct="1">
              <a:defRPr/>
            </a:pPr>
            <a:r>
              <a:rPr lang="en-US" altLang="en-US" sz="2200"/>
              <a:t>I agree higher education is only about making more money.</a:t>
            </a:r>
          </a:p>
        </p:txBody>
      </p:sp>
      <p:pic>
        <p:nvPicPr>
          <p:cNvPr id="404485" name="Picture 404484">
            <a:extLst>
              <a:ext uri="{FF2B5EF4-FFF2-40B4-BE49-F238E27FC236}">
                <a16:creationId xmlns:a16="http://schemas.microsoft.com/office/drawing/2014/main" id="{C6154F22-6974-D3FA-3D5A-922BE1DF5B98}"/>
              </a:ext>
            </a:extLst>
          </p:cNvPr>
          <p:cNvPicPr>
            <a:picLocks noChangeAspect="1"/>
          </p:cNvPicPr>
          <p:nvPr/>
        </p:nvPicPr>
        <p:blipFill rotWithShape="1">
          <a:blip r:embed="rId2"/>
          <a:srcRect l="18270" r="2530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Arrow: Left 1">
            <a:hlinkClick r:id="rId3" action="ppaction://hlinksldjump"/>
            <a:extLst>
              <a:ext uri="{FF2B5EF4-FFF2-40B4-BE49-F238E27FC236}">
                <a16:creationId xmlns:a16="http://schemas.microsoft.com/office/drawing/2014/main" id="{A8E3A0EA-E2AA-5333-5328-54106482B537}"/>
              </a:ext>
            </a:extLst>
          </p:cNvPr>
          <p:cNvSpPr/>
          <p:nvPr/>
        </p:nvSpPr>
        <p:spPr bwMode="auto">
          <a:xfrm>
            <a:off x="4800600" y="59436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194" name="Rectangle 93193">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6" name="Rectangle 93195">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86" name="Rectangle 2">
            <a:extLst>
              <a:ext uri="{FF2B5EF4-FFF2-40B4-BE49-F238E27FC236}">
                <a16:creationId xmlns:a16="http://schemas.microsoft.com/office/drawing/2014/main" id="{2F7436D8-5277-4374-9A87-44E3E5FF3339}"/>
              </a:ext>
            </a:extLst>
          </p:cNvPr>
          <p:cNvSpPr>
            <a:spLocks noGrp="1" noChangeArrowheads="1"/>
          </p:cNvSpPr>
          <p:nvPr>
            <p:ph type="title"/>
          </p:nvPr>
        </p:nvSpPr>
        <p:spPr>
          <a:xfrm>
            <a:off x="804672" y="802955"/>
            <a:ext cx="4977976" cy="1454051"/>
          </a:xfrm>
        </p:spPr>
        <p:txBody>
          <a:bodyPr>
            <a:normAutofit/>
          </a:bodyPr>
          <a:lstStyle/>
          <a:p>
            <a:pPr eaLnBrk="1" hangingPunct="1">
              <a:defRPr/>
            </a:pPr>
            <a:r>
              <a:rPr lang="en-US" altLang="en-US" sz="2500" b="1" dirty="0">
                <a:solidFill>
                  <a:srgbClr val="FF0000"/>
                </a:solidFill>
              </a:rPr>
              <a:t>Higher education in today’s economy wastes time and money; what is the best response?</a:t>
            </a:r>
          </a:p>
        </p:txBody>
      </p:sp>
      <p:sp>
        <p:nvSpPr>
          <p:cNvPr id="93187" name="Rectangle 3">
            <a:extLst>
              <a:ext uri="{FF2B5EF4-FFF2-40B4-BE49-F238E27FC236}">
                <a16:creationId xmlns:a16="http://schemas.microsoft.com/office/drawing/2014/main" id="{99D89232-7F06-486C-BE7F-65A893604D5F}"/>
              </a:ext>
            </a:extLst>
          </p:cNvPr>
          <p:cNvSpPr>
            <a:spLocks noGrp="1" noChangeArrowheads="1"/>
          </p:cNvSpPr>
          <p:nvPr>
            <p:ph type="body" idx="1"/>
          </p:nvPr>
        </p:nvSpPr>
        <p:spPr>
          <a:xfrm>
            <a:off x="804672" y="2421682"/>
            <a:ext cx="4977578" cy="3639289"/>
          </a:xfrm>
        </p:spPr>
        <p:txBody>
          <a:bodyPr anchor="ctr">
            <a:normAutofit/>
          </a:bodyPr>
          <a:lstStyle/>
          <a:p>
            <a:pPr marL="0" indent="0">
              <a:buNone/>
              <a:defRPr/>
            </a:pPr>
            <a:r>
              <a:rPr lang="en-US" altLang="en-US" sz="1300" dirty="0">
                <a:solidFill>
                  <a:schemeClr val="tx2"/>
                </a:solidFill>
                <a:hlinkClick r:id="rId2" action="ppaction://hlinksldjump"/>
              </a:rPr>
              <a:t>A.  </a:t>
            </a:r>
            <a:r>
              <a:rPr lang="en-US" altLang="en-US" sz="1300" dirty="0">
                <a:solidFill>
                  <a:schemeClr val="tx2"/>
                </a:solidFill>
              </a:rPr>
              <a:t>I agree with many people who have college </a:t>
            </a:r>
          </a:p>
          <a:p>
            <a:pPr marL="0" indent="0">
              <a:buNone/>
              <a:defRPr/>
            </a:pPr>
            <a:r>
              <a:rPr lang="en-US" altLang="en-US" sz="1300" dirty="0">
                <a:solidFill>
                  <a:schemeClr val="tx2"/>
                </a:solidFill>
              </a:rPr>
              <a:t>     degrees work on non-professional jobs.</a:t>
            </a:r>
          </a:p>
          <a:p>
            <a:pPr marL="0" indent="0">
              <a:buNone/>
              <a:defRPr/>
            </a:pPr>
            <a:r>
              <a:rPr lang="en-US" altLang="en-US" sz="1300" dirty="0">
                <a:solidFill>
                  <a:schemeClr val="tx2"/>
                </a:solidFill>
                <a:hlinkClick r:id="rId3" action="ppaction://hlinksldjump"/>
              </a:rPr>
              <a:t>B . </a:t>
            </a:r>
            <a:r>
              <a:rPr lang="en-US" altLang="en-US" sz="1300" dirty="0">
                <a:solidFill>
                  <a:schemeClr val="tx2"/>
                </a:solidFill>
              </a:rPr>
              <a:t>Higher education is only for a select few </a:t>
            </a:r>
          </a:p>
          <a:p>
            <a:pPr marL="0" indent="0">
              <a:buNone/>
              <a:defRPr/>
            </a:pPr>
            <a:r>
              <a:rPr lang="en-US" altLang="en-US" sz="1300" dirty="0">
                <a:solidFill>
                  <a:schemeClr val="tx2"/>
                </a:solidFill>
              </a:rPr>
              <a:t>     because there is no guarantee that  </a:t>
            </a:r>
          </a:p>
          <a:p>
            <a:pPr marL="0" indent="0">
              <a:buNone/>
              <a:defRPr/>
            </a:pPr>
            <a:r>
              <a:rPr lang="en-US" altLang="en-US" sz="1300" dirty="0">
                <a:solidFill>
                  <a:schemeClr val="tx2"/>
                </a:solidFill>
              </a:rPr>
              <a:t>     a college education will improve a person’s </a:t>
            </a:r>
          </a:p>
          <a:p>
            <a:pPr marL="0" indent="0">
              <a:buNone/>
              <a:defRPr/>
            </a:pPr>
            <a:r>
              <a:rPr lang="en-US" altLang="en-US" sz="1300" dirty="0">
                <a:solidFill>
                  <a:schemeClr val="tx2"/>
                </a:solidFill>
              </a:rPr>
              <a:t>     quality of life.</a:t>
            </a:r>
          </a:p>
          <a:p>
            <a:pPr marL="0" indent="0">
              <a:buNone/>
              <a:defRPr/>
            </a:pPr>
            <a:r>
              <a:rPr lang="en-US" altLang="en-US" sz="1300" dirty="0">
                <a:solidFill>
                  <a:schemeClr val="tx2"/>
                </a:solidFill>
                <a:hlinkClick r:id="rId4" action="ppaction://hlinksldjump"/>
              </a:rPr>
              <a:t>C. </a:t>
            </a:r>
            <a:r>
              <a:rPr lang="en-US" altLang="en-US" sz="1300" dirty="0">
                <a:solidFill>
                  <a:schemeClr val="tx2"/>
                </a:solidFill>
              </a:rPr>
              <a:t>Higher education is valuable and should be pursed  </a:t>
            </a:r>
          </a:p>
          <a:p>
            <a:pPr marL="0" indent="0">
              <a:buNone/>
              <a:defRPr/>
            </a:pPr>
            <a:r>
              <a:rPr lang="en-US" altLang="en-US" sz="1300" dirty="0">
                <a:solidFill>
                  <a:schemeClr val="tx2"/>
                </a:solidFill>
              </a:rPr>
              <a:t>     because more employment opportunities are open  </a:t>
            </a:r>
          </a:p>
          <a:p>
            <a:pPr marL="0" indent="0">
              <a:buNone/>
              <a:defRPr/>
            </a:pPr>
            <a:r>
              <a:rPr lang="en-US" altLang="en-US" sz="1300" dirty="0">
                <a:solidFill>
                  <a:schemeClr val="tx2"/>
                </a:solidFill>
              </a:rPr>
              <a:t>     for those who have college degrees. Each </a:t>
            </a:r>
          </a:p>
          <a:p>
            <a:pPr marL="0" indent="0">
              <a:buNone/>
              <a:defRPr/>
            </a:pPr>
            <a:r>
              <a:rPr lang="en-US" altLang="en-US" sz="1300" dirty="0">
                <a:solidFill>
                  <a:schemeClr val="tx2"/>
                </a:solidFill>
              </a:rPr>
              <a:t>     persons’ situation is different for there is a chance </a:t>
            </a:r>
          </a:p>
          <a:p>
            <a:pPr marL="0" indent="0">
              <a:buNone/>
              <a:defRPr/>
            </a:pPr>
            <a:r>
              <a:rPr lang="en-US" altLang="en-US" sz="1300" dirty="0">
                <a:solidFill>
                  <a:schemeClr val="tx2"/>
                </a:solidFill>
              </a:rPr>
              <a:t>     that a college graduate will find immediate </a:t>
            </a:r>
          </a:p>
          <a:p>
            <a:pPr marL="0" indent="0">
              <a:buNone/>
              <a:defRPr/>
            </a:pPr>
            <a:r>
              <a:rPr lang="en-US" altLang="en-US" sz="1300" dirty="0">
                <a:solidFill>
                  <a:schemeClr val="tx2"/>
                </a:solidFill>
              </a:rPr>
              <a:t>     employment. </a:t>
            </a:r>
          </a:p>
        </p:txBody>
      </p:sp>
      <p:grpSp>
        <p:nvGrpSpPr>
          <p:cNvPr id="93198" name="Group 93197">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93199" name="Freeform: Shape 93198">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00" name="Freeform: Shape 93199">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01" name="Freeform: Shape 93200">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02" name="Freeform: Shape 93201">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3191" name="Graphic 93190" descr="Schoolhouse">
            <a:extLst>
              <a:ext uri="{FF2B5EF4-FFF2-40B4-BE49-F238E27FC236}">
                <a16:creationId xmlns:a16="http://schemas.microsoft.com/office/drawing/2014/main" id="{07862C78-92F2-8CEF-B7D9-EC0DDAF2B2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21726" y="1629089"/>
            <a:ext cx="3620021" cy="3620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9610" name="Rectangle 40960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02" name="Rectangle 2">
            <a:extLst>
              <a:ext uri="{FF2B5EF4-FFF2-40B4-BE49-F238E27FC236}">
                <a16:creationId xmlns:a16="http://schemas.microsoft.com/office/drawing/2014/main" id="{CBDA197D-CD3F-4898-BAD2-97211C58508D}"/>
              </a:ext>
            </a:extLst>
          </p:cNvPr>
          <p:cNvSpPr>
            <a:spLocks noGrp="1" noChangeArrowheads="1"/>
          </p:cNvSpPr>
          <p:nvPr>
            <p:ph type="title"/>
          </p:nvPr>
        </p:nvSpPr>
        <p:spPr>
          <a:xfrm>
            <a:off x="630936" y="640080"/>
            <a:ext cx="4818888" cy="1481328"/>
          </a:xfrm>
        </p:spPr>
        <p:txBody>
          <a:bodyPr anchor="b">
            <a:normAutofit/>
          </a:bodyPr>
          <a:lstStyle/>
          <a:p>
            <a:pPr eaLnBrk="1" hangingPunct="1">
              <a:defRPr/>
            </a:pPr>
            <a:r>
              <a:rPr lang="en-US" altLang="en-US" sz="5400" dirty="0">
                <a:solidFill>
                  <a:srgbClr val="FF0000"/>
                </a:solidFill>
              </a:rPr>
              <a:t>Right answer</a:t>
            </a:r>
          </a:p>
        </p:txBody>
      </p:sp>
      <p:sp>
        <p:nvSpPr>
          <p:cNvPr id="4096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03" name="Rectangle 3">
            <a:extLst>
              <a:ext uri="{FF2B5EF4-FFF2-40B4-BE49-F238E27FC236}">
                <a16:creationId xmlns:a16="http://schemas.microsoft.com/office/drawing/2014/main" id="{84854DF7-CC0B-4FFA-8277-278B1F063E5D}"/>
              </a:ext>
            </a:extLst>
          </p:cNvPr>
          <p:cNvSpPr>
            <a:spLocks noGrp="1" noChangeArrowheads="1"/>
          </p:cNvSpPr>
          <p:nvPr>
            <p:ph type="body" idx="1"/>
          </p:nvPr>
        </p:nvSpPr>
        <p:spPr>
          <a:xfrm>
            <a:off x="630936" y="2660904"/>
            <a:ext cx="4818888" cy="3547872"/>
          </a:xfrm>
        </p:spPr>
        <p:txBody>
          <a:bodyPr anchor="t">
            <a:normAutofit/>
          </a:bodyPr>
          <a:lstStyle/>
          <a:p>
            <a:pPr marL="609600" indent="-609600">
              <a:buNone/>
              <a:defRPr/>
            </a:pPr>
            <a:r>
              <a:rPr lang="en-US" altLang="en-US" sz="1500" b="1"/>
              <a:t>Higher education is valuable and should</a:t>
            </a:r>
          </a:p>
          <a:p>
            <a:pPr marL="609600" indent="-609600">
              <a:buNone/>
              <a:defRPr/>
            </a:pPr>
            <a:r>
              <a:rPr lang="en-US" altLang="en-US" sz="1500" b="1"/>
              <a:t>be pursued; more employment opportunities</a:t>
            </a:r>
          </a:p>
          <a:p>
            <a:pPr marL="609600" indent="-609600">
              <a:buNone/>
              <a:defRPr/>
            </a:pPr>
            <a:r>
              <a:rPr lang="en-US" altLang="en-US" sz="1500" b="1"/>
              <a:t>are open for those who have college</a:t>
            </a:r>
          </a:p>
          <a:p>
            <a:pPr marL="609600" indent="-609600">
              <a:buNone/>
              <a:defRPr/>
            </a:pPr>
            <a:r>
              <a:rPr lang="en-US" altLang="en-US" sz="1500" b="1"/>
              <a:t>degrees. Each person’s situation </a:t>
            </a:r>
          </a:p>
          <a:p>
            <a:pPr marL="609600" indent="-609600">
              <a:buNone/>
              <a:defRPr/>
            </a:pPr>
            <a:r>
              <a:rPr lang="en-US" altLang="en-US" sz="1500" b="1"/>
              <a:t>is different, there is a chance that a college</a:t>
            </a:r>
          </a:p>
          <a:p>
            <a:pPr marL="609600" indent="-609600">
              <a:buNone/>
              <a:defRPr/>
            </a:pPr>
            <a:r>
              <a:rPr lang="en-US" altLang="en-US" sz="1500" b="1"/>
              <a:t>graduate will find immediate employment </a:t>
            </a:r>
          </a:p>
          <a:p>
            <a:pPr marL="609600" indent="-609600">
              <a:buNone/>
              <a:defRPr/>
            </a:pPr>
            <a:r>
              <a:rPr lang="en-US" altLang="en-US" sz="1500" b="1"/>
              <a:t>if all qualifications are met. </a:t>
            </a:r>
            <a:endParaRPr lang="en-US" altLang="en-US" sz="1500"/>
          </a:p>
          <a:p>
            <a:pPr marL="609600" indent="-609600">
              <a:defRPr/>
            </a:pPr>
            <a:r>
              <a:rPr lang="en-US" altLang="en-US" sz="1500"/>
              <a:t>A college education still has the potential of being a significant meal ticket. It is all about connections and how hard a person is willing to pursue employment. It may require moving to another state or a different location.</a:t>
            </a:r>
          </a:p>
        </p:txBody>
      </p:sp>
      <p:pic>
        <p:nvPicPr>
          <p:cNvPr id="409607" name="Graphic 409606" descr="Classroom">
            <a:extLst>
              <a:ext uri="{FF2B5EF4-FFF2-40B4-BE49-F238E27FC236}">
                <a16:creationId xmlns:a16="http://schemas.microsoft.com/office/drawing/2014/main" id="{FF7932E5-5750-851E-A9FC-10C92D17B7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
        <p:nvSpPr>
          <p:cNvPr id="2" name="Arrow: Right 1">
            <a:hlinkClick r:id="" action="ppaction://noaction"/>
            <a:extLst>
              <a:ext uri="{FF2B5EF4-FFF2-40B4-BE49-F238E27FC236}">
                <a16:creationId xmlns:a16="http://schemas.microsoft.com/office/drawing/2014/main" id="{D2773521-2342-CAC5-728C-15AB5A824130}"/>
              </a:ext>
            </a:extLst>
          </p:cNvPr>
          <p:cNvSpPr/>
          <p:nvPr/>
        </p:nvSpPr>
        <p:spPr bwMode="auto">
          <a:xfrm>
            <a:off x="7467600" y="5614735"/>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
        <p:nvSpPr>
          <p:cNvPr id="3" name="Arrow: Right 2">
            <a:hlinkClick r:id="rId4" action="ppaction://hlinksldjump"/>
            <a:extLst>
              <a:ext uri="{FF2B5EF4-FFF2-40B4-BE49-F238E27FC236}">
                <a16:creationId xmlns:a16="http://schemas.microsoft.com/office/drawing/2014/main" id="{39CBAF99-221F-676F-0331-67F1D44E1004}"/>
              </a:ext>
            </a:extLst>
          </p:cNvPr>
          <p:cNvSpPr/>
          <p:nvPr/>
        </p:nvSpPr>
        <p:spPr>
          <a:xfrm>
            <a:off x="5932170" y="6208776"/>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8586" name="Rectangle 408585">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588" name="Rectangle 408587">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578" name="Rectangle 2">
            <a:extLst>
              <a:ext uri="{FF2B5EF4-FFF2-40B4-BE49-F238E27FC236}">
                <a16:creationId xmlns:a16="http://schemas.microsoft.com/office/drawing/2014/main" id="{800490FE-43C7-4291-BA39-DD08253DCC7C}"/>
              </a:ext>
            </a:extLst>
          </p:cNvPr>
          <p:cNvSpPr>
            <a:spLocks noGrp="1" noChangeArrowheads="1"/>
          </p:cNvSpPr>
          <p:nvPr>
            <p:ph type="title"/>
          </p:nvPr>
        </p:nvSpPr>
        <p:spPr>
          <a:xfrm>
            <a:off x="804672" y="802955"/>
            <a:ext cx="4977976" cy="1454051"/>
          </a:xfrm>
        </p:spPr>
        <p:txBody>
          <a:bodyPr>
            <a:normAutofit/>
          </a:bodyPr>
          <a:lstStyle/>
          <a:p>
            <a:pPr eaLnBrk="1" hangingPunct="1">
              <a:defRPr/>
            </a:pPr>
            <a:r>
              <a:rPr lang="en-US" altLang="en-US" sz="3600" dirty="0">
                <a:solidFill>
                  <a:srgbClr val="FF0000"/>
                </a:solidFill>
              </a:rPr>
              <a:t>Wrong answer</a:t>
            </a:r>
          </a:p>
        </p:txBody>
      </p:sp>
      <p:sp>
        <p:nvSpPr>
          <p:cNvPr id="408579" name="Rectangle 3">
            <a:extLst>
              <a:ext uri="{FF2B5EF4-FFF2-40B4-BE49-F238E27FC236}">
                <a16:creationId xmlns:a16="http://schemas.microsoft.com/office/drawing/2014/main" id="{A19F5879-0924-43FE-BE76-EE9741C57BAF}"/>
              </a:ext>
            </a:extLst>
          </p:cNvPr>
          <p:cNvSpPr>
            <a:spLocks noGrp="1" noChangeArrowheads="1"/>
          </p:cNvSpPr>
          <p:nvPr>
            <p:ph type="body" idx="1"/>
          </p:nvPr>
        </p:nvSpPr>
        <p:spPr>
          <a:xfrm>
            <a:off x="804672" y="2421682"/>
            <a:ext cx="4977578" cy="3639289"/>
          </a:xfrm>
        </p:spPr>
        <p:txBody>
          <a:bodyPr anchor="ctr">
            <a:normAutofit/>
          </a:bodyPr>
          <a:lstStyle/>
          <a:p>
            <a:pPr marL="609600" indent="-609600">
              <a:defRPr/>
            </a:pPr>
            <a:r>
              <a:rPr lang="en-US" altLang="en-US" sz="1800">
                <a:solidFill>
                  <a:schemeClr val="tx2"/>
                </a:solidFill>
              </a:rPr>
              <a:t>Higher education is only for a select few because there is no guarantee that a college education will improve a person’s quality of life.</a:t>
            </a:r>
          </a:p>
        </p:txBody>
      </p:sp>
      <p:grpSp>
        <p:nvGrpSpPr>
          <p:cNvPr id="408590" name="Group 408589">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408591" name="Freeform: Shape 408590">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592" name="Freeform: Shape 408591">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593" name="Freeform: Shape 408592">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594" name="Freeform: Shape 408593">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8583" name="Graphic 408582" descr="Schoolhouse">
            <a:extLst>
              <a:ext uri="{FF2B5EF4-FFF2-40B4-BE49-F238E27FC236}">
                <a16:creationId xmlns:a16="http://schemas.microsoft.com/office/drawing/2014/main" id="{848C069B-8256-D35D-045E-1F5CFD02AE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
        <p:nvSpPr>
          <p:cNvPr id="2" name="Arrow: Left 1">
            <a:hlinkClick r:id="rId4" action="ppaction://hlinksldjump"/>
            <a:extLst>
              <a:ext uri="{FF2B5EF4-FFF2-40B4-BE49-F238E27FC236}">
                <a16:creationId xmlns:a16="http://schemas.microsoft.com/office/drawing/2014/main" id="{C0E6EE04-2480-58E1-D4E6-FA586599E4DF}"/>
              </a:ext>
            </a:extLst>
          </p:cNvPr>
          <p:cNvSpPr/>
          <p:nvPr/>
        </p:nvSpPr>
        <p:spPr bwMode="auto">
          <a:xfrm>
            <a:off x="5672217" y="497479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8585" name="Rectangle 40858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8581" name="Picture 408580" descr="Glasses on top of a book">
            <a:extLst>
              <a:ext uri="{FF2B5EF4-FFF2-40B4-BE49-F238E27FC236}">
                <a16:creationId xmlns:a16="http://schemas.microsoft.com/office/drawing/2014/main" id="{B60A0C72-F28E-AB98-D02B-3E9A1FEA8598}"/>
              </a:ext>
            </a:extLst>
          </p:cNvPr>
          <p:cNvPicPr>
            <a:picLocks noChangeAspect="1"/>
          </p:cNvPicPr>
          <p:nvPr/>
        </p:nvPicPr>
        <p:blipFill rotWithShape="1">
          <a:blip r:embed="rId2"/>
          <a:srcRect r="6588" b="-1"/>
          <a:stretch/>
        </p:blipFill>
        <p:spPr>
          <a:xfrm>
            <a:off x="1" y="10"/>
            <a:ext cx="9669642" cy="6857990"/>
          </a:xfrm>
          <a:prstGeom prst="rect">
            <a:avLst/>
          </a:prstGeom>
        </p:spPr>
      </p:pic>
      <p:sp>
        <p:nvSpPr>
          <p:cNvPr id="408587" name="Rectangle 40858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8578" name="Rectangle 2">
            <a:extLst>
              <a:ext uri="{FF2B5EF4-FFF2-40B4-BE49-F238E27FC236}">
                <a16:creationId xmlns:a16="http://schemas.microsoft.com/office/drawing/2014/main" id="{800490FE-43C7-4291-BA39-DD08253DCC7C}"/>
              </a:ext>
            </a:extLst>
          </p:cNvPr>
          <p:cNvSpPr>
            <a:spLocks noGrp="1" noChangeArrowheads="1"/>
          </p:cNvSpPr>
          <p:nvPr>
            <p:ph type="title"/>
          </p:nvPr>
        </p:nvSpPr>
        <p:spPr>
          <a:xfrm>
            <a:off x="7531610" y="365125"/>
            <a:ext cx="3822189" cy="1899912"/>
          </a:xfrm>
        </p:spPr>
        <p:txBody>
          <a:bodyPr>
            <a:normAutofit/>
          </a:bodyPr>
          <a:lstStyle/>
          <a:p>
            <a:pPr eaLnBrk="1" hangingPunct="1">
              <a:defRPr/>
            </a:pPr>
            <a:r>
              <a:rPr lang="en-US" altLang="en-US" sz="4000" dirty="0">
                <a:solidFill>
                  <a:srgbClr val="FF0000"/>
                </a:solidFill>
              </a:rPr>
              <a:t>Wrong answer</a:t>
            </a:r>
          </a:p>
        </p:txBody>
      </p:sp>
      <p:sp>
        <p:nvSpPr>
          <p:cNvPr id="408579" name="Rectangle 3">
            <a:extLst>
              <a:ext uri="{FF2B5EF4-FFF2-40B4-BE49-F238E27FC236}">
                <a16:creationId xmlns:a16="http://schemas.microsoft.com/office/drawing/2014/main" id="{A19F5879-0924-43FE-BE76-EE9741C57BAF}"/>
              </a:ext>
            </a:extLst>
          </p:cNvPr>
          <p:cNvSpPr>
            <a:spLocks noGrp="1" noChangeArrowheads="1"/>
          </p:cNvSpPr>
          <p:nvPr>
            <p:ph type="body" idx="1"/>
          </p:nvPr>
        </p:nvSpPr>
        <p:spPr>
          <a:xfrm>
            <a:off x="7531610" y="2434201"/>
            <a:ext cx="3822189" cy="3742762"/>
          </a:xfrm>
        </p:spPr>
        <p:txBody>
          <a:bodyPr>
            <a:normAutofit/>
          </a:bodyPr>
          <a:lstStyle/>
          <a:p>
            <a:pPr marL="609600" indent="-609600">
              <a:defRPr/>
            </a:pPr>
            <a:r>
              <a:rPr lang="en-US" altLang="en-US" sz="2000"/>
              <a:t>Higher education is only for a select few because there is no guarantee that a college education will improve a person’s quality of life.</a:t>
            </a:r>
          </a:p>
        </p:txBody>
      </p:sp>
      <p:sp>
        <p:nvSpPr>
          <p:cNvPr id="2" name="Arrow: Left 1">
            <a:hlinkClick r:id="" action="ppaction://noaction"/>
            <a:extLst>
              <a:ext uri="{FF2B5EF4-FFF2-40B4-BE49-F238E27FC236}">
                <a16:creationId xmlns:a16="http://schemas.microsoft.com/office/drawing/2014/main" id="{C0E6EE04-2480-58E1-D4E6-FA586599E4DF}"/>
              </a:ext>
            </a:extLst>
          </p:cNvPr>
          <p:cNvSpPr/>
          <p:nvPr/>
        </p:nvSpPr>
        <p:spPr bwMode="auto">
          <a:xfrm>
            <a:off x="7519063" y="5463988"/>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a:extLst>
              <a:ext uri="{FF2B5EF4-FFF2-40B4-BE49-F238E27FC236}">
                <a16:creationId xmlns:a16="http://schemas.microsoft.com/office/drawing/2014/main" id="{1C029944-8009-4F99-87BC-5B2DF7F94F3D}"/>
              </a:ext>
            </a:extLst>
          </p:cNvPr>
          <p:cNvSpPr>
            <a:spLocks noGrp="1" noChangeArrowheads="1"/>
          </p:cNvSpPr>
          <p:nvPr>
            <p:ph type="title"/>
          </p:nvPr>
        </p:nvSpPr>
        <p:spPr>
          <a:xfrm>
            <a:off x="2152650" y="365126"/>
            <a:ext cx="4168866" cy="1325563"/>
          </a:xfrm>
        </p:spPr>
        <p:txBody>
          <a:bodyPr>
            <a:normAutofit/>
          </a:bodyPr>
          <a:lstStyle/>
          <a:p>
            <a:pPr eaLnBrk="1" hangingPunct="1">
              <a:defRPr/>
            </a:pPr>
            <a:r>
              <a:rPr lang="en-US" altLang="en-US" dirty="0">
                <a:solidFill>
                  <a:srgbClr val="FF0000"/>
                </a:solidFill>
              </a:rPr>
              <a:t>Wrong answer</a:t>
            </a:r>
          </a:p>
        </p:txBody>
      </p:sp>
      <p:sp>
        <p:nvSpPr>
          <p:cNvPr id="407555" name="Rectangle 3">
            <a:extLst>
              <a:ext uri="{FF2B5EF4-FFF2-40B4-BE49-F238E27FC236}">
                <a16:creationId xmlns:a16="http://schemas.microsoft.com/office/drawing/2014/main" id="{C85059A5-B7E1-4537-9E12-7D4D4E5B4B1D}"/>
              </a:ext>
            </a:extLst>
          </p:cNvPr>
          <p:cNvSpPr>
            <a:spLocks noGrp="1" noChangeArrowheads="1"/>
          </p:cNvSpPr>
          <p:nvPr>
            <p:ph type="body" idx="1"/>
          </p:nvPr>
        </p:nvSpPr>
        <p:spPr>
          <a:xfrm>
            <a:off x="2152649" y="1825625"/>
            <a:ext cx="8303783" cy="4351338"/>
          </a:xfrm>
        </p:spPr>
        <p:txBody>
          <a:bodyPr>
            <a:normAutofit/>
          </a:bodyPr>
          <a:lstStyle/>
          <a:p>
            <a:pPr eaLnBrk="1" hangingPunct="1">
              <a:lnSpc>
                <a:spcPct val="90000"/>
              </a:lnSpc>
              <a:buFont typeface="Wingdings" panose="05000000000000000000" pitchFamily="2" charset="2"/>
              <a:buNone/>
              <a:defRPr/>
            </a:pPr>
            <a:r>
              <a:rPr lang="en-US" altLang="en-US" sz="2200" b="1" dirty="0"/>
              <a:t>Higher education in today’s</a:t>
            </a:r>
          </a:p>
          <a:p>
            <a:pPr eaLnBrk="1" hangingPunct="1">
              <a:lnSpc>
                <a:spcPct val="90000"/>
              </a:lnSpc>
              <a:buFont typeface="Wingdings" panose="05000000000000000000" pitchFamily="2" charset="2"/>
              <a:buNone/>
              <a:defRPr/>
            </a:pPr>
            <a:r>
              <a:rPr lang="en-US" altLang="en-US" sz="2200" b="1" dirty="0"/>
              <a:t>The economy is a waste of time</a:t>
            </a:r>
          </a:p>
          <a:p>
            <a:pPr eaLnBrk="1" hangingPunct="1">
              <a:lnSpc>
                <a:spcPct val="90000"/>
              </a:lnSpc>
              <a:buFont typeface="Wingdings" panose="05000000000000000000" pitchFamily="2" charset="2"/>
              <a:buNone/>
              <a:defRPr/>
            </a:pPr>
            <a:r>
              <a:rPr lang="en-US" altLang="en-US" sz="2200" b="1" dirty="0"/>
              <a:t>and money, what is the best</a:t>
            </a:r>
          </a:p>
          <a:p>
            <a:pPr eaLnBrk="1" hangingPunct="1">
              <a:lnSpc>
                <a:spcPct val="90000"/>
              </a:lnSpc>
              <a:buFont typeface="Wingdings" panose="05000000000000000000" pitchFamily="2" charset="2"/>
              <a:buNone/>
              <a:defRPr/>
            </a:pPr>
            <a:r>
              <a:rPr lang="en-US" altLang="en-US" sz="2200" b="1" dirty="0"/>
              <a:t>response?</a:t>
            </a:r>
            <a:endParaRPr lang="en-US" altLang="en-US" sz="2200" dirty="0"/>
          </a:p>
          <a:p>
            <a:pPr marL="0" indent="0" eaLnBrk="1" hangingPunct="1">
              <a:lnSpc>
                <a:spcPct val="90000"/>
              </a:lnSpc>
              <a:buNone/>
              <a:defRPr/>
            </a:pPr>
            <a:r>
              <a:rPr lang="en-US" altLang="en-US" sz="2200" dirty="0">
                <a:solidFill>
                  <a:srgbClr val="FF0000"/>
                </a:solidFill>
              </a:rPr>
              <a:t>I agree lots of people who have college degrees have never reached their full potential.</a:t>
            </a:r>
          </a:p>
        </p:txBody>
      </p:sp>
      <p:sp>
        <p:nvSpPr>
          <p:cNvPr id="2" name="Arrow: Left 1">
            <a:hlinkClick r:id="rId2" action="ppaction://hlinksldjump"/>
            <a:extLst>
              <a:ext uri="{FF2B5EF4-FFF2-40B4-BE49-F238E27FC236}">
                <a16:creationId xmlns:a16="http://schemas.microsoft.com/office/drawing/2014/main" id="{A440C04E-9AD7-B0C4-C308-DF96AC2BB15F}"/>
              </a:ext>
            </a:extLst>
          </p:cNvPr>
          <p:cNvSpPr/>
          <p:nvPr/>
        </p:nvSpPr>
        <p:spPr bwMode="auto">
          <a:xfrm>
            <a:off x="6020696" y="5475644"/>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133" name="Rectangle 9013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14" name="Rectangle 2">
            <a:extLst>
              <a:ext uri="{FF2B5EF4-FFF2-40B4-BE49-F238E27FC236}">
                <a16:creationId xmlns:a16="http://schemas.microsoft.com/office/drawing/2014/main" id="{8B913690-5569-4E65-BEB0-E821634F8BE2}"/>
              </a:ext>
            </a:extLst>
          </p:cNvPr>
          <p:cNvSpPr>
            <a:spLocks noGrp="1" noChangeArrowheads="1"/>
          </p:cNvSpPr>
          <p:nvPr>
            <p:ph type="title"/>
          </p:nvPr>
        </p:nvSpPr>
        <p:spPr>
          <a:xfrm>
            <a:off x="572493" y="238539"/>
            <a:ext cx="11018520" cy="1434415"/>
          </a:xfrm>
        </p:spPr>
        <p:txBody>
          <a:bodyPr anchor="b">
            <a:normAutofit/>
          </a:bodyPr>
          <a:lstStyle/>
          <a:p>
            <a:pPr eaLnBrk="1" hangingPunct="1">
              <a:defRPr/>
            </a:pPr>
            <a:r>
              <a:rPr lang="en-US" altLang="en-US" sz="5400" b="1" dirty="0">
                <a:solidFill>
                  <a:srgbClr val="FF0000"/>
                </a:solidFill>
              </a:rPr>
              <a:t>Higher Education</a:t>
            </a:r>
          </a:p>
        </p:txBody>
      </p:sp>
      <p:sp>
        <p:nvSpPr>
          <p:cNvPr id="9013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15" name="Rectangle 3">
            <a:extLst>
              <a:ext uri="{FF2B5EF4-FFF2-40B4-BE49-F238E27FC236}">
                <a16:creationId xmlns:a16="http://schemas.microsoft.com/office/drawing/2014/main" id="{95D9D0BD-EE2F-4E62-89B9-20C356CD930F}"/>
              </a:ext>
            </a:extLst>
          </p:cNvPr>
          <p:cNvSpPr>
            <a:spLocks noGrp="1" noChangeArrowheads="1"/>
          </p:cNvSpPr>
          <p:nvPr>
            <p:ph type="body" idx="1"/>
          </p:nvPr>
        </p:nvSpPr>
        <p:spPr>
          <a:xfrm>
            <a:off x="572493" y="2071316"/>
            <a:ext cx="6713552" cy="4119172"/>
          </a:xfrm>
        </p:spPr>
        <p:txBody>
          <a:bodyPr anchor="t">
            <a:normAutofit/>
          </a:bodyPr>
          <a:lstStyle/>
          <a:p>
            <a:pPr marL="381000" indent="-381000">
              <a:buNone/>
              <a:defRPr/>
            </a:pPr>
            <a:r>
              <a:rPr lang="en-US" altLang="en-US" sz="1600" b="1" dirty="0">
                <a:solidFill>
                  <a:srgbClr val="FF0000"/>
                </a:solidFill>
              </a:rPr>
              <a:t>The best time to get serious about College is around middle school; what is </a:t>
            </a:r>
          </a:p>
          <a:p>
            <a:pPr marL="381000" indent="-381000">
              <a:buNone/>
              <a:defRPr/>
            </a:pPr>
            <a:r>
              <a:rPr lang="en-US" altLang="en-US" sz="1600" b="1" dirty="0">
                <a:solidFill>
                  <a:srgbClr val="FF0000"/>
                </a:solidFill>
              </a:rPr>
              <a:t>your response?</a:t>
            </a:r>
            <a:endParaRPr lang="en-US" altLang="en-US" sz="1600" dirty="0">
              <a:solidFill>
                <a:srgbClr val="FF0000"/>
              </a:solidFill>
            </a:endParaRPr>
          </a:p>
          <a:p>
            <a:pPr marL="0" indent="0">
              <a:buNone/>
              <a:defRPr/>
            </a:pPr>
            <a:r>
              <a:rPr lang="en-US" altLang="en-US" sz="1200" dirty="0">
                <a:hlinkClick r:id="rId2" action="ppaction://hlinksldjump"/>
              </a:rPr>
              <a:t>A. </a:t>
            </a:r>
            <a:r>
              <a:rPr lang="en-US" altLang="en-US" sz="1200" dirty="0"/>
              <a:t>Doing your best in grade and high school </a:t>
            </a:r>
          </a:p>
          <a:p>
            <a:pPr marL="0" indent="0">
              <a:buNone/>
              <a:defRPr/>
            </a:pPr>
            <a:r>
              <a:rPr lang="en-US" altLang="en-US" sz="1200" dirty="0"/>
              <a:t>    is the only preparation you need for higher   </a:t>
            </a:r>
          </a:p>
          <a:p>
            <a:pPr marL="0" indent="0">
              <a:buNone/>
              <a:defRPr/>
            </a:pPr>
            <a:r>
              <a:rPr lang="en-US" altLang="en-US" sz="1200" dirty="0"/>
              <a:t>    education.</a:t>
            </a:r>
          </a:p>
          <a:p>
            <a:pPr marL="0" indent="0">
              <a:buNone/>
              <a:defRPr/>
            </a:pPr>
            <a:r>
              <a:rPr lang="en-US" altLang="en-US" sz="1200" dirty="0">
                <a:hlinkClick r:id="rId3" action="ppaction://hlinksldjump"/>
              </a:rPr>
              <a:t>B</a:t>
            </a:r>
            <a:r>
              <a:rPr lang="en-US" altLang="en-US" sz="1200" dirty="0">
                <a:hlinkClick r:id="" action="ppaction://noaction"/>
              </a:rPr>
              <a:t>.</a:t>
            </a:r>
            <a:r>
              <a:rPr lang="en-US" altLang="en-US" sz="1200" dirty="0"/>
              <a:t> A student should get serious about higher </a:t>
            </a:r>
          </a:p>
          <a:p>
            <a:pPr marL="0" indent="0">
              <a:buNone/>
              <a:defRPr/>
            </a:pPr>
            <a:r>
              <a:rPr lang="en-US" altLang="en-US" sz="1200" dirty="0"/>
              <a:t>    education around 13 years of age.</a:t>
            </a:r>
          </a:p>
          <a:p>
            <a:pPr marL="0" indent="0">
              <a:buNone/>
              <a:defRPr/>
            </a:pPr>
            <a:r>
              <a:rPr lang="en-US" altLang="en-US" sz="1200" dirty="0">
                <a:hlinkClick r:id="rId4" action="ppaction://hlinksldjump"/>
              </a:rPr>
              <a:t>C. </a:t>
            </a:r>
            <a:r>
              <a:rPr lang="en-US" altLang="en-US" sz="1200" dirty="0"/>
              <a:t>Preparation for higher education begins </a:t>
            </a:r>
          </a:p>
          <a:p>
            <a:pPr marL="0" indent="0">
              <a:buNone/>
              <a:defRPr/>
            </a:pPr>
            <a:r>
              <a:rPr lang="en-US" altLang="en-US" sz="1200" dirty="0"/>
              <a:t>    with parents creating an environment of </a:t>
            </a:r>
          </a:p>
          <a:p>
            <a:pPr marL="0" indent="0">
              <a:buNone/>
              <a:defRPr/>
            </a:pPr>
            <a:r>
              <a:rPr lang="en-US" altLang="en-US" sz="1200" dirty="0"/>
              <a:t>    learning during the early stages of life and </a:t>
            </a:r>
          </a:p>
          <a:p>
            <a:pPr marL="0" indent="0">
              <a:buNone/>
              <a:defRPr/>
            </a:pPr>
            <a:r>
              <a:rPr lang="en-US" altLang="en-US" sz="1200" dirty="0"/>
              <a:t>    it continues with  positive support and </a:t>
            </a:r>
          </a:p>
          <a:p>
            <a:pPr marL="0" indent="0">
              <a:buNone/>
              <a:defRPr/>
            </a:pPr>
            <a:r>
              <a:rPr lang="en-US" altLang="en-US" sz="1200" dirty="0"/>
              <a:t>    encouragement throughout the public </a:t>
            </a:r>
          </a:p>
          <a:p>
            <a:pPr marL="0" indent="0">
              <a:buNone/>
              <a:defRPr/>
            </a:pPr>
            <a:r>
              <a:rPr lang="en-US" altLang="en-US" sz="1200" dirty="0"/>
              <a:t>    school experience.</a:t>
            </a:r>
          </a:p>
        </p:txBody>
      </p:sp>
      <p:pic>
        <p:nvPicPr>
          <p:cNvPr id="90117" name="Picture 90116" descr="Glasses on top of a book">
            <a:extLst>
              <a:ext uri="{FF2B5EF4-FFF2-40B4-BE49-F238E27FC236}">
                <a16:creationId xmlns:a16="http://schemas.microsoft.com/office/drawing/2014/main" id="{3D4CBCDE-987B-3A8D-BF78-40EC02751DF6}"/>
              </a:ext>
            </a:extLst>
          </p:cNvPr>
          <p:cNvPicPr>
            <a:picLocks noChangeAspect="1"/>
          </p:cNvPicPr>
          <p:nvPr/>
        </p:nvPicPr>
        <p:blipFill rotWithShape="1">
          <a:blip r:embed="rId5"/>
          <a:srcRect l="5812" r="30454" b="3"/>
          <a:stretch/>
        </p:blipFill>
        <p:spPr>
          <a:xfrm>
            <a:off x="7675658" y="2093976"/>
            <a:ext cx="3941064" cy="40965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56D9F5C-6E1F-4B55-9EA2-C596CB00146F}"/>
              </a:ext>
            </a:extLst>
          </p:cNvPr>
          <p:cNvSpPr>
            <a:spLocks noGrp="1" noChangeArrowheads="1"/>
          </p:cNvSpPr>
          <p:nvPr>
            <p:ph type="title"/>
          </p:nvPr>
        </p:nvSpPr>
        <p:spPr>
          <a:xfrm>
            <a:off x="6184136" y="262997"/>
            <a:ext cx="4950029" cy="1807305"/>
          </a:xfrm>
        </p:spPr>
        <p:txBody>
          <a:bodyPr>
            <a:normAutofit/>
          </a:bodyPr>
          <a:lstStyle/>
          <a:p>
            <a:pPr eaLnBrk="1" hangingPunct="1">
              <a:lnSpc>
                <a:spcPct val="90000"/>
              </a:lnSpc>
              <a:defRPr/>
            </a:pPr>
            <a:r>
              <a:rPr lang="en-US" altLang="en-US" sz="2300" b="1" dirty="0">
                <a:solidFill>
                  <a:srgbClr val="FF0000"/>
                </a:solidFill>
              </a:rPr>
              <a:t>It makes no difference what kind of degree. What is the best response as long as a person earns a degree?</a:t>
            </a:r>
          </a:p>
        </p:txBody>
      </p:sp>
      <p:pic>
        <p:nvPicPr>
          <p:cNvPr id="94213" name="Picture 94212" descr="Books stacked on a wooden table">
            <a:extLst>
              <a:ext uri="{FF2B5EF4-FFF2-40B4-BE49-F238E27FC236}">
                <a16:creationId xmlns:a16="http://schemas.microsoft.com/office/drawing/2014/main" id="{91681B1B-20E5-63C2-476D-686A36DC94F9}"/>
              </a:ext>
            </a:extLst>
          </p:cNvPr>
          <p:cNvPicPr>
            <a:picLocks noChangeAspect="1"/>
          </p:cNvPicPr>
          <p:nvPr/>
        </p:nvPicPr>
        <p:blipFill rotWithShape="1">
          <a:blip r:embed="rId2"/>
          <a:srcRect l="49949" r="5400" b="-1"/>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94211" name="Rectangle 3">
            <a:extLst>
              <a:ext uri="{FF2B5EF4-FFF2-40B4-BE49-F238E27FC236}">
                <a16:creationId xmlns:a16="http://schemas.microsoft.com/office/drawing/2014/main" id="{02B66D24-878B-4F57-97CB-9581CB6604B8}"/>
              </a:ext>
            </a:extLst>
          </p:cNvPr>
          <p:cNvSpPr>
            <a:spLocks noGrp="1" noChangeArrowheads="1"/>
          </p:cNvSpPr>
          <p:nvPr>
            <p:ph type="body" idx="1"/>
          </p:nvPr>
        </p:nvSpPr>
        <p:spPr>
          <a:xfrm>
            <a:off x="6409342" y="2333297"/>
            <a:ext cx="4106259" cy="3843666"/>
          </a:xfrm>
        </p:spPr>
        <p:txBody>
          <a:bodyPr>
            <a:normAutofit/>
          </a:bodyPr>
          <a:lstStyle/>
          <a:p>
            <a:pPr marL="0" indent="0">
              <a:buNone/>
              <a:defRPr/>
            </a:pPr>
            <a:r>
              <a:rPr lang="en-US" altLang="en-US" sz="1700" dirty="0">
                <a:hlinkClick r:id="rId3" action="ppaction://hlinksldjump"/>
              </a:rPr>
              <a:t>A. </a:t>
            </a:r>
            <a:r>
              <a:rPr lang="en-US" altLang="en-US" sz="1700" dirty="0"/>
              <a:t>I agree as long as a person </a:t>
            </a:r>
          </a:p>
          <a:p>
            <a:pPr marL="0" indent="0">
              <a:buNone/>
              <a:defRPr/>
            </a:pPr>
            <a:r>
              <a:rPr lang="en-US" altLang="en-US" sz="1700" dirty="0"/>
              <a:t>    earn a degree.</a:t>
            </a:r>
          </a:p>
          <a:p>
            <a:pPr marL="0" indent="0">
              <a:buNone/>
              <a:defRPr/>
            </a:pPr>
            <a:r>
              <a:rPr lang="en-US" altLang="en-US" sz="1700" dirty="0">
                <a:hlinkClick r:id="rId4" action="ppaction://hlinksldjump"/>
              </a:rPr>
              <a:t>B. </a:t>
            </a:r>
            <a:r>
              <a:rPr lang="en-US" altLang="en-US" sz="1700" dirty="0"/>
              <a:t>It does not make any difference </a:t>
            </a:r>
          </a:p>
          <a:p>
            <a:pPr marL="0" indent="0">
              <a:buNone/>
              <a:defRPr/>
            </a:pPr>
            <a:r>
              <a:rPr lang="en-US" altLang="en-US" sz="1700" dirty="0"/>
              <a:t>    whether you have a degree</a:t>
            </a:r>
            <a:r>
              <a:rPr lang="en-US" altLang="en-US" sz="1700" dirty="0">
                <a:hlinkClick r:id="" action="ppaction://noaction"/>
              </a:rPr>
              <a:t>.</a:t>
            </a:r>
            <a:endParaRPr lang="en-US" altLang="en-US" sz="1700" dirty="0"/>
          </a:p>
          <a:p>
            <a:pPr marL="0" indent="0">
              <a:buNone/>
              <a:defRPr/>
            </a:pPr>
            <a:r>
              <a:rPr lang="en-US" altLang="en-US" sz="1700" dirty="0">
                <a:hlinkClick r:id="rId5" action="ppaction://hlinksldjump"/>
              </a:rPr>
              <a:t>C. </a:t>
            </a:r>
            <a:r>
              <a:rPr lang="en-US" altLang="en-US" sz="1700" dirty="0"/>
              <a:t>It is essential to earn a degree </a:t>
            </a:r>
          </a:p>
          <a:p>
            <a:pPr marL="0" indent="0">
              <a:buNone/>
              <a:defRPr/>
            </a:pPr>
            <a:r>
              <a:rPr lang="en-US" altLang="en-US" sz="1700" dirty="0"/>
              <a:t>    that will reap financial, intellectual </a:t>
            </a:r>
          </a:p>
          <a:p>
            <a:pPr marL="0" indent="0">
              <a:buNone/>
              <a:defRPr/>
            </a:pPr>
            <a:r>
              <a:rPr lang="en-US" altLang="en-US" sz="1700" dirty="0"/>
              <a:t>    And personal satisfaction benefits.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a:extLst>
              <a:ext uri="{FF2B5EF4-FFF2-40B4-BE49-F238E27FC236}">
                <a16:creationId xmlns:a16="http://schemas.microsoft.com/office/drawing/2014/main" id="{C5544CEB-7A3B-49C9-B660-61BD8E99FDA5}"/>
              </a:ext>
            </a:extLst>
          </p:cNvPr>
          <p:cNvSpPr>
            <a:spLocks noGrp="1" noChangeArrowheads="1"/>
          </p:cNvSpPr>
          <p:nvPr>
            <p:ph type="title"/>
          </p:nvPr>
        </p:nvSpPr>
        <p:spPr>
          <a:xfrm>
            <a:off x="6409342" y="365126"/>
            <a:ext cx="3630007" cy="1807305"/>
          </a:xfrm>
        </p:spPr>
        <p:txBody>
          <a:bodyPr>
            <a:normAutofit/>
          </a:bodyPr>
          <a:lstStyle/>
          <a:p>
            <a:pPr eaLnBrk="1" hangingPunct="1">
              <a:defRPr/>
            </a:pPr>
            <a:r>
              <a:rPr lang="en-US" altLang="en-US" dirty="0">
                <a:solidFill>
                  <a:srgbClr val="FF0000"/>
                </a:solidFill>
              </a:rPr>
              <a:t>Right answer</a:t>
            </a:r>
          </a:p>
        </p:txBody>
      </p:sp>
      <p:pic>
        <p:nvPicPr>
          <p:cNvPr id="413701" name="Picture 413700" descr="High angle view of a rolled paper, brown notebook, and black notepad on a wooden table">
            <a:extLst>
              <a:ext uri="{FF2B5EF4-FFF2-40B4-BE49-F238E27FC236}">
                <a16:creationId xmlns:a16="http://schemas.microsoft.com/office/drawing/2014/main" id="{5738467B-775F-3ABB-6333-E9B11E420163}"/>
              </a:ext>
            </a:extLst>
          </p:cNvPr>
          <p:cNvPicPr>
            <a:picLocks noChangeAspect="1"/>
          </p:cNvPicPr>
          <p:nvPr/>
        </p:nvPicPr>
        <p:blipFill rotWithShape="1">
          <a:blip r:embed="rId2"/>
          <a:srcRect l="1507" r="53842" b="-1"/>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13699" name="Rectangle 3">
            <a:extLst>
              <a:ext uri="{FF2B5EF4-FFF2-40B4-BE49-F238E27FC236}">
                <a16:creationId xmlns:a16="http://schemas.microsoft.com/office/drawing/2014/main" id="{3ECC72AB-DC2C-4C6E-B020-DED9E9992EBA}"/>
              </a:ext>
            </a:extLst>
          </p:cNvPr>
          <p:cNvSpPr>
            <a:spLocks noGrp="1" noChangeArrowheads="1"/>
          </p:cNvSpPr>
          <p:nvPr>
            <p:ph type="body" idx="1"/>
          </p:nvPr>
        </p:nvSpPr>
        <p:spPr>
          <a:xfrm>
            <a:off x="6409342" y="2333297"/>
            <a:ext cx="3630007" cy="3843666"/>
          </a:xfrm>
        </p:spPr>
        <p:txBody>
          <a:bodyPr>
            <a:normAutofit/>
          </a:bodyPr>
          <a:lstStyle/>
          <a:p>
            <a:pPr marL="609600" indent="-609600">
              <a:buNone/>
              <a:defRPr/>
            </a:pPr>
            <a:r>
              <a:rPr lang="en-US" altLang="en-US" sz="1400" b="1" dirty="0"/>
              <a:t>It is essential to earn a degree that will </a:t>
            </a:r>
          </a:p>
          <a:p>
            <a:pPr marL="609600" indent="-609600">
              <a:buNone/>
              <a:defRPr/>
            </a:pPr>
            <a:r>
              <a:rPr lang="en-US" altLang="en-US" sz="1400" b="1" dirty="0"/>
              <a:t>reap financial,  intellectual, and career </a:t>
            </a:r>
          </a:p>
          <a:p>
            <a:pPr marL="609600" indent="-609600">
              <a:buNone/>
              <a:defRPr/>
            </a:pPr>
            <a:r>
              <a:rPr lang="en-US" altLang="en-US" sz="1400" b="1" dirty="0"/>
              <a:t>satisfaction benefits.  </a:t>
            </a:r>
            <a:endParaRPr lang="en-US" altLang="en-US" sz="1400" dirty="0"/>
          </a:p>
          <a:p>
            <a:pPr marL="609600" indent="-609600">
              <a:defRPr/>
            </a:pPr>
            <a:r>
              <a:rPr lang="en-US" altLang="en-US" sz="1400" dirty="0"/>
              <a:t>The cost of education is too high to pursue a degree that has no money-making potential. If a person earns a degree and cannot pay off the college loans, it is counterproductive</a:t>
            </a:r>
            <a:r>
              <a:rPr lang="en-US" altLang="en-US" sz="1400" dirty="0">
                <a:solidFill>
                  <a:srgbClr val="FF0000"/>
                </a:solidFill>
              </a:rPr>
              <a:t>. If your education does not allow you to make a living, consider getting a graduate degree or a technical education to supplement your income to pay your bills.</a:t>
            </a:r>
          </a:p>
        </p:txBody>
      </p:sp>
      <p:sp>
        <p:nvSpPr>
          <p:cNvPr id="3" name="Arrow: Right 2">
            <a:hlinkClick r:id="rId3" action="ppaction://hlinksldjump"/>
            <a:extLst>
              <a:ext uri="{FF2B5EF4-FFF2-40B4-BE49-F238E27FC236}">
                <a16:creationId xmlns:a16="http://schemas.microsoft.com/office/drawing/2014/main" id="{E0A8C336-D39C-7CBB-43F5-A9460B58E3F7}"/>
              </a:ext>
            </a:extLst>
          </p:cNvPr>
          <p:cNvSpPr/>
          <p:nvPr/>
        </p:nvSpPr>
        <p:spPr bwMode="auto">
          <a:xfrm>
            <a:off x="8185672" y="5497158"/>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658" name="Rectangle 411657">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650" name="Rectangle 2">
            <a:extLst>
              <a:ext uri="{FF2B5EF4-FFF2-40B4-BE49-F238E27FC236}">
                <a16:creationId xmlns:a16="http://schemas.microsoft.com/office/drawing/2014/main" id="{96B839D1-E67B-4B4F-8876-6EE2601C6586}"/>
              </a:ext>
            </a:extLst>
          </p:cNvPr>
          <p:cNvSpPr>
            <a:spLocks noGrp="1" noChangeArrowheads="1"/>
          </p:cNvSpPr>
          <p:nvPr>
            <p:ph type="title"/>
          </p:nvPr>
        </p:nvSpPr>
        <p:spPr>
          <a:xfrm>
            <a:off x="599609" y="679731"/>
            <a:ext cx="4171994" cy="2749269"/>
          </a:xfrm>
        </p:spPr>
        <p:txBody>
          <a:bodyPr vert="horz" lIns="91440" tIns="45720" rIns="91440" bIns="45720" rtlCol="0" anchor="b">
            <a:normAutofit/>
          </a:bodyPr>
          <a:lstStyle/>
          <a:p>
            <a:pPr>
              <a:defRPr/>
            </a:pPr>
            <a:r>
              <a:rPr lang="en-US" altLang="en-US" sz="6000" kern="1200" dirty="0">
                <a:solidFill>
                  <a:srgbClr val="FF0000"/>
                </a:solidFill>
                <a:latin typeface="+mj-lt"/>
                <a:ea typeface="+mj-ea"/>
                <a:cs typeface="+mj-cs"/>
              </a:rPr>
              <a:t>Wrong answer</a:t>
            </a:r>
          </a:p>
        </p:txBody>
      </p:sp>
      <p:sp>
        <p:nvSpPr>
          <p:cNvPr id="411651" name="Rectangle 3">
            <a:extLst>
              <a:ext uri="{FF2B5EF4-FFF2-40B4-BE49-F238E27FC236}">
                <a16:creationId xmlns:a16="http://schemas.microsoft.com/office/drawing/2014/main" id="{923ADEA1-9746-48BE-94C5-1CBCE97B9D9F}"/>
              </a:ext>
            </a:extLst>
          </p:cNvPr>
          <p:cNvSpPr>
            <a:spLocks noGrp="1" noChangeArrowheads="1"/>
          </p:cNvSpPr>
          <p:nvPr>
            <p:ph type="body" idx="1"/>
          </p:nvPr>
        </p:nvSpPr>
        <p:spPr>
          <a:xfrm>
            <a:off x="512621" y="4416272"/>
            <a:ext cx="4798768" cy="1304798"/>
          </a:xfrm>
        </p:spPr>
        <p:txBody>
          <a:bodyPr vert="horz" lIns="91440" tIns="45720" rIns="91440" bIns="45720" rtlCol="0">
            <a:normAutofit/>
          </a:bodyPr>
          <a:lstStyle/>
          <a:p>
            <a:pPr marL="0" indent="0">
              <a:buNone/>
              <a:defRPr/>
            </a:pPr>
            <a:r>
              <a:rPr lang="en-US" altLang="en-US" sz="2200" kern="1200" dirty="0">
                <a:solidFill>
                  <a:schemeClr val="tx1"/>
                </a:solidFill>
                <a:latin typeface="+mn-lt"/>
                <a:ea typeface="+mn-ea"/>
                <a:cs typeface="+mn-cs"/>
              </a:rPr>
              <a:t>It does not make any difference whether you have a degree or not. </a:t>
            </a:r>
            <a:r>
              <a:rPr lang="en-US" altLang="en-US" sz="2200" kern="1200" dirty="0">
                <a:solidFill>
                  <a:srgbClr val="FF0000"/>
                </a:solidFill>
                <a:latin typeface="+mn-lt"/>
                <a:ea typeface="+mn-ea"/>
                <a:cs typeface="+mn-cs"/>
              </a:rPr>
              <a:t>This may be true, but in some cases, a degree improves a person’s chances of success.</a:t>
            </a:r>
          </a:p>
        </p:txBody>
      </p:sp>
      <p:grpSp>
        <p:nvGrpSpPr>
          <p:cNvPr id="411660" name="Group 411659">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411661" name="Straight Connector 411660">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11662" name="Rectangle 41166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1664" name="Rectangle 41166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1653" name="Picture 411652" descr="High angle view of a rolled paper, brown notebook, and black notepad on a wooden table">
            <a:extLst>
              <a:ext uri="{FF2B5EF4-FFF2-40B4-BE49-F238E27FC236}">
                <a16:creationId xmlns:a16="http://schemas.microsoft.com/office/drawing/2014/main" id="{61C17633-3335-3D1D-6151-854C87CB0B76}"/>
              </a:ext>
            </a:extLst>
          </p:cNvPr>
          <p:cNvPicPr>
            <a:picLocks noChangeAspect="1"/>
          </p:cNvPicPr>
          <p:nvPr/>
        </p:nvPicPr>
        <p:blipFill rotWithShape="1">
          <a:blip r:embed="rId2"/>
          <a:srcRect r="10999" b="-1"/>
          <a:stretch/>
        </p:blipFill>
        <p:spPr>
          <a:xfrm>
            <a:off x="5640572" y="1270404"/>
            <a:ext cx="5608830" cy="4206616"/>
          </a:xfrm>
          <a:prstGeom prst="rect">
            <a:avLst/>
          </a:prstGeom>
        </p:spPr>
      </p:pic>
      <p:sp>
        <p:nvSpPr>
          <p:cNvPr id="2" name="Arrow: Left 1">
            <a:hlinkClick r:id="rId3" action="ppaction://hlinksldjump"/>
            <a:extLst>
              <a:ext uri="{FF2B5EF4-FFF2-40B4-BE49-F238E27FC236}">
                <a16:creationId xmlns:a16="http://schemas.microsoft.com/office/drawing/2014/main" id="{AA883E69-85EB-E842-409A-812744D278A6}"/>
              </a:ext>
            </a:extLst>
          </p:cNvPr>
          <p:cNvSpPr/>
          <p:nvPr/>
        </p:nvSpPr>
        <p:spPr bwMode="auto">
          <a:xfrm>
            <a:off x="5715000" y="5515326"/>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a:extLst>
              <a:ext uri="{FF2B5EF4-FFF2-40B4-BE49-F238E27FC236}">
                <a16:creationId xmlns:a16="http://schemas.microsoft.com/office/drawing/2014/main" id="{E1CBF483-ADEA-4751-B213-E6EA9D3DA13D}"/>
              </a:ext>
            </a:extLst>
          </p:cNvPr>
          <p:cNvSpPr>
            <a:spLocks noGrp="1" noChangeArrowheads="1"/>
          </p:cNvSpPr>
          <p:nvPr>
            <p:ph type="title"/>
          </p:nvPr>
        </p:nvSpPr>
        <p:spPr>
          <a:xfrm>
            <a:off x="2010697" y="557191"/>
            <a:ext cx="3886133" cy="1671569"/>
          </a:xfrm>
        </p:spPr>
        <p:txBody>
          <a:bodyPr>
            <a:normAutofit/>
          </a:bodyPr>
          <a:lstStyle/>
          <a:p>
            <a:pPr eaLnBrk="1" hangingPunct="1">
              <a:defRPr/>
            </a:pPr>
            <a:r>
              <a:rPr lang="en-US" altLang="en-US" sz="3500" dirty="0">
                <a:solidFill>
                  <a:srgbClr val="FF0000"/>
                </a:solidFill>
              </a:rPr>
              <a:t>Wrong answer</a:t>
            </a:r>
          </a:p>
        </p:txBody>
      </p:sp>
      <p:sp>
        <p:nvSpPr>
          <p:cNvPr id="410627" name="Rectangle 3">
            <a:extLst>
              <a:ext uri="{FF2B5EF4-FFF2-40B4-BE49-F238E27FC236}">
                <a16:creationId xmlns:a16="http://schemas.microsoft.com/office/drawing/2014/main" id="{6C4A69FD-DEF9-46DC-BEB5-7113EE252CBA}"/>
              </a:ext>
            </a:extLst>
          </p:cNvPr>
          <p:cNvSpPr>
            <a:spLocks noGrp="1" noChangeArrowheads="1"/>
          </p:cNvSpPr>
          <p:nvPr>
            <p:ph type="body" idx="1"/>
          </p:nvPr>
        </p:nvSpPr>
        <p:spPr>
          <a:xfrm>
            <a:off x="2010698" y="2406650"/>
            <a:ext cx="3886131" cy="3722438"/>
          </a:xfrm>
        </p:spPr>
        <p:txBody>
          <a:bodyPr>
            <a:normAutofit/>
          </a:bodyPr>
          <a:lstStyle/>
          <a:p>
            <a:pPr eaLnBrk="1" hangingPunct="1">
              <a:defRPr/>
            </a:pPr>
            <a:r>
              <a:rPr lang="en-US" altLang="en-US" sz="1700" b="1" dirty="0"/>
              <a:t>A person should go to college it makes no difference what kind of degree they pursue what is your response?</a:t>
            </a:r>
            <a:endParaRPr lang="en-US" altLang="en-US" sz="1700" dirty="0"/>
          </a:p>
          <a:p>
            <a:pPr eaLnBrk="1" hangingPunct="1">
              <a:defRPr/>
            </a:pPr>
            <a:r>
              <a:rPr lang="en-US" altLang="en-US" sz="1700" dirty="0">
                <a:solidFill>
                  <a:srgbClr val="FF0000"/>
                </a:solidFill>
              </a:rPr>
              <a:t>I agree the only thing that matters is that a person has a college degree because an employer will hire you simply because you have a degree.</a:t>
            </a:r>
          </a:p>
        </p:txBody>
      </p:sp>
      <p:pic>
        <p:nvPicPr>
          <p:cNvPr id="410629" name="Picture 410628" descr="High angle view of a rolled paper, brown notebook, and black notepad on a wooden table">
            <a:extLst>
              <a:ext uri="{FF2B5EF4-FFF2-40B4-BE49-F238E27FC236}">
                <a16:creationId xmlns:a16="http://schemas.microsoft.com/office/drawing/2014/main" id="{B9659A61-5274-58A9-7D33-DB4B05768CC9}"/>
              </a:ext>
            </a:extLst>
          </p:cNvPr>
          <p:cNvPicPr>
            <a:picLocks noChangeAspect="1"/>
          </p:cNvPicPr>
          <p:nvPr/>
        </p:nvPicPr>
        <p:blipFill rotWithShape="1">
          <a:blip r:embed="rId2"/>
          <a:srcRect l="1922" r="54257" b="-1"/>
          <a:stretch/>
        </p:blipFill>
        <p:spPr>
          <a:xfrm>
            <a:off x="6165867" y="10"/>
            <a:ext cx="4502133" cy="6857990"/>
          </a:xfrm>
          <a:prstGeom prst="rect">
            <a:avLst/>
          </a:prstGeom>
          <a:effectLst/>
        </p:spPr>
      </p:pic>
      <p:sp>
        <p:nvSpPr>
          <p:cNvPr id="2" name="Arrow: Left 1">
            <a:hlinkClick r:id="rId3" action="ppaction://hlinksldjump"/>
            <a:extLst>
              <a:ext uri="{FF2B5EF4-FFF2-40B4-BE49-F238E27FC236}">
                <a16:creationId xmlns:a16="http://schemas.microsoft.com/office/drawing/2014/main" id="{8EC66E74-FD8D-776F-7DE7-47CDA833B724}"/>
              </a:ext>
            </a:extLst>
          </p:cNvPr>
          <p:cNvSpPr/>
          <p:nvPr/>
        </p:nvSpPr>
        <p:spPr bwMode="auto">
          <a:xfrm>
            <a:off x="5116948" y="5291625"/>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3706313B-22EB-43C1-AE9C-A56A7547FB5B}"/>
              </a:ext>
            </a:extLst>
          </p:cNvPr>
          <p:cNvSpPr>
            <a:spLocks noGrp="1" noChangeArrowheads="1"/>
          </p:cNvSpPr>
          <p:nvPr>
            <p:ph type="title"/>
          </p:nvPr>
        </p:nvSpPr>
        <p:spPr>
          <a:xfrm>
            <a:off x="215153" y="152402"/>
            <a:ext cx="7938247" cy="1499859"/>
          </a:xfrm>
        </p:spPr>
        <p:txBody>
          <a:bodyPr>
            <a:normAutofit/>
          </a:bodyPr>
          <a:lstStyle/>
          <a:p>
            <a:pPr eaLnBrk="1" hangingPunct="1">
              <a:lnSpc>
                <a:spcPct val="90000"/>
              </a:lnSpc>
              <a:defRPr/>
            </a:pPr>
            <a:r>
              <a:rPr lang="en-US" altLang="en-US" sz="2500" b="1" dirty="0">
                <a:solidFill>
                  <a:srgbClr val="FF0000"/>
                </a:solidFill>
              </a:rPr>
              <a:t>Is it essential to pursue a technical education and a four-year college degree? What is your response?</a:t>
            </a:r>
          </a:p>
        </p:txBody>
      </p:sp>
      <p:sp>
        <p:nvSpPr>
          <p:cNvPr id="95235" name="Rectangle 3">
            <a:extLst>
              <a:ext uri="{FF2B5EF4-FFF2-40B4-BE49-F238E27FC236}">
                <a16:creationId xmlns:a16="http://schemas.microsoft.com/office/drawing/2014/main" id="{BDAE3998-B816-46A2-9896-EBD65D389FC3}"/>
              </a:ext>
            </a:extLst>
          </p:cNvPr>
          <p:cNvSpPr>
            <a:spLocks noGrp="1" noChangeArrowheads="1"/>
          </p:cNvSpPr>
          <p:nvPr>
            <p:ph type="body" idx="1"/>
          </p:nvPr>
        </p:nvSpPr>
        <p:spPr>
          <a:xfrm>
            <a:off x="2057400" y="2333297"/>
            <a:ext cx="4705350" cy="3843666"/>
          </a:xfrm>
        </p:spPr>
        <p:txBody>
          <a:bodyPr>
            <a:normAutofit/>
          </a:bodyPr>
          <a:lstStyle/>
          <a:p>
            <a:pPr marL="0" indent="0">
              <a:buNone/>
              <a:defRPr/>
            </a:pPr>
            <a:r>
              <a:rPr lang="en-US" altLang="en-US" sz="1400" dirty="0">
                <a:hlinkClick r:id="rId2" action="ppaction://hlinksldjump"/>
              </a:rPr>
              <a:t>A</a:t>
            </a:r>
            <a:r>
              <a:rPr lang="en-US" altLang="en-US" sz="1400" dirty="0">
                <a:hlinkClick r:id="rId3" action="ppaction://hlinksldjump"/>
              </a:rPr>
              <a:t>. </a:t>
            </a:r>
            <a:r>
              <a:rPr lang="en-US" altLang="en-US" sz="1400" dirty="0"/>
              <a:t> A person who has a 4-year college </a:t>
            </a:r>
          </a:p>
          <a:p>
            <a:pPr marL="0" indent="0">
              <a:buNone/>
              <a:defRPr/>
            </a:pPr>
            <a:r>
              <a:rPr lang="en-US" altLang="en-US" sz="1400" dirty="0"/>
              <a:t>     should not pursue a technical   </a:t>
            </a:r>
          </a:p>
          <a:p>
            <a:pPr marL="0" indent="0">
              <a:buNone/>
              <a:defRPr/>
            </a:pPr>
            <a:r>
              <a:rPr lang="en-US" altLang="en-US" sz="1400" dirty="0"/>
              <a:t>     education as a backup to the four-year  </a:t>
            </a:r>
          </a:p>
          <a:p>
            <a:pPr marL="0" indent="0">
              <a:buNone/>
              <a:defRPr/>
            </a:pPr>
            <a:r>
              <a:rPr lang="en-US" altLang="en-US" sz="1400" dirty="0"/>
              <a:t>     degree.</a:t>
            </a:r>
          </a:p>
          <a:p>
            <a:pPr marL="0" indent="0">
              <a:buNone/>
              <a:defRPr/>
            </a:pPr>
            <a:r>
              <a:rPr lang="en-US" altLang="en-US" sz="1400" dirty="0">
                <a:hlinkClick r:id="rId4" action="ppaction://hlinksldjump"/>
              </a:rPr>
              <a:t>B. </a:t>
            </a:r>
            <a:r>
              <a:rPr lang="en-US" altLang="en-US" sz="1400" dirty="0"/>
              <a:t>A person only needs a four-year college degree to find </a:t>
            </a:r>
          </a:p>
          <a:p>
            <a:pPr marL="0" indent="0">
              <a:buNone/>
              <a:defRPr/>
            </a:pPr>
            <a:r>
              <a:rPr lang="en-US" altLang="en-US" sz="1400" dirty="0"/>
              <a:t>     work in the job market. </a:t>
            </a:r>
          </a:p>
          <a:p>
            <a:pPr marL="0" indent="0">
              <a:buNone/>
              <a:defRPr/>
            </a:pPr>
            <a:r>
              <a:rPr lang="en-US" altLang="en-US" sz="1400" dirty="0">
                <a:hlinkClick r:id="rId5" action="ppaction://hlinksldjump"/>
              </a:rPr>
              <a:t>C. </a:t>
            </a:r>
            <a:r>
              <a:rPr lang="en-US" altLang="en-US" sz="1400" dirty="0"/>
              <a:t>There are times when a person who </a:t>
            </a:r>
          </a:p>
          <a:p>
            <a:pPr marL="0" indent="0">
              <a:buNone/>
              <a:defRPr/>
            </a:pPr>
            <a:r>
              <a:rPr lang="en-US" altLang="en-US" sz="1400" dirty="0"/>
              <a:t>     has a four-year college has to pursue a </a:t>
            </a:r>
          </a:p>
          <a:p>
            <a:pPr marL="0" indent="0">
              <a:buNone/>
              <a:defRPr/>
            </a:pPr>
            <a:r>
              <a:rPr lang="en-US" altLang="en-US" sz="1400" dirty="0"/>
              <a:t>     higher degree or  pursue a technical </a:t>
            </a:r>
          </a:p>
          <a:p>
            <a:pPr marL="0" indent="0">
              <a:buNone/>
              <a:defRPr/>
            </a:pPr>
            <a:r>
              <a:rPr lang="en-US" altLang="en-US" sz="1400" dirty="0"/>
              <a:t>     degree or a certificate to find employment.</a:t>
            </a:r>
          </a:p>
          <a:p>
            <a:pPr marL="0" indent="0">
              <a:buNone/>
              <a:defRPr/>
            </a:pPr>
            <a:r>
              <a:rPr lang="en-US" altLang="en-US" sz="1400" dirty="0"/>
              <a:t>    </a:t>
            </a:r>
          </a:p>
        </p:txBody>
      </p:sp>
      <p:pic>
        <p:nvPicPr>
          <p:cNvPr id="95237" name="Picture 95236" descr="Books stacked on a wooden table">
            <a:extLst>
              <a:ext uri="{FF2B5EF4-FFF2-40B4-BE49-F238E27FC236}">
                <a16:creationId xmlns:a16="http://schemas.microsoft.com/office/drawing/2014/main" id="{492A414A-08F7-155D-969D-A869DDBB1E87}"/>
              </a:ext>
            </a:extLst>
          </p:cNvPr>
          <p:cNvPicPr>
            <a:picLocks noChangeAspect="1"/>
          </p:cNvPicPr>
          <p:nvPr/>
        </p:nvPicPr>
        <p:blipFill rotWithShape="1">
          <a:blip r:embed="rId6"/>
          <a:srcRect l="50510" r="5962" b="-1"/>
          <a:stretch/>
        </p:blipFill>
        <p:spPr>
          <a:xfrm>
            <a:off x="7173514" y="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773" name="Picture 416772" descr="High angle view of a rolled paper, brown notebook, and black notepad on a wooden table">
            <a:extLst>
              <a:ext uri="{FF2B5EF4-FFF2-40B4-BE49-F238E27FC236}">
                <a16:creationId xmlns:a16="http://schemas.microsoft.com/office/drawing/2014/main" id="{4B397F30-CE32-8AE4-D43A-1D6CD37248E2}"/>
              </a:ext>
            </a:extLst>
          </p:cNvPr>
          <p:cNvPicPr>
            <a:picLocks noChangeAspect="1"/>
          </p:cNvPicPr>
          <p:nvPr/>
        </p:nvPicPr>
        <p:blipFill rotWithShape="1">
          <a:blip r:embed="rId2"/>
          <a:srcRect l="6185" r="58369" b="-1"/>
          <a:stretch/>
        </p:blipFill>
        <p:spPr>
          <a:xfrm>
            <a:off x="1518476"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16770" name="Rectangle 2">
            <a:extLst>
              <a:ext uri="{FF2B5EF4-FFF2-40B4-BE49-F238E27FC236}">
                <a16:creationId xmlns:a16="http://schemas.microsoft.com/office/drawing/2014/main" id="{03D48CCE-775C-4B0A-B4A6-5A2FF87CA08E}"/>
              </a:ext>
            </a:extLst>
          </p:cNvPr>
          <p:cNvSpPr>
            <a:spLocks noGrp="1" noChangeArrowheads="1"/>
          </p:cNvSpPr>
          <p:nvPr>
            <p:ph type="title"/>
          </p:nvPr>
        </p:nvSpPr>
        <p:spPr>
          <a:xfrm>
            <a:off x="5894287" y="407988"/>
            <a:ext cx="4291113" cy="1325563"/>
          </a:xfrm>
        </p:spPr>
        <p:txBody>
          <a:bodyPr>
            <a:normAutofit/>
          </a:bodyPr>
          <a:lstStyle/>
          <a:p>
            <a:pPr eaLnBrk="1" hangingPunct="1">
              <a:defRPr/>
            </a:pPr>
            <a:r>
              <a:rPr lang="en-US" altLang="en-US" dirty="0">
                <a:solidFill>
                  <a:srgbClr val="FF0000"/>
                </a:solidFill>
              </a:rPr>
              <a:t>Right answer</a:t>
            </a:r>
          </a:p>
        </p:txBody>
      </p:sp>
      <p:sp>
        <p:nvSpPr>
          <p:cNvPr id="416771" name="Rectangle 3">
            <a:extLst>
              <a:ext uri="{FF2B5EF4-FFF2-40B4-BE49-F238E27FC236}">
                <a16:creationId xmlns:a16="http://schemas.microsoft.com/office/drawing/2014/main" id="{466C8F2E-51C9-43BB-BD77-A2575A81BACE}"/>
              </a:ext>
            </a:extLst>
          </p:cNvPr>
          <p:cNvSpPr>
            <a:spLocks noGrp="1" noChangeArrowheads="1"/>
          </p:cNvSpPr>
          <p:nvPr>
            <p:ph type="body" idx="1"/>
          </p:nvPr>
        </p:nvSpPr>
        <p:spPr>
          <a:xfrm>
            <a:off x="5894287" y="1868487"/>
            <a:ext cx="4291113" cy="4351338"/>
          </a:xfrm>
        </p:spPr>
        <p:txBody>
          <a:bodyPr>
            <a:normAutofit/>
          </a:bodyPr>
          <a:lstStyle/>
          <a:p>
            <a:pPr marL="0" indent="0">
              <a:buNone/>
              <a:defRPr/>
            </a:pPr>
            <a:r>
              <a:rPr lang="en-US" altLang="en-US" sz="1500" b="1" dirty="0">
                <a:solidFill>
                  <a:srgbClr val="FF0000"/>
                </a:solidFill>
              </a:rPr>
              <a:t>There are times when a person who has a 4-year college education needs to pursue a higher degree or pursue a technical degree or certificate to find suitable employment. </a:t>
            </a:r>
            <a:endParaRPr lang="en-US" altLang="en-US" sz="1500" dirty="0">
              <a:solidFill>
                <a:srgbClr val="FF0000"/>
              </a:solidFill>
            </a:endParaRPr>
          </a:p>
          <a:p>
            <a:pPr marL="609600" indent="-609600">
              <a:defRPr/>
            </a:pPr>
            <a:r>
              <a:rPr lang="en-US" altLang="en-US" sz="1500" dirty="0"/>
              <a:t>A person needs to do what they have to do to earn an honest living; even if it means returning to school to earn a technical degree.  When it is all said and done bills need to be paid mom and dad will not always be around to help or loan money.</a:t>
            </a:r>
          </a:p>
          <a:p>
            <a:pPr marL="609600" indent="-609600">
              <a:defRPr/>
            </a:pPr>
            <a:r>
              <a:rPr lang="en-US" altLang="en-US" sz="1500" dirty="0"/>
              <a:t>A person should make every effort to qualify for a variety of jobs. There is no guarantee that a person’s present place of employment will remain open.   Companies are in a mode of downsizing. Going into your own business may be an alternative to working for someone else.</a:t>
            </a:r>
          </a:p>
        </p:txBody>
      </p:sp>
      <p:sp>
        <p:nvSpPr>
          <p:cNvPr id="2" name="Arrow: Right 1">
            <a:hlinkClick r:id="rId3" action="ppaction://hlinksldjump"/>
            <a:extLst>
              <a:ext uri="{FF2B5EF4-FFF2-40B4-BE49-F238E27FC236}">
                <a16:creationId xmlns:a16="http://schemas.microsoft.com/office/drawing/2014/main" id="{4F01A0F1-5F20-0D5E-4C63-2C0C876DDA24}"/>
              </a:ext>
            </a:extLst>
          </p:cNvPr>
          <p:cNvSpPr/>
          <p:nvPr/>
        </p:nvSpPr>
        <p:spPr bwMode="auto">
          <a:xfrm>
            <a:off x="7772400" y="6006832"/>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77" name="Picture 412676" descr="High angle view of a rolled paper, brown notebook, and black notepad on a wooden table">
            <a:extLst>
              <a:ext uri="{FF2B5EF4-FFF2-40B4-BE49-F238E27FC236}">
                <a16:creationId xmlns:a16="http://schemas.microsoft.com/office/drawing/2014/main" id="{BA51CA7E-186B-3AED-C2D8-31193079EDAE}"/>
              </a:ext>
            </a:extLst>
          </p:cNvPr>
          <p:cNvPicPr>
            <a:picLocks noChangeAspect="1"/>
          </p:cNvPicPr>
          <p:nvPr/>
        </p:nvPicPr>
        <p:blipFill rotWithShape="1">
          <a:blip r:embed="rId2"/>
          <a:srcRect l="6110" r="58444" b="-1"/>
          <a:stretch/>
        </p:blipFill>
        <p:spPr>
          <a:xfrm>
            <a:off x="1518476"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12674" name="Rectangle 2">
            <a:extLst>
              <a:ext uri="{FF2B5EF4-FFF2-40B4-BE49-F238E27FC236}">
                <a16:creationId xmlns:a16="http://schemas.microsoft.com/office/drawing/2014/main" id="{84721AF9-BEE1-4532-BF1F-1C665ED81B92}"/>
              </a:ext>
            </a:extLst>
          </p:cNvPr>
          <p:cNvSpPr>
            <a:spLocks noGrp="1" noChangeArrowheads="1"/>
          </p:cNvSpPr>
          <p:nvPr>
            <p:ph type="title"/>
          </p:nvPr>
        </p:nvSpPr>
        <p:spPr>
          <a:xfrm>
            <a:off x="5894287" y="407988"/>
            <a:ext cx="4291113" cy="1325563"/>
          </a:xfrm>
        </p:spPr>
        <p:txBody>
          <a:bodyPr>
            <a:normAutofit/>
          </a:bodyPr>
          <a:lstStyle/>
          <a:p>
            <a:pPr eaLnBrk="1" hangingPunct="1">
              <a:defRPr/>
            </a:pPr>
            <a:r>
              <a:rPr lang="en-US" altLang="en-US" dirty="0">
                <a:solidFill>
                  <a:srgbClr val="FF0000"/>
                </a:solidFill>
              </a:rPr>
              <a:t>Wrong answer</a:t>
            </a:r>
          </a:p>
        </p:txBody>
      </p:sp>
      <p:sp>
        <p:nvSpPr>
          <p:cNvPr id="412675" name="Rectangle 3">
            <a:extLst>
              <a:ext uri="{FF2B5EF4-FFF2-40B4-BE49-F238E27FC236}">
                <a16:creationId xmlns:a16="http://schemas.microsoft.com/office/drawing/2014/main" id="{54B95337-9527-4E05-83EF-0A3B6FE8FB5B}"/>
              </a:ext>
            </a:extLst>
          </p:cNvPr>
          <p:cNvSpPr>
            <a:spLocks noGrp="1" noChangeArrowheads="1"/>
          </p:cNvSpPr>
          <p:nvPr>
            <p:ph type="body" idx="1"/>
          </p:nvPr>
        </p:nvSpPr>
        <p:spPr>
          <a:xfrm>
            <a:off x="5894287" y="1868487"/>
            <a:ext cx="5422758" cy="4351338"/>
          </a:xfrm>
        </p:spPr>
        <p:txBody>
          <a:bodyPr>
            <a:normAutofit/>
          </a:bodyPr>
          <a:lstStyle/>
          <a:p>
            <a:pPr marL="0" indent="0">
              <a:buNone/>
              <a:defRPr/>
            </a:pPr>
            <a:r>
              <a:rPr lang="en-US" altLang="en-US" dirty="0"/>
              <a:t>A person only needs to pursue a four-year college degree to succeed in the job market. </a:t>
            </a:r>
            <a:r>
              <a:rPr lang="en-US" altLang="en-US" dirty="0">
                <a:solidFill>
                  <a:srgbClr val="FF0000"/>
                </a:solidFill>
              </a:rPr>
              <a:t>There are times when a person needs to pursue other paths of success to achieve their goals and objectives.</a:t>
            </a:r>
          </a:p>
        </p:txBody>
      </p:sp>
      <p:sp>
        <p:nvSpPr>
          <p:cNvPr id="2" name="Arrow: Left 1">
            <a:hlinkClick r:id="rId3" action="ppaction://hlinksldjump"/>
            <a:extLst>
              <a:ext uri="{FF2B5EF4-FFF2-40B4-BE49-F238E27FC236}">
                <a16:creationId xmlns:a16="http://schemas.microsoft.com/office/drawing/2014/main" id="{23AA5716-10EE-4CA8-E1C3-75935360A584}"/>
              </a:ext>
            </a:extLst>
          </p:cNvPr>
          <p:cNvSpPr/>
          <p:nvPr/>
        </p:nvSpPr>
        <p:spPr bwMode="auto">
          <a:xfrm>
            <a:off x="8039843" y="5151147"/>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12674"/>
                                        </p:tgtEl>
                                        <p:attrNameLst>
                                          <p:attrName>style.visibility</p:attrName>
                                        </p:attrNameLst>
                                      </p:cBhvr>
                                      <p:to>
                                        <p:strVal val="visible"/>
                                      </p:to>
                                    </p:set>
                                    <p:animEffect transition="in" filter="fade">
                                      <p:cBhvr>
                                        <p:cTn id="7" dur="700"/>
                                        <p:tgtEl>
                                          <p:spTgt spid="412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4755" name="Rectangle 414754">
            <a:extLst>
              <a:ext uri="{FF2B5EF4-FFF2-40B4-BE49-F238E27FC236}">
                <a16:creationId xmlns:a16="http://schemas.microsoft.com/office/drawing/2014/main" id="{9C99D1AB-0C2D-4DD9-B88A-B6369D904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722" name="Rectangle 2">
            <a:extLst>
              <a:ext uri="{FF2B5EF4-FFF2-40B4-BE49-F238E27FC236}">
                <a16:creationId xmlns:a16="http://schemas.microsoft.com/office/drawing/2014/main" id="{B4286A6E-82D3-4460-97AB-5A41DC0FBBE9}"/>
              </a:ext>
            </a:extLst>
          </p:cNvPr>
          <p:cNvSpPr>
            <a:spLocks noGrp="1" noChangeArrowheads="1"/>
          </p:cNvSpPr>
          <p:nvPr>
            <p:ph type="title"/>
          </p:nvPr>
        </p:nvSpPr>
        <p:spPr>
          <a:xfrm>
            <a:off x="1045028" y="1372905"/>
            <a:ext cx="3892732" cy="4305519"/>
          </a:xfrm>
        </p:spPr>
        <p:txBody>
          <a:bodyPr anchor="ctr">
            <a:normAutofit/>
          </a:bodyPr>
          <a:lstStyle/>
          <a:p>
            <a:pPr eaLnBrk="1" hangingPunct="1">
              <a:defRPr/>
            </a:pPr>
            <a:r>
              <a:rPr lang="en-US" altLang="en-US" sz="5400" dirty="0">
                <a:solidFill>
                  <a:srgbClr val="FF0000"/>
                </a:solidFill>
              </a:rPr>
              <a:t>Wrong answer</a:t>
            </a:r>
          </a:p>
        </p:txBody>
      </p:sp>
      <p:grpSp>
        <p:nvGrpSpPr>
          <p:cNvPr id="414757" name="Group 41475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414758" name="Rectangle 41475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759" name="Rectangle 41475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760" name="Rectangle 41475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4762" name="Rectangle 41476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750" name="Rectangle 3">
            <a:extLst>
              <a:ext uri="{FF2B5EF4-FFF2-40B4-BE49-F238E27FC236}">
                <a16:creationId xmlns:a16="http://schemas.microsoft.com/office/drawing/2014/main" id="{36D8A45E-C058-43B4-BCCA-BA7DFC9B0C8F}"/>
              </a:ext>
            </a:extLst>
          </p:cNvPr>
          <p:cNvSpPr>
            <a:spLocks noGrp="1" noChangeArrowheads="1"/>
          </p:cNvSpPr>
          <p:nvPr>
            <p:ph type="body" idx="1"/>
          </p:nvPr>
        </p:nvSpPr>
        <p:spPr>
          <a:xfrm>
            <a:off x="6096000" y="1372905"/>
            <a:ext cx="5224272" cy="4305519"/>
          </a:xfrm>
        </p:spPr>
        <p:txBody>
          <a:bodyPr anchor="ctr">
            <a:normAutofit/>
          </a:bodyPr>
          <a:lstStyle/>
          <a:p>
            <a:pPr eaLnBrk="1" hangingPunct="1">
              <a:buFont typeface="Wingdings" panose="05000000000000000000" pitchFamily="2" charset="2"/>
              <a:buNone/>
              <a:defRPr/>
            </a:pPr>
            <a:r>
              <a:rPr lang="en-US" altLang="en-US" sz="2000" b="1" dirty="0">
                <a:solidFill>
                  <a:srgbClr val="FF0000"/>
                </a:solidFill>
              </a:rPr>
              <a:t>Is it essential to pursue a</a:t>
            </a:r>
          </a:p>
          <a:p>
            <a:pPr eaLnBrk="1" hangingPunct="1">
              <a:buFont typeface="Wingdings" panose="05000000000000000000" pitchFamily="2" charset="2"/>
              <a:buNone/>
              <a:defRPr/>
            </a:pPr>
            <a:r>
              <a:rPr lang="en-US" altLang="en-US" sz="2000" b="1" dirty="0">
                <a:solidFill>
                  <a:srgbClr val="FF0000"/>
                </a:solidFill>
              </a:rPr>
              <a:t>technical education in</a:t>
            </a:r>
          </a:p>
          <a:p>
            <a:pPr eaLnBrk="1" hangingPunct="1">
              <a:buFont typeface="Wingdings" panose="05000000000000000000" pitchFamily="2" charset="2"/>
              <a:buNone/>
              <a:defRPr/>
            </a:pPr>
            <a:r>
              <a:rPr lang="en-US" altLang="en-US" sz="2000" b="1" dirty="0">
                <a:solidFill>
                  <a:srgbClr val="FF0000"/>
                </a:solidFill>
              </a:rPr>
              <a:t> addition to a 4-year college</a:t>
            </a:r>
          </a:p>
          <a:p>
            <a:pPr eaLnBrk="1" hangingPunct="1">
              <a:buFont typeface="Wingdings" panose="05000000000000000000" pitchFamily="2" charset="2"/>
              <a:buNone/>
              <a:defRPr/>
            </a:pPr>
            <a:r>
              <a:rPr lang="en-US" altLang="en-US" sz="2000" b="1" dirty="0">
                <a:solidFill>
                  <a:srgbClr val="FF0000"/>
                </a:solidFill>
              </a:rPr>
              <a:t> degree, what is your response?</a:t>
            </a:r>
            <a:endParaRPr lang="en-US" altLang="en-US" sz="2000" dirty="0">
              <a:solidFill>
                <a:srgbClr val="FF0000"/>
              </a:solidFill>
            </a:endParaRPr>
          </a:p>
          <a:p>
            <a:pPr eaLnBrk="1" hangingPunct="1">
              <a:defRPr/>
            </a:pPr>
            <a:r>
              <a:rPr lang="en-US" altLang="en-US" sz="2000" dirty="0"/>
              <a:t>A person with a four-year college degree should not pursue a technical education as a backup to a four-year degree. </a:t>
            </a:r>
            <a:r>
              <a:rPr lang="en-US" altLang="en-US" sz="2000" dirty="0">
                <a:solidFill>
                  <a:srgbClr val="FF0000"/>
                </a:solidFill>
              </a:rPr>
              <a:t>There are times when a college graduate should pursue a technical education.</a:t>
            </a:r>
          </a:p>
        </p:txBody>
      </p:sp>
      <p:sp>
        <p:nvSpPr>
          <p:cNvPr id="414764" name="Rectangle 41476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Left 1">
            <a:hlinkClick r:id="rId2" action="ppaction://hlinksldjump"/>
            <a:extLst>
              <a:ext uri="{FF2B5EF4-FFF2-40B4-BE49-F238E27FC236}">
                <a16:creationId xmlns:a16="http://schemas.microsoft.com/office/drawing/2014/main" id="{FE141AA8-4A75-FA43-60C0-DCC3F79760BF}"/>
              </a:ext>
            </a:extLst>
          </p:cNvPr>
          <p:cNvSpPr/>
          <p:nvPr/>
        </p:nvSpPr>
        <p:spPr bwMode="auto">
          <a:xfrm>
            <a:off x="8336621" y="5479537"/>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78B4B2E2-3D59-4B0A-BB9F-9D7034FA239C}"/>
              </a:ext>
            </a:extLst>
          </p:cNvPr>
          <p:cNvSpPr>
            <a:spLocks noGrp="1" noChangeArrowheads="1"/>
          </p:cNvSpPr>
          <p:nvPr>
            <p:ph type="title"/>
          </p:nvPr>
        </p:nvSpPr>
        <p:spPr>
          <a:xfrm>
            <a:off x="6111427" y="365126"/>
            <a:ext cx="4556574" cy="1807305"/>
          </a:xfrm>
        </p:spPr>
        <p:txBody>
          <a:bodyPr>
            <a:normAutofit/>
          </a:bodyPr>
          <a:lstStyle/>
          <a:p>
            <a:pPr eaLnBrk="1" hangingPunct="1">
              <a:lnSpc>
                <a:spcPct val="90000"/>
              </a:lnSpc>
              <a:defRPr/>
            </a:pPr>
            <a:r>
              <a:rPr lang="en-US" altLang="en-US" sz="2300" b="1" dirty="0">
                <a:solidFill>
                  <a:srgbClr val="FF0000"/>
                </a:solidFill>
              </a:rPr>
              <a:t>Should a person accumulate a lot of debt in pursuing a higher education degree, what is the best response?</a:t>
            </a:r>
          </a:p>
        </p:txBody>
      </p:sp>
      <p:pic>
        <p:nvPicPr>
          <p:cNvPr id="96261" name="Picture 96260">
            <a:extLst>
              <a:ext uri="{FF2B5EF4-FFF2-40B4-BE49-F238E27FC236}">
                <a16:creationId xmlns:a16="http://schemas.microsoft.com/office/drawing/2014/main" id="{DDE52FF9-86D1-9309-3593-5080F78C0EFF}"/>
              </a:ext>
            </a:extLst>
          </p:cNvPr>
          <p:cNvPicPr>
            <a:picLocks noChangeAspect="1"/>
          </p:cNvPicPr>
          <p:nvPr/>
        </p:nvPicPr>
        <p:blipFill rotWithShape="1">
          <a:blip r:embed="rId2"/>
          <a:srcRect l="28909" r="33465"/>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96259" name="Rectangle 3">
            <a:extLst>
              <a:ext uri="{FF2B5EF4-FFF2-40B4-BE49-F238E27FC236}">
                <a16:creationId xmlns:a16="http://schemas.microsoft.com/office/drawing/2014/main" id="{73D78BDD-922F-4343-89F5-160298DFAAA1}"/>
              </a:ext>
            </a:extLst>
          </p:cNvPr>
          <p:cNvSpPr>
            <a:spLocks noGrp="1" noChangeArrowheads="1"/>
          </p:cNvSpPr>
          <p:nvPr>
            <p:ph type="body" idx="1"/>
          </p:nvPr>
        </p:nvSpPr>
        <p:spPr>
          <a:xfrm>
            <a:off x="6078308" y="2333297"/>
            <a:ext cx="4587406" cy="3843666"/>
          </a:xfrm>
        </p:spPr>
        <p:txBody>
          <a:bodyPr>
            <a:normAutofit/>
          </a:bodyPr>
          <a:lstStyle/>
          <a:p>
            <a:pPr marL="0" indent="0">
              <a:buNone/>
              <a:defRPr/>
            </a:pPr>
            <a:r>
              <a:rPr lang="en-US" altLang="en-US" sz="1700" dirty="0">
                <a:hlinkClick r:id="rId3" action="ppaction://hlinksldjump"/>
              </a:rPr>
              <a:t>A.  </a:t>
            </a:r>
            <a:r>
              <a:rPr lang="en-US" altLang="en-US" sz="1700" dirty="0"/>
              <a:t>Yes, pursue an education at all costs; it   </a:t>
            </a:r>
          </a:p>
          <a:p>
            <a:pPr marL="0" indent="0">
              <a:buNone/>
              <a:defRPr/>
            </a:pPr>
            <a:r>
              <a:rPr lang="en-US" altLang="en-US" sz="1700" dirty="0"/>
              <a:t>     will pay off in the end.</a:t>
            </a:r>
          </a:p>
          <a:p>
            <a:pPr marL="0" indent="0">
              <a:buNone/>
              <a:defRPr/>
            </a:pPr>
            <a:r>
              <a:rPr lang="en-US" altLang="en-US" sz="1700" dirty="0">
                <a:hlinkClick r:id="rId4" action="ppaction://hlinksldjump"/>
              </a:rPr>
              <a:t>B</a:t>
            </a:r>
            <a:r>
              <a:rPr lang="en-US" altLang="en-US" sz="1700" dirty="0">
                <a:hlinkClick r:id="rId5" action="ppaction://hlinksldjump"/>
              </a:rPr>
              <a:t>. </a:t>
            </a:r>
            <a:r>
              <a:rPr lang="en-US" altLang="en-US" sz="1700" dirty="0"/>
              <a:t>If the cost is too high, do not pursue</a:t>
            </a:r>
          </a:p>
          <a:p>
            <a:pPr marL="0" indent="0">
              <a:buNone/>
              <a:defRPr/>
            </a:pPr>
            <a:r>
              <a:rPr lang="en-US" altLang="en-US" sz="1700" dirty="0"/>
              <a:t>     higher education</a:t>
            </a:r>
            <a:r>
              <a:rPr lang="en-US" altLang="en-US" sz="1700" dirty="0">
                <a:hlinkClick r:id="rId6" action="ppaction://hlinksldjump"/>
              </a:rPr>
              <a:t>.</a:t>
            </a:r>
          </a:p>
          <a:p>
            <a:pPr marL="0" indent="0">
              <a:buNone/>
              <a:defRPr/>
            </a:pPr>
            <a:r>
              <a:rPr lang="en-US" altLang="en-US" sz="1700" dirty="0">
                <a:hlinkClick r:id="rId6" action="ppaction://hlinksldjump"/>
              </a:rPr>
              <a:t>C. </a:t>
            </a:r>
            <a:r>
              <a:rPr lang="en-US" altLang="en-US" sz="1700" dirty="0"/>
              <a:t>A person should take into consideration </a:t>
            </a:r>
          </a:p>
          <a:p>
            <a:pPr marL="0" indent="0">
              <a:buNone/>
              <a:defRPr/>
            </a:pPr>
            <a:r>
              <a:rPr lang="en-US" altLang="en-US" sz="1700" dirty="0"/>
              <a:t>    their financial status and pursue a school </a:t>
            </a:r>
          </a:p>
          <a:p>
            <a:pPr marL="0" indent="0">
              <a:buNone/>
              <a:defRPr/>
            </a:pPr>
            <a:r>
              <a:rPr lang="en-US" altLang="en-US" sz="1700" dirty="0"/>
              <a:t>    where it will not be a tremendous financial  </a:t>
            </a:r>
          </a:p>
          <a:p>
            <a:pPr marL="0" indent="0">
              <a:buNone/>
              <a:defRPr/>
            </a:pPr>
            <a:r>
              <a:rPr lang="en-US" altLang="en-US" sz="1700" dirty="0"/>
              <a:t>    liability.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a:extLst>
              <a:ext uri="{FF2B5EF4-FFF2-40B4-BE49-F238E27FC236}">
                <a16:creationId xmlns:a16="http://schemas.microsoft.com/office/drawing/2014/main" id="{18D3544B-931C-4817-BCE5-D7AB4D939019}"/>
              </a:ext>
            </a:extLst>
          </p:cNvPr>
          <p:cNvSpPr>
            <a:spLocks noGrp="1" noChangeArrowheads="1"/>
          </p:cNvSpPr>
          <p:nvPr>
            <p:ph type="title"/>
          </p:nvPr>
        </p:nvSpPr>
        <p:spPr>
          <a:xfrm>
            <a:off x="5497322" y="329184"/>
            <a:ext cx="4688333" cy="1783080"/>
          </a:xfrm>
        </p:spPr>
        <p:txBody>
          <a:bodyPr anchor="b">
            <a:normAutofit/>
          </a:bodyPr>
          <a:lstStyle/>
          <a:p>
            <a:pPr eaLnBrk="1" hangingPunct="1">
              <a:defRPr/>
            </a:pPr>
            <a:r>
              <a:rPr lang="en-US" altLang="en-US" sz="4700" dirty="0">
                <a:solidFill>
                  <a:srgbClr val="FF0000"/>
                </a:solidFill>
              </a:rPr>
              <a:t>Right answer</a:t>
            </a:r>
          </a:p>
        </p:txBody>
      </p:sp>
      <p:pic>
        <p:nvPicPr>
          <p:cNvPr id="419845" name="Picture 419844" descr="Old wrinkled hands with some coins">
            <a:extLst>
              <a:ext uri="{FF2B5EF4-FFF2-40B4-BE49-F238E27FC236}">
                <a16:creationId xmlns:a16="http://schemas.microsoft.com/office/drawing/2014/main" id="{00247F12-544A-2F31-1D9A-CA095A8B6C37}"/>
              </a:ext>
            </a:extLst>
          </p:cNvPr>
          <p:cNvPicPr>
            <a:picLocks noChangeAspect="1"/>
          </p:cNvPicPr>
          <p:nvPr/>
        </p:nvPicPr>
        <p:blipFill rotWithShape="1">
          <a:blip r:embed="rId2"/>
          <a:srcRect l="22543" r="43459" b="-1"/>
          <a:stretch/>
        </p:blipFill>
        <p:spPr>
          <a:xfrm>
            <a:off x="15240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19843" name="Rectangle 3">
            <a:extLst>
              <a:ext uri="{FF2B5EF4-FFF2-40B4-BE49-F238E27FC236}">
                <a16:creationId xmlns:a16="http://schemas.microsoft.com/office/drawing/2014/main" id="{26287F3E-ED6F-478B-A19E-1C1460819916}"/>
              </a:ext>
            </a:extLst>
          </p:cNvPr>
          <p:cNvSpPr>
            <a:spLocks noGrp="1" noChangeArrowheads="1"/>
          </p:cNvSpPr>
          <p:nvPr>
            <p:ph type="body" idx="1"/>
          </p:nvPr>
        </p:nvSpPr>
        <p:spPr>
          <a:xfrm>
            <a:off x="5497322" y="2706624"/>
            <a:ext cx="4688333" cy="3483864"/>
          </a:xfrm>
        </p:spPr>
        <p:txBody>
          <a:bodyPr>
            <a:normAutofit/>
          </a:bodyPr>
          <a:lstStyle/>
          <a:p>
            <a:pPr marL="609600" indent="-609600">
              <a:buNone/>
              <a:defRPr/>
            </a:pPr>
            <a:r>
              <a:rPr lang="en-US" altLang="en-US" sz="1600" b="1" dirty="0"/>
              <a:t>A person should take into consideration</a:t>
            </a:r>
          </a:p>
          <a:p>
            <a:pPr marL="609600" indent="-609600">
              <a:buNone/>
              <a:defRPr/>
            </a:pPr>
            <a:r>
              <a:rPr lang="en-US" altLang="en-US" sz="1600" b="1" dirty="0"/>
              <a:t>their financial status and attend a school </a:t>
            </a:r>
          </a:p>
          <a:p>
            <a:pPr marL="609600" indent="-609600">
              <a:buNone/>
              <a:defRPr/>
            </a:pPr>
            <a:r>
              <a:rPr lang="en-US" altLang="en-US" sz="1600" b="1" dirty="0"/>
              <a:t>where it will not be a tremendous financial </a:t>
            </a:r>
          </a:p>
          <a:p>
            <a:pPr marL="609600" indent="-609600">
              <a:buNone/>
              <a:defRPr/>
            </a:pPr>
            <a:r>
              <a:rPr lang="en-US" altLang="en-US" sz="1600" b="1" dirty="0"/>
              <a:t>Liability.  </a:t>
            </a:r>
            <a:endParaRPr lang="en-US" altLang="en-US" sz="1600" dirty="0"/>
          </a:p>
          <a:p>
            <a:pPr marL="609600" indent="-609600">
              <a:defRPr/>
            </a:pPr>
            <a:r>
              <a:rPr lang="en-US" altLang="en-US" sz="1600" dirty="0">
                <a:solidFill>
                  <a:srgbClr val="FF0000"/>
                </a:solidFill>
              </a:rPr>
              <a:t>Debt can be a back breaker; it is essential to monitor a debt situation and ensure it does not get out of hand. It is necessary to take all precautions to save as much money as possible when pursuing higher education, even if it means going to a community college for the first two years to save money.</a:t>
            </a:r>
          </a:p>
        </p:txBody>
      </p:sp>
      <p:sp>
        <p:nvSpPr>
          <p:cNvPr id="2" name="Arrow: Right 1">
            <a:hlinkClick r:id="rId3" action="ppaction://hlinksldjump"/>
            <a:extLst>
              <a:ext uri="{FF2B5EF4-FFF2-40B4-BE49-F238E27FC236}">
                <a16:creationId xmlns:a16="http://schemas.microsoft.com/office/drawing/2014/main" id="{364DAB94-754B-AB9D-F80B-B1490EFDB9C7}"/>
              </a:ext>
            </a:extLst>
          </p:cNvPr>
          <p:cNvSpPr/>
          <p:nvPr/>
        </p:nvSpPr>
        <p:spPr bwMode="auto">
          <a:xfrm>
            <a:off x="7757592" y="5715000"/>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68" name="Rectangle 39936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9370" name="Group 39936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99371" name="Freeform: Shape 39937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2" name="Rectangle 39937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9374" name="Rectangle 39937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6" name="Isosceles Triangle 399375">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62" name="Rectangle 2">
            <a:extLst>
              <a:ext uri="{FF2B5EF4-FFF2-40B4-BE49-F238E27FC236}">
                <a16:creationId xmlns:a16="http://schemas.microsoft.com/office/drawing/2014/main" id="{07F757DA-D9A5-444F-A0E4-75346F681C30}"/>
              </a:ext>
            </a:extLst>
          </p:cNvPr>
          <p:cNvSpPr>
            <a:spLocks noGrp="1" noChangeArrowheads="1"/>
          </p:cNvSpPr>
          <p:nvPr>
            <p:ph type="title"/>
          </p:nvPr>
        </p:nvSpPr>
        <p:spPr>
          <a:xfrm>
            <a:off x="3568553" y="643467"/>
            <a:ext cx="5054893" cy="3045834"/>
          </a:xfrm>
        </p:spPr>
        <p:txBody>
          <a:bodyPr vert="horz" lIns="91440" tIns="45720" rIns="91440" bIns="45720" rtlCol="0" anchor="b">
            <a:normAutofit/>
          </a:bodyPr>
          <a:lstStyle/>
          <a:p>
            <a:pPr algn="ctr" defTabSz="1106424">
              <a:defRPr/>
            </a:pPr>
            <a:r>
              <a:rPr lang="en-US" altLang="en-US" sz="7260" kern="1200">
                <a:solidFill>
                  <a:srgbClr val="FF0000"/>
                </a:solidFill>
                <a:latin typeface="+mj-lt"/>
                <a:ea typeface="+mj-ea"/>
                <a:cs typeface="+mj-cs"/>
              </a:rPr>
              <a:t>Wrong answer</a:t>
            </a:r>
            <a:endParaRPr lang="en-US" altLang="en-US" sz="6000">
              <a:solidFill>
                <a:srgbClr val="FF0000"/>
              </a:solidFill>
            </a:endParaRPr>
          </a:p>
        </p:txBody>
      </p:sp>
      <p:sp>
        <p:nvSpPr>
          <p:cNvPr id="399363" name="Rectangle 3">
            <a:extLst>
              <a:ext uri="{FF2B5EF4-FFF2-40B4-BE49-F238E27FC236}">
                <a16:creationId xmlns:a16="http://schemas.microsoft.com/office/drawing/2014/main" id="{C94FE687-DA24-4B79-A002-DA26CD09EFCE}"/>
              </a:ext>
            </a:extLst>
          </p:cNvPr>
          <p:cNvSpPr>
            <a:spLocks noGrp="1" noChangeArrowheads="1"/>
          </p:cNvSpPr>
          <p:nvPr>
            <p:ph type="body" idx="1"/>
          </p:nvPr>
        </p:nvSpPr>
        <p:spPr>
          <a:xfrm>
            <a:off x="3568553" y="3910492"/>
            <a:ext cx="5054893" cy="1859585"/>
          </a:xfrm>
        </p:spPr>
        <p:txBody>
          <a:bodyPr vert="horz" lIns="91440" tIns="45720" rIns="91440" bIns="45720" rtlCol="0">
            <a:normAutofit/>
          </a:bodyPr>
          <a:lstStyle/>
          <a:p>
            <a:pPr marL="0" indent="0" algn="ctr" defTabSz="1106424">
              <a:spcBef>
                <a:spcPts val="1210"/>
              </a:spcBef>
              <a:buNone/>
              <a:defRPr/>
            </a:pPr>
            <a:r>
              <a:rPr lang="en-US" altLang="en-US" sz="2904" kern="1200">
                <a:solidFill>
                  <a:schemeClr val="tx1"/>
                </a:solidFill>
                <a:latin typeface="+mn-lt"/>
                <a:ea typeface="+mn-ea"/>
                <a:cs typeface="+mn-cs"/>
              </a:rPr>
              <a:t>A student should get serious about higher education around 13 years of age.</a:t>
            </a:r>
            <a:endParaRPr lang="en-US" altLang="en-US" sz="2400"/>
          </a:p>
        </p:txBody>
      </p:sp>
      <p:sp>
        <p:nvSpPr>
          <p:cNvPr id="2" name="Arrow: Left 1">
            <a:hlinkClick r:id="rId2" action="ppaction://hlinksldjump"/>
            <a:extLst>
              <a:ext uri="{FF2B5EF4-FFF2-40B4-BE49-F238E27FC236}">
                <a16:creationId xmlns:a16="http://schemas.microsoft.com/office/drawing/2014/main" id="{7FBD9694-70C1-5887-F7D1-D7B9A3E9F4D9}"/>
              </a:ext>
            </a:extLst>
          </p:cNvPr>
          <p:cNvSpPr/>
          <p:nvPr/>
        </p:nvSpPr>
        <p:spPr bwMode="auto">
          <a:xfrm>
            <a:off x="5830518" y="5721108"/>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8824" name="Rectangle 418823">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818" name="Rectangle 2">
            <a:extLst>
              <a:ext uri="{FF2B5EF4-FFF2-40B4-BE49-F238E27FC236}">
                <a16:creationId xmlns:a16="http://schemas.microsoft.com/office/drawing/2014/main" id="{B52636EC-2D18-4D07-88A9-E262AD2101C8}"/>
              </a:ext>
            </a:extLst>
          </p:cNvPr>
          <p:cNvSpPr>
            <a:spLocks noGrp="1" noChangeArrowheads="1"/>
          </p:cNvSpPr>
          <p:nvPr>
            <p:ph type="title"/>
          </p:nvPr>
        </p:nvSpPr>
        <p:spPr>
          <a:xfrm>
            <a:off x="970908" y="1220919"/>
            <a:ext cx="5425781" cy="2387600"/>
          </a:xfrm>
        </p:spPr>
        <p:txBody>
          <a:bodyPr vert="horz" lIns="91440" tIns="45720" rIns="91440" bIns="45720" rtlCol="0" anchor="b">
            <a:normAutofit/>
          </a:bodyPr>
          <a:lstStyle/>
          <a:p>
            <a:pPr>
              <a:defRPr/>
            </a:pPr>
            <a:r>
              <a:rPr lang="en-US" altLang="en-US" sz="6000" kern="1200" dirty="0">
                <a:solidFill>
                  <a:srgbClr val="FF0000"/>
                </a:solidFill>
                <a:latin typeface="+mj-lt"/>
                <a:ea typeface="+mj-ea"/>
                <a:cs typeface="+mj-cs"/>
              </a:rPr>
              <a:t>Wrong answer</a:t>
            </a:r>
          </a:p>
        </p:txBody>
      </p:sp>
      <p:sp>
        <p:nvSpPr>
          <p:cNvPr id="418819" name="Rectangle 3">
            <a:extLst>
              <a:ext uri="{FF2B5EF4-FFF2-40B4-BE49-F238E27FC236}">
                <a16:creationId xmlns:a16="http://schemas.microsoft.com/office/drawing/2014/main" id="{3E506060-952D-4C03-BCC4-9F98B879B104}"/>
              </a:ext>
            </a:extLst>
          </p:cNvPr>
          <p:cNvSpPr>
            <a:spLocks noGrp="1" noChangeArrowheads="1"/>
          </p:cNvSpPr>
          <p:nvPr>
            <p:ph type="body" idx="1"/>
          </p:nvPr>
        </p:nvSpPr>
        <p:spPr>
          <a:xfrm>
            <a:off x="970908" y="3700594"/>
            <a:ext cx="5425781" cy="1655762"/>
          </a:xfrm>
        </p:spPr>
        <p:txBody>
          <a:bodyPr vert="horz" lIns="91440" tIns="45720" rIns="91440" bIns="45720" rtlCol="0">
            <a:normAutofit/>
          </a:bodyPr>
          <a:lstStyle/>
          <a:p>
            <a:pPr marL="0" indent="0">
              <a:buNone/>
              <a:defRPr/>
            </a:pPr>
            <a:r>
              <a:rPr lang="en-US" altLang="en-US" sz="2400" kern="1200" dirty="0">
                <a:solidFill>
                  <a:srgbClr val="FF0000"/>
                </a:solidFill>
                <a:latin typeface="+mn-lt"/>
                <a:ea typeface="+mn-ea"/>
                <a:cs typeface="+mn-cs"/>
              </a:rPr>
              <a:t>If the cost is too high, do not pursue a college education. </a:t>
            </a:r>
            <a:r>
              <a:rPr lang="en-US" altLang="en-US" sz="2400" kern="1200" dirty="0">
                <a:latin typeface="+mn-lt"/>
                <a:ea typeface="+mn-ea"/>
                <a:cs typeface="+mn-cs"/>
              </a:rPr>
              <a:t>Do not give up on your dreams due to the lack of financial funds where there is a will there is a way.</a:t>
            </a:r>
          </a:p>
        </p:txBody>
      </p:sp>
      <p:sp>
        <p:nvSpPr>
          <p:cNvPr id="418826" name="Freeform: Shape 418825">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8828" name="Oval 418827">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830" name="Block Arc 418829">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8832" name="Freeform: Shape 418831">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418834" name="Straight Connector 418833">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18836" name="Freeform: Shape 418835">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18838" name="Arc 418837">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8840" name="Freeform: Shape 418839">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Left 1">
            <a:hlinkClick r:id="rId2" action="ppaction://hlinksldjump"/>
            <a:extLst>
              <a:ext uri="{FF2B5EF4-FFF2-40B4-BE49-F238E27FC236}">
                <a16:creationId xmlns:a16="http://schemas.microsoft.com/office/drawing/2014/main" id="{6F4856FF-D340-1C5D-CC4A-22A4B955740F}"/>
              </a:ext>
            </a:extLst>
          </p:cNvPr>
          <p:cNvSpPr/>
          <p:nvPr/>
        </p:nvSpPr>
        <p:spPr bwMode="auto">
          <a:xfrm>
            <a:off x="5694600" y="5832858"/>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18818"/>
                                        </p:tgtEl>
                                        <p:attrNameLst>
                                          <p:attrName>style.visibility</p:attrName>
                                        </p:attrNameLst>
                                      </p:cBhvr>
                                      <p:to>
                                        <p:strVal val="visible"/>
                                      </p:to>
                                    </p:set>
                                    <p:animEffect transition="in" filter="fade">
                                      <p:cBhvr>
                                        <p:cTn id="7" dur="700"/>
                                        <p:tgtEl>
                                          <p:spTgt spid="418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7797" name="Picture 417796" descr="Books stacked on a wooden table">
            <a:extLst>
              <a:ext uri="{FF2B5EF4-FFF2-40B4-BE49-F238E27FC236}">
                <a16:creationId xmlns:a16="http://schemas.microsoft.com/office/drawing/2014/main" id="{4EF4E3DD-374A-F2C4-7126-83B481F6690C}"/>
              </a:ext>
            </a:extLst>
          </p:cNvPr>
          <p:cNvPicPr>
            <a:picLocks noChangeAspect="1"/>
          </p:cNvPicPr>
          <p:nvPr/>
        </p:nvPicPr>
        <p:blipFill rotWithShape="1">
          <a:blip r:embed="rId2"/>
          <a:srcRect l="54551" r="10003" b="-1"/>
          <a:stretch/>
        </p:blipFill>
        <p:spPr>
          <a:xfrm>
            <a:off x="1518476"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17794" name="Rectangle 2">
            <a:extLst>
              <a:ext uri="{FF2B5EF4-FFF2-40B4-BE49-F238E27FC236}">
                <a16:creationId xmlns:a16="http://schemas.microsoft.com/office/drawing/2014/main" id="{33B53E4F-D348-4553-A240-E7FF9AE4F464}"/>
              </a:ext>
            </a:extLst>
          </p:cNvPr>
          <p:cNvSpPr>
            <a:spLocks noGrp="1" noChangeArrowheads="1"/>
          </p:cNvSpPr>
          <p:nvPr>
            <p:ph type="title"/>
          </p:nvPr>
        </p:nvSpPr>
        <p:spPr>
          <a:xfrm>
            <a:off x="5894287" y="407988"/>
            <a:ext cx="4291113" cy="1325563"/>
          </a:xfrm>
        </p:spPr>
        <p:txBody>
          <a:bodyPr>
            <a:normAutofit/>
          </a:bodyPr>
          <a:lstStyle/>
          <a:p>
            <a:pPr eaLnBrk="1" hangingPunct="1">
              <a:defRPr/>
            </a:pPr>
            <a:r>
              <a:rPr lang="en-US" altLang="en-US" dirty="0">
                <a:solidFill>
                  <a:srgbClr val="FF0000"/>
                </a:solidFill>
              </a:rPr>
              <a:t>Wrong answer</a:t>
            </a:r>
          </a:p>
        </p:txBody>
      </p:sp>
      <p:sp>
        <p:nvSpPr>
          <p:cNvPr id="417795" name="Rectangle 3">
            <a:extLst>
              <a:ext uri="{FF2B5EF4-FFF2-40B4-BE49-F238E27FC236}">
                <a16:creationId xmlns:a16="http://schemas.microsoft.com/office/drawing/2014/main" id="{EFCA43BB-562F-408C-9F8C-AF03599A8A7C}"/>
              </a:ext>
            </a:extLst>
          </p:cNvPr>
          <p:cNvSpPr>
            <a:spLocks noGrp="1" noChangeArrowheads="1"/>
          </p:cNvSpPr>
          <p:nvPr>
            <p:ph type="body" idx="1"/>
          </p:nvPr>
        </p:nvSpPr>
        <p:spPr>
          <a:xfrm>
            <a:off x="5334000" y="1868487"/>
            <a:ext cx="5334000" cy="4351338"/>
          </a:xfrm>
        </p:spPr>
        <p:txBody>
          <a:bodyPr>
            <a:normAutofit/>
          </a:bodyPr>
          <a:lstStyle/>
          <a:p>
            <a:pPr eaLnBrk="1" hangingPunct="1">
              <a:lnSpc>
                <a:spcPct val="90000"/>
              </a:lnSpc>
              <a:buFont typeface="Wingdings" panose="05000000000000000000" pitchFamily="2" charset="2"/>
              <a:buNone/>
              <a:defRPr/>
            </a:pPr>
            <a:r>
              <a:rPr lang="en-US" altLang="en-US" b="1" dirty="0"/>
              <a:t>Should a person accumulate a</a:t>
            </a:r>
          </a:p>
          <a:p>
            <a:pPr eaLnBrk="1" hangingPunct="1">
              <a:lnSpc>
                <a:spcPct val="90000"/>
              </a:lnSpc>
              <a:buFont typeface="Wingdings" panose="05000000000000000000" pitchFamily="2" charset="2"/>
              <a:buNone/>
              <a:defRPr/>
            </a:pPr>
            <a:r>
              <a:rPr lang="en-US" altLang="en-US" b="1" dirty="0"/>
              <a:t>a lot of debt in pursuing a</a:t>
            </a:r>
          </a:p>
          <a:p>
            <a:pPr eaLnBrk="1" hangingPunct="1">
              <a:lnSpc>
                <a:spcPct val="90000"/>
              </a:lnSpc>
              <a:buFont typeface="Wingdings" panose="05000000000000000000" pitchFamily="2" charset="2"/>
              <a:buNone/>
              <a:defRPr/>
            </a:pPr>
            <a:r>
              <a:rPr lang="en-US" altLang="en-US" b="1" dirty="0"/>
              <a:t>higher education degree?</a:t>
            </a:r>
            <a:endParaRPr lang="en-US" altLang="en-US" dirty="0"/>
          </a:p>
          <a:p>
            <a:pPr eaLnBrk="1" hangingPunct="1">
              <a:lnSpc>
                <a:spcPct val="90000"/>
              </a:lnSpc>
              <a:defRPr/>
            </a:pPr>
            <a:r>
              <a:rPr lang="en-US" altLang="en-US" dirty="0">
                <a:solidFill>
                  <a:srgbClr val="FF0000"/>
                </a:solidFill>
              </a:rPr>
              <a:t>Yes pursue an education at all costs, it will pay off in the long run.</a:t>
            </a:r>
          </a:p>
        </p:txBody>
      </p:sp>
      <p:sp>
        <p:nvSpPr>
          <p:cNvPr id="2" name="Arrow: Left 1">
            <a:hlinkClick r:id="rId3" action="ppaction://hlinksldjump"/>
            <a:extLst>
              <a:ext uri="{FF2B5EF4-FFF2-40B4-BE49-F238E27FC236}">
                <a16:creationId xmlns:a16="http://schemas.microsoft.com/office/drawing/2014/main" id="{EE56A155-8973-9869-E81C-AD4E3CA82EB4}"/>
              </a:ext>
            </a:extLst>
          </p:cNvPr>
          <p:cNvSpPr/>
          <p:nvPr/>
        </p:nvSpPr>
        <p:spPr bwMode="auto">
          <a:xfrm>
            <a:off x="8382000" y="5201322"/>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288" name="Rectangle 9728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82" name="Rectangle 2">
            <a:extLst>
              <a:ext uri="{FF2B5EF4-FFF2-40B4-BE49-F238E27FC236}">
                <a16:creationId xmlns:a16="http://schemas.microsoft.com/office/drawing/2014/main" id="{FFFE38DA-F5D2-4F1C-80A4-D004EEB268E0}"/>
              </a:ext>
            </a:extLst>
          </p:cNvPr>
          <p:cNvSpPr>
            <a:spLocks noGrp="1" noChangeArrowheads="1"/>
          </p:cNvSpPr>
          <p:nvPr>
            <p:ph type="title"/>
          </p:nvPr>
        </p:nvSpPr>
        <p:spPr>
          <a:xfrm>
            <a:off x="808638" y="386930"/>
            <a:ext cx="9236700" cy="1188950"/>
          </a:xfrm>
        </p:spPr>
        <p:txBody>
          <a:bodyPr anchor="b">
            <a:normAutofit/>
          </a:bodyPr>
          <a:lstStyle/>
          <a:p>
            <a:pPr eaLnBrk="1" hangingPunct="1">
              <a:defRPr/>
            </a:pPr>
            <a:r>
              <a:rPr lang="en-US" altLang="en-US" sz="3000" b="1" dirty="0">
                <a:solidFill>
                  <a:srgbClr val="FF0000"/>
                </a:solidFill>
              </a:rPr>
              <a:t>Should a student pursue a technical education over traditional academic education, what is the best response?</a:t>
            </a:r>
          </a:p>
        </p:txBody>
      </p:sp>
      <p:grpSp>
        <p:nvGrpSpPr>
          <p:cNvPr id="97290" name="Group 9728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97291" name="Rectangle 9729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92" name="Rectangle 9729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294" name="Rectangle 9729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83" name="Rectangle 3">
            <a:extLst>
              <a:ext uri="{FF2B5EF4-FFF2-40B4-BE49-F238E27FC236}">
                <a16:creationId xmlns:a16="http://schemas.microsoft.com/office/drawing/2014/main" id="{54454547-80A2-4B62-BF40-0AB5183594E5}"/>
              </a:ext>
            </a:extLst>
          </p:cNvPr>
          <p:cNvSpPr>
            <a:spLocks noGrp="1" noChangeArrowheads="1"/>
          </p:cNvSpPr>
          <p:nvPr>
            <p:ph type="body" idx="1"/>
          </p:nvPr>
        </p:nvSpPr>
        <p:spPr>
          <a:xfrm>
            <a:off x="793660" y="2599509"/>
            <a:ext cx="10143668" cy="3435531"/>
          </a:xfrm>
        </p:spPr>
        <p:txBody>
          <a:bodyPr anchor="ctr">
            <a:normAutofit/>
          </a:bodyPr>
          <a:lstStyle/>
          <a:p>
            <a:pPr marL="0" indent="0">
              <a:buNone/>
              <a:defRPr/>
            </a:pPr>
            <a:r>
              <a:rPr lang="en-US" altLang="en-US" sz="1500" dirty="0">
                <a:hlinkClick r:id="rId2" action="ppaction://hlinksldjump"/>
              </a:rPr>
              <a:t> A. </a:t>
            </a:r>
            <a:r>
              <a:rPr lang="en-US" altLang="en-US" sz="1500" dirty="0"/>
              <a:t>There is no compromise; all students should  </a:t>
            </a:r>
          </a:p>
          <a:p>
            <a:pPr marL="0" indent="0">
              <a:buNone/>
              <a:defRPr/>
            </a:pPr>
            <a:r>
              <a:rPr lang="en-US" altLang="en-US" sz="1500" dirty="0"/>
              <a:t>      attend a 4-year college to enjoy a comfortable </a:t>
            </a:r>
          </a:p>
          <a:p>
            <a:pPr marL="0" indent="0">
              <a:buNone/>
              <a:defRPr/>
            </a:pPr>
            <a:r>
              <a:rPr lang="en-US" altLang="en-US" sz="1500" dirty="0"/>
              <a:t>      lifestyle.</a:t>
            </a:r>
          </a:p>
          <a:p>
            <a:pPr marL="0" indent="0">
              <a:buNone/>
              <a:defRPr/>
            </a:pPr>
            <a:r>
              <a:rPr lang="en-US" altLang="en-US" sz="1500" dirty="0">
                <a:hlinkClick r:id="rId3" action="ppaction://hlinksldjump"/>
              </a:rPr>
              <a:t>B.  </a:t>
            </a:r>
            <a:r>
              <a:rPr lang="en-US" altLang="en-US" sz="1500" dirty="0"/>
              <a:t>A student should disregard the importance </a:t>
            </a:r>
          </a:p>
          <a:p>
            <a:pPr marL="0" indent="0">
              <a:buNone/>
              <a:defRPr/>
            </a:pPr>
            <a:r>
              <a:rPr lang="en-US" altLang="en-US" sz="1500" dirty="0"/>
              <a:t>     of attending a four-year college.</a:t>
            </a:r>
          </a:p>
          <a:p>
            <a:pPr marL="0" indent="0">
              <a:buNone/>
              <a:defRPr/>
            </a:pPr>
            <a:r>
              <a:rPr lang="en-US" altLang="en-US" sz="1500" dirty="0">
                <a:hlinkClick r:id="rId4" action="ppaction://hlinksldjump"/>
              </a:rPr>
              <a:t>C. </a:t>
            </a:r>
            <a:r>
              <a:rPr lang="en-US" altLang="en-US" sz="1500" dirty="0"/>
              <a:t>Each person should do a self-inventory and seek </a:t>
            </a:r>
          </a:p>
          <a:p>
            <a:pPr marL="0" indent="0">
              <a:buNone/>
              <a:defRPr/>
            </a:pPr>
            <a:r>
              <a:rPr lang="en-US" altLang="en-US" sz="1500" dirty="0"/>
              <a:t>     advice from their parents, public school officials,  </a:t>
            </a:r>
          </a:p>
          <a:p>
            <a:pPr marL="0" indent="0">
              <a:buNone/>
              <a:defRPr/>
            </a:pPr>
            <a:r>
              <a:rPr lang="en-US" altLang="en-US" sz="1500" dirty="0"/>
              <a:t>     and other trusted adults and friends to gain   </a:t>
            </a:r>
          </a:p>
          <a:p>
            <a:pPr marL="0" indent="0">
              <a:buNone/>
              <a:defRPr/>
            </a:pPr>
            <a:r>
              <a:rPr lang="en-US" altLang="en-US" sz="1500" dirty="0"/>
              <a:t>     insight into which educational path they should </a:t>
            </a:r>
          </a:p>
          <a:p>
            <a:pPr marL="0" indent="0">
              <a:buNone/>
              <a:defRPr/>
            </a:pPr>
            <a:r>
              <a:rPr lang="en-US" altLang="en-US" sz="1500" dirty="0"/>
              <a:t>     pursue.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1112" name="Rectangle 43111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106" name="Rectangle 2">
            <a:extLst>
              <a:ext uri="{FF2B5EF4-FFF2-40B4-BE49-F238E27FC236}">
                <a16:creationId xmlns:a16="http://schemas.microsoft.com/office/drawing/2014/main" id="{D6CDAFB3-5F3C-4BEF-851A-DF2E378495DD}"/>
              </a:ext>
            </a:extLst>
          </p:cNvPr>
          <p:cNvSpPr>
            <a:spLocks noGrp="1" noChangeArrowheads="1"/>
          </p:cNvSpPr>
          <p:nvPr>
            <p:ph type="title"/>
          </p:nvPr>
        </p:nvSpPr>
        <p:spPr>
          <a:xfrm>
            <a:off x="808638" y="386930"/>
            <a:ext cx="9236700" cy="1188950"/>
          </a:xfrm>
        </p:spPr>
        <p:txBody>
          <a:bodyPr anchor="b">
            <a:normAutofit/>
          </a:bodyPr>
          <a:lstStyle/>
          <a:p>
            <a:pPr eaLnBrk="1" hangingPunct="1">
              <a:defRPr/>
            </a:pPr>
            <a:r>
              <a:rPr lang="en-US" altLang="en-US" sz="3800" dirty="0">
                <a:solidFill>
                  <a:srgbClr val="FF0000"/>
                </a:solidFill>
              </a:rPr>
              <a:t>Right Answer </a:t>
            </a:r>
            <a:r>
              <a:rPr lang="en-US" altLang="en-US" sz="3800" dirty="0"/>
              <a:t>Take a self-inventory and decide your best path to success.</a:t>
            </a:r>
          </a:p>
        </p:txBody>
      </p:sp>
      <p:grpSp>
        <p:nvGrpSpPr>
          <p:cNvPr id="431114" name="Group 43111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31115" name="Rectangle 43111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116" name="Rectangle 43111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1118" name="Rectangle 4311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107" name="Rectangle 3">
            <a:extLst>
              <a:ext uri="{FF2B5EF4-FFF2-40B4-BE49-F238E27FC236}">
                <a16:creationId xmlns:a16="http://schemas.microsoft.com/office/drawing/2014/main" id="{6E477003-ACCA-489A-954C-40042110BB05}"/>
              </a:ext>
            </a:extLst>
          </p:cNvPr>
          <p:cNvSpPr>
            <a:spLocks noGrp="1" noChangeArrowheads="1"/>
          </p:cNvSpPr>
          <p:nvPr>
            <p:ph type="body" idx="1"/>
          </p:nvPr>
        </p:nvSpPr>
        <p:spPr>
          <a:xfrm>
            <a:off x="793660" y="2599509"/>
            <a:ext cx="10143668" cy="3435531"/>
          </a:xfrm>
        </p:spPr>
        <p:txBody>
          <a:bodyPr anchor="ctr">
            <a:normAutofit/>
          </a:bodyPr>
          <a:lstStyle/>
          <a:p>
            <a:pPr marL="609600" indent="-609600">
              <a:defRPr/>
            </a:pPr>
            <a:r>
              <a:rPr lang="en-US" altLang="en-US" sz="2400" b="1"/>
              <a:t>Listen to your parents, evaluate the pros and cons  of going to college, be true to yourself, pursue a college education if it is in your best interests and if you sincerely desire a higher education  </a:t>
            </a:r>
            <a:endParaRPr lang="en-US" altLang="en-US" sz="2400"/>
          </a:p>
          <a:p>
            <a:pPr marL="609600" indent="-609600">
              <a:defRPr/>
            </a:pPr>
            <a:r>
              <a:rPr lang="en-US" altLang="en-US" sz="2400"/>
              <a:t>A student should receive input from their parents and other trusted school counselors, teachers, and adults. The final decision is the students. Attending college should not be based on what others in the family have done or what others say. A person should pursue a college education if they desire higher education and if higher education is in their best interests.</a:t>
            </a:r>
          </a:p>
        </p:txBody>
      </p:sp>
      <p:sp>
        <p:nvSpPr>
          <p:cNvPr id="2" name="Arrow: Right 1">
            <a:hlinkClick r:id="rId2" action="ppaction://hlinksldjump"/>
            <a:extLst>
              <a:ext uri="{FF2B5EF4-FFF2-40B4-BE49-F238E27FC236}">
                <a16:creationId xmlns:a16="http://schemas.microsoft.com/office/drawing/2014/main" id="{494C6028-4A1C-8B49-6C43-9A0B442A69B3}"/>
              </a:ext>
            </a:extLst>
          </p:cNvPr>
          <p:cNvSpPr/>
          <p:nvPr/>
        </p:nvSpPr>
        <p:spPr bwMode="auto">
          <a:xfrm>
            <a:off x="5865494" y="5792260"/>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D7FB9-41E2-6521-E267-EE1AC0B464C9}"/>
              </a:ext>
            </a:extLst>
          </p:cNvPr>
          <p:cNvSpPr>
            <a:spLocks noGrp="1"/>
          </p:cNvSpPr>
          <p:nvPr>
            <p:ph type="title"/>
          </p:nvPr>
        </p:nvSpPr>
        <p:spPr>
          <a:xfrm>
            <a:off x="6601177" y="530578"/>
            <a:ext cx="3578384" cy="1160110"/>
          </a:xfrm>
        </p:spPr>
        <p:txBody>
          <a:bodyPr>
            <a:normAutofit/>
          </a:bodyPr>
          <a:lstStyle/>
          <a:p>
            <a:r>
              <a:rPr lang="en-US" dirty="0">
                <a:solidFill>
                  <a:srgbClr val="FF0000"/>
                </a:solidFill>
              </a:rPr>
              <a:t>Wrong answer</a:t>
            </a:r>
          </a:p>
        </p:txBody>
      </p:sp>
      <p:pic>
        <p:nvPicPr>
          <p:cNvPr id="7" name="Graphic 6" descr="Diploma Roll">
            <a:extLst>
              <a:ext uri="{FF2B5EF4-FFF2-40B4-BE49-F238E27FC236}">
                <a16:creationId xmlns:a16="http://schemas.microsoft.com/office/drawing/2014/main" id="{2222FA82-416E-6FDD-F1EB-2AE1FE9339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52649" y="1332482"/>
            <a:ext cx="4080146" cy="4080146"/>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sp>
        <p:nvSpPr>
          <p:cNvPr id="3" name="Content Placeholder 2">
            <a:extLst>
              <a:ext uri="{FF2B5EF4-FFF2-40B4-BE49-F238E27FC236}">
                <a16:creationId xmlns:a16="http://schemas.microsoft.com/office/drawing/2014/main" id="{54D988B4-446F-4A66-A1BB-0D5732C16267}"/>
              </a:ext>
            </a:extLst>
          </p:cNvPr>
          <p:cNvSpPr>
            <a:spLocks noGrp="1"/>
          </p:cNvSpPr>
          <p:nvPr>
            <p:ph idx="1"/>
          </p:nvPr>
        </p:nvSpPr>
        <p:spPr>
          <a:xfrm>
            <a:off x="6601176" y="1825625"/>
            <a:ext cx="4371623" cy="4388908"/>
          </a:xfrm>
        </p:spPr>
        <p:txBody>
          <a:bodyPr>
            <a:normAutofit/>
          </a:bodyPr>
          <a:lstStyle/>
          <a:p>
            <a:r>
              <a:rPr lang="en-US" dirty="0"/>
              <a:t>In today's economy, a person should not pursue a college education. </a:t>
            </a:r>
            <a:r>
              <a:rPr lang="en-US" dirty="0">
                <a:solidFill>
                  <a:srgbClr val="FF0000"/>
                </a:solidFill>
              </a:rPr>
              <a:t>A college education should never be discredited. </a:t>
            </a:r>
          </a:p>
        </p:txBody>
      </p:sp>
      <p:sp>
        <p:nvSpPr>
          <p:cNvPr id="4" name="Arrow: Left 3">
            <a:hlinkClick r:id="rId4" action="ppaction://hlinksldjump"/>
            <a:extLst>
              <a:ext uri="{FF2B5EF4-FFF2-40B4-BE49-F238E27FC236}">
                <a16:creationId xmlns:a16="http://schemas.microsoft.com/office/drawing/2014/main" id="{5EE32310-DE70-B634-5E8F-0AB6C0F92C46}"/>
              </a:ext>
            </a:extLst>
          </p:cNvPr>
          <p:cNvSpPr/>
          <p:nvPr/>
        </p:nvSpPr>
        <p:spPr bwMode="auto">
          <a:xfrm>
            <a:off x="5133625" y="5940213"/>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6236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895" name="Graphic 421894" descr="Education">
            <a:extLst>
              <a:ext uri="{FF2B5EF4-FFF2-40B4-BE49-F238E27FC236}">
                <a16:creationId xmlns:a16="http://schemas.microsoft.com/office/drawing/2014/main" id="{9F91BAF4-CB85-CDCB-C155-669E12241E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29789" y="1551128"/>
            <a:ext cx="3583036" cy="358303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21890" name="Rectangle 2">
            <a:extLst>
              <a:ext uri="{FF2B5EF4-FFF2-40B4-BE49-F238E27FC236}">
                <a16:creationId xmlns:a16="http://schemas.microsoft.com/office/drawing/2014/main" id="{B4BF8806-C883-4441-A131-EE75B3552DA6}"/>
              </a:ext>
            </a:extLst>
          </p:cNvPr>
          <p:cNvSpPr>
            <a:spLocks noGrp="1" noChangeArrowheads="1"/>
          </p:cNvSpPr>
          <p:nvPr>
            <p:ph type="title"/>
          </p:nvPr>
        </p:nvSpPr>
        <p:spPr>
          <a:xfrm>
            <a:off x="2152650" y="479494"/>
            <a:ext cx="3943350" cy="1325563"/>
          </a:xfrm>
        </p:spPr>
        <p:txBody>
          <a:bodyPr>
            <a:normAutofit/>
          </a:bodyPr>
          <a:lstStyle/>
          <a:p>
            <a:pPr eaLnBrk="1" hangingPunct="1">
              <a:defRPr/>
            </a:pPr>
            <a:r>
              <a:rPr lang="en-US" altLang="en-US" dirty="0">
                <a:solidFill>
                  <a:srgbClr val="FF0000"/>
                </a:solidFill>
              </a:rPr>
              <a:t>Wrong answer</a:t>
            </a:r>
          </a:p>
        </p:txBody>
      </p:sp>
      <p:sp>
        <p:nvSpPr>
          <p:cNvPr id="421891" name="Rectangle 3">
            <a:extLst>
              <a:ext uri="{FF2B5EF4-FFF2-40B4-BE49-F238E27FC236}">
                <a16:creationId xmlns:a16="http://schemas.microsoft.com/office/drawing/2014/main" id="{D6B2E6C2-16F2-4A2A-BA1A-31E22CD85859}"/>
              </a:ext>
            </a:extLst>
          </p:cNvPr>
          <p:cNvSpPr>
            <a:spLocks noGrp="1" noChangeArrowheads="1"/>
          </p:cNvSpPr>
          <p:nvPr>
            <p:ph type="body" idx="1"/>
          </p:nvPr>
        </p:nvSpPr>
        <p:spPr>
          <a:xfrm>
            <a:off x="2152649" y="1984443"/>
            <a:ext cx="4387999" cy="4192520"/>
          </a:xfrm>
        </p:spPr>
        <p:txBody>
          <a:bodyPr>
            <a:normAutofit fontScale="92500" lnSpcReduction="10000"/>
          </a:bodyPr>
          <a:lstStyle/>
          <a:p>
            <a:pPr eaLnBrk="1" hangingPunct="1">
              <a:lnSpc>
                <a:spcPct val="90000"/>
              </a:lnSpc>
              <a:defRPr/>
            </a:pPr>
            <a:r>
              <a:rPr lang="en-US" altLang="en-US" sz="3000" dirty="0"/>
              <a:t>A person should continuously pursue a 4-year academic education over a technical or trade school education.</a:t>
            </a:r>
          </a:p>
          <a:p>
            <a:pPr eaLnBrk="1" hangingPunct="1">
              <a:lnSpc>
                <a:spcPct val="90000"/>
              </a:lnSpc>
              <a:defRPr/>
            </a:pPr>
            <a:r>
              <a:rPr lang="en-US" altLang="en-US" sz="3000" dirty="0">
                <a:solidFill>
                  <a:srgbClr val="FF0000"/>
                </a:solidFill>
              </a:rPr>
              <a:t>A four-year college education should always be pursued. </a:t>
            </a:r>
            <a:r>
              <a:rPr lang="en-US" altLang="en-US" sz="3000" dirty="0"/>
              <a:t>There are times when trade or technical school is the best path to success.</a:t>
            </a:r>
          </a:p>
        </p:txBody>
      </p:sp>
      <p:sp>
        <p:nvSpPr>
          <p:cNvPr id="2" name="Arrow: Left 1">
            <a:hlinkClick r:id="rId4" action="ppaction://hlinksldjump"/>
            <a:extLst>
              <a:ext uri="{FF2B5EF4-FFF2-40B4-BE49-F238E27FC236}">
                <a16:creationId xmlns:a16="http://schemas.microsoft.com/office/drawing/2014/main" id="{14BEC2D4-6265-F201-5450-96C2578F2874}"/>
              </a:ext>
            </a:extLst>
          </p:cNvPr>
          <p:cNvSpPr/>
          <p:nvPr/>
        </p:nvSpPr>
        <p:spPr bwMode="auto">
          <a:xfrm>
            <a:off x="6666155" y="61977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CCE86CDD-8E77-4A30-A18D-1B314746A2A4}"/>
              </a:ext>
            </a:extLst>
          </p:cNvPr>
          <p:cNvSpPr>
            <a:spLocks noGrp="1" noChangeArrowheads="1"/>
          </p:cNvSpPr>
          <p:nvPr>
            <p:ph type="title"/>
          </p:nvPr>
        </p:nvSpPr>
        <p:spPr>
          <a:xfrm>
            <a:off x="5312706" y="493909"/>
            <a:ext cx="5099103" cy="1807305"/>
          </a:xfrm>
        </p:spPr>
        <p:txBody>
          <a:bodyPr>
            <a:normAutofit/>
          </a:bodyPr>
          <a:lstStyle/>
          <a:p>
            <a:pPr eaLnBrk="1" hangingPunct="1">
              <a:lnSpc>
                <a:spcPct val="90000"/>
              </a:lnSpc>
              <a:defRPr/>
            </a:pPr>
            <a:r>
              <a:rPr lang="en-US" altLang="en-US" sz="2500" b="1" dirty="0">
                <a:solidFill>
                  <a:srgbClr val="FF0000"/>
                </a:solidFill>
              </a:rPr>
              <a:t>Is it in a student’s best interest to attend a faraway college or close by? What is the best response?</a:t>
            </a:r>
          </a:p>
        </p:txBody>
      </p:sp>
      <p:pic>
        <p:nvPicPr>
          <p:cNvPr id="98309" name="Picture 98308" descr="A close up image of chess pawns">
            <a:extLst>
              <a:ext uri="{FF2B5EF4-FFF2-40B4-BE49-F238E27FC236}">
                <a16:creationId xmlns:a16="http://schemas.microsoft.com/office/drawing/2014/main" id="{85C41675-0DC9-924A-B42E-B7B84279EAEB}"/>
              </a:ext>
            </a:extLst>
          </p:cNvPr>
          <p:cNvPicPr>
            <a:picLocks noChangeAspect="1"/>
          </p:cNvPicPr>
          <p:nvPr/>
        </p:nvPicPr>
        <p:blipFill rotWithShape="1">
          <a:blip r:embed="rId2"/>
          <a:srcRect l="37744" r="18275"/>
          <a:stretch/>
        </p:blipFill>
        <p:spPr>
          <a:xfrm>
            <a:off x="1524020" y="10"/>
            <a:ext cx="3631272"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98307" name="Rectangle 3">
            <a:extLst>
              <a:ext uri="{FF2B5EF4-FFF2-40B4-BE49-F238E27FC236}">
                <a16:creationId xmlns:a16="http://schemas.microsoft.com/office/drawing/2014/main" id="{EA5DBD75-17FD-4871-A1E2-B2D015E97215}"/>
              </a:ext>
            </a:extLst>
          </p:cNvPr>
          <p:cNvSpPr>
            <a:spLocks noGrp="1" noChangeArrowheads="1"/>
          </p:cNvSpPr>
          <p:nvPr>
            <p:ph type="body" idx="1"/>
          </p:nvPr>
        </p:nvSpPr>
        <p:spPr>
          <a:xfrm>
            <a:off x="5486401" y="2301214"/>
            <a:ext cx="5005619" cy="4046275"/>
          </a:xfrm>
        </p:spPr>
        <p:txBody>
          <a:bodyPr>
            <a:normAutofit/>
          </a:bodyPr>
          <a:lstStyle/>
          <a:p>
            <a:pPr marL="0" indent="0">
              <a:buNone/>
              <a:defRPr/>
            </a:pPr>
            <a:r>
              <a:rPr lang="en-US" altLang="en-US" sz="1700" dirty="0">
                <a:hlinkClick r:id="rId3" action="ppaction://hlinksldjump"/>
              </a:rPr>
              <a:t>A.  </a:t>
            </a:r>
            <a:r>
              <a:rPr lang="en-US" altLang="en-US" sz="1700" dirty="0"/>
              <a:t>Put some distance between yourself and your  </a:t>
            </a:r>
          </a:p>
          <a:p>
            <a:pPr marL="0" indent="0">
              <a:buNone/>
              <a:defRPr/>
            </a:pPr>
            <a:r>
              <a:rPr lang="en-US" altLang="en-US" sz="1700" dirty="0"/>
              <a:t>     family, it may help you mature and do better in </a:t>
            </a:r>
          </a:p>
          <a:p>
            <a:pPr marL="0" indent="0">
              <a:buNone/>
              <a:defRPr/>
            </a:pPr>
            <a:r>
              <a:rPr lang="en-US" altLang="en-US" sz="1700" dirty="0"/>
              <a:t>     College.</a:t>
            </a:r>
          </a:p>
          <a:p>
            <a:pPr marL="0" indent="0">
              <a:buNone/>
              <a:defRPr/>
            </a:pPr>
            <a:r>
              <a:rPr lang="en-US" altLang="en-US" sz="1700" dirty="0">
                <a:hlinkClick r:id="rId4" action="ppaction://hlinksldjump"/>
              </a:rPr>
              <a:t>B. </a:t>
            </a:r>
            <a:r>
              <a:rPr lang="en-US" altLang="en-US" sz="1700" dirty="0"/>
              <a:t>Stay close to home regardless of the </a:t>
            </a:r>
          </a:p>
          <a:p>
            <a:pPr marL="0" indent="0">
              <a:buNone/>
              <a:defRPr/>
            </a:pPr>
            <a:r>
              <a:rPr lang="en-US" altLang="en-US" sz="1700" dirty="0"/>
              <a:t>    circumstance or situation.</a:t>
            </a:r>
          </a:p>
          <a:p>
            <a:pPr marL="0" indent="0">
              <a:buNone/>
              <a:defRPr/>
            </a:pPr>
            <a:r>
              <a:rPr lang="en-US" altLang="en-US" sz="1700" dirty="0">
                <a:hlinkClick r:id="rId5" action="ppaction://hlinksldjump"/>
              </a:rPr>
              <a:t>C</a:t>
            </a:r>
            <a:r>
              <a:rPr lang="en-US" altLang="en-US" sz="1700" dirty="0">
                <a:hlinkClick r:id="rId6" action="ppaction://hlinksldjump"/>
              </a:rPr>
              <a:t>. </a:t>
            </a:r>
            <a:r>
              <a:rPr lang="en-US" altLang="en-US" sz="1700" dirty="0"/>
              <a:t>Take into consideration the financial status of </a:t>
            </a:r>
          </a:p>
          <a:p>
            <a:pPr marL="0" indent="0">
              <a:buNone/>
              <a:defRPr/>
            </a:pPr>
            <a:r>
              <a:rPr lang="en-US" altLang="en-US" sz="1700" dirty="0"/>
              <a:t>     your family, listen to your parents before </a:t>
            </a:r>
          </a:p>
          <a:p>
            <a:pPr marL="0" indent="0">
              <a:buNone/>
              <a:defRPr/>
            </a:pPr>
            <a:r>
              <a:rPr lang="en-US" altLang="en-US" sz="1700" dirty="0"/>
              <a:t>     making a decision, try not to overburden </a:t>
            </a:r>
          </a:p>
          <a:p>
            <a:pPr marL="0" indent="0">
              <a:buNone/>
              <a:defRPr/>
            </a:pPr>
            <a:r>
              <a:rPr lang="en-US" altLang="en-US" sz="1700" dirty="0"/>
              <a:t>     hose who are responsible for your financial </a:t>
            </a:r>
          </a:p>
          <a:p>
            <a:pPr marL="0" indent="0">
              <a:buNone/>
              <a:defRPr/>
            </a:pPr>
            <a:r>
              <a:rPr lang="en-US" altLang="en-US" sz="1700" dirty="0"/>
              <a:t>     support.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7016" name="Rectangle 427015">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010" name="Rectangle 2">
            <a:extLst>
              <a:ext uri="{FF2B5EF4-FFF2-40B4-BE49-F238E27FC236}">
                <a16:creationId xmlns:a16="http://schemas.microsoft.com/office/drawing/2014/main" id="{38CEE4B5-7C7A-43DA-926E-CB9ADEF90706}"/>
              </a:ext>
            </a:extLst>
          </p:cNvPr>
          <p:cNvSpPr>
            <a:spLocks noGrp="1" noChangeArrowheads="1"/>
          </p:cNvSpPr>
          <p:nvPr>
            <p:ph type="title"/>
          </p:nvPr>
        </p:nvSpPr>
        <p:spPr>
          <a:xfrm>
            <a:off x="808638" y="386930"/>
            <a:ext cx="9236700" cy="1188950"/>
          </a:xfrm>
        </p:spPr>
        <p:txBody>
          <a:bodyPr anchor="b">
            <a:normAutofit/>
          </a:bodyPr>
          <a:lstStyle/>
          <a:p>
            <a:pPr eaLnBrk="1" hangingPunct="1">
              <a:defRPr/>
            </a:pPr>
            <a:r>
              <a:rPr lang="en-US" altLang="en-US" sz="5400" dirty="0">
                <a:solidFill>
                  <a:srgbClr val="FF0000"/>
                </a:solidFill>
              </a:rPr>
              <a:t>Right answer</a:t>
            </a:r>
          </a:p>
        </p:txBody>
      </p:sp>
      <p:grpSp>
        <p:nvGrpSpPr>
          <p:cNvPr id="427018" name="Group 42701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27019" name="Rectangle 42701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020" name="Rectangle 42701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7022" name="Rectangle 42702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011" name="Rectangle 3">
            <a:extLst>
              <a:ext uri="{FF2B5EF4-FFF2-40B4-BE49-F238E27FC236}">
                <a16:creationId xmlns:a16="http://schemas.microsoft.com/office/drawing/2014/main" id="{32F70754-4B41-482D-9E21-E52B032B6FA6}"/>
              </a:ext>
            </a:extLst>
          </p:cNvPr>
          <p:cNvSpPr>
            <a:spLocks noGrp="1" noChangeArrowheads="1"/>
          </p:cNvSpPr>
          <p:nvPr>
            <p:ph type="body" idx="1"/>
          </p:nvPr>
        </p:nvSpPr>
        <p:spPr>
          <a:xfrm>
            <a:off x="793660" y="2599509"/>
            <a:ext cx="10143668" cy="3435531"/>
          </a:xfrm>
        </p:spPr>
        <p:txBody>
          <a:bodyPr anchor="ctr">
            <a:normAutofit/>
          </a:bodyPr>
          <a:lstStyle/>
          <a:p>
            <a:pPr marL="609600" indent="-609600">
              <a:buNone/>
              <a:defRPr/>
            </a:pPr>
            <a:r>
              <a:rPr lang="en-US" altLang="en-US" sz="1700" b="1"/>
              <a:t>Take into consideration the financial status of</a:t>
            </a:r>
          </a:p>
          <a:p>
            <a:pPr marL="609600" indent="-609600">
              <a:buNone/>
              <a:defRPr/>
            </a:pPr>
            <a:r>
              <a:rPr lang="en-US" altLang="en-US" sz="1700" b="1"/>
              <a:t>your family, listen to your parents before</a:t>
            </a:r>
          </a:p>
          <a:p>
            <a:pPr marL="609600" indent="-609600">
              <a:buNone/>
              <a:defRPr/>
            </a:pPr>
            <a:r>
              <a:rPr lang="en-US" altLang="en-US" sz="1700" b="1"/>
              <a:t>making a decision, try not to overburden</a:t>
            </a:r>
          </a:p>
          <a:p>
            <a:pPr marL="609600" indent="-609600">
              <a:buNone/>
              <a:defRPr/>
            </a:pPr>
            <a:r>
              <a:rPr lang="en-US" altLang="en-US" sz="1700" b="1"/>
              <a:t>those who are responsible for your financial</a:t>
            </a:r>
          </a:p>
          <a:p>
            <a:pPr marL="609600" indent="-609600">
              <a:buNone/>
              <a:defRPr/>
            </a:pPr>
            <a:r>
              <a:rPr lang="en-US" altLang="en-US" sz="1700" b="1"/>
              <a:t>support.</a:t>
            </a:r>
          </a:p>
          <a:p>
            <a:pPr marL="609600" indent="-609600">
              <a:buNone/>
              <a:defRPr/>
            </a:pPr>
            <a:endParaRPr lang="en-US" altLang="en-US" sz="1700"/>
          </a:p>
          <a:p>
            <a:pPr marL="609600" indent="-609600">
              <a:defRPr/>
            </a:pPr>
            <a:r>
              <a:rPr lang="en-US" altLang="en-US" sz="1700"/>
              <a:t>It is essential to consider the liability of parents and loved ones when the location of a college or university is an issue.  If there is friction between the parents who are paying the bills and the child who wants to attend a long-distance college, it is essential to work with the parents because the parents are the ones who are footing the bills. It is also necessary to investigate all financial and scholarship aid when pursuing higher education. </a:t>
            </a:r>
          </a:p>
        </p:txBody>
      </p:sp>
      <p:sp>
        <p:nvSpPr>
          <p:cNvPr id="2" name="Arrow: Right 1">
            <a:hlinkClick r:id="rId2" action="ppaction://hlinksldjump"/>
            <a:extLst>
              <a:ext uri="{FF2B5EF4-FFF2-40B4-BE49-F238E27FC236}">
                <a16:creationId xmlns:a16="http://schemas.microsoft.com/office/drawing/2014/main" id="{9F20763B-ADED-7288-C319-BD6F9B4EA3BC}"/>
              </a:ext>
            </a:extLst>
          </p:cNvPr>
          <p:cNvSpPr/>
          <p:nvPr/>
        </p:nvSpPr>
        <p:spPr bwMode="auto">
          <a:xfrm>
            <a:off x="5426988" y="6018308"/>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a:extLst>
              <a:ext uri="{FF2B5EF4-FFF2-40B4-BE49-F238E27FC236}">
                <a16:creationId xmlns:a16="http://schemas.microsoft.com/office/drawing/2014/main" id="{97EBB553-293C-4636-8E08-132EF29014DD}"/>
              </a:ext>
            </a:extLst>
          </p:cNvPr>
          <p:cNvSpPr>
            <a:spLocks noGrp="1" noChangeArrowheads="1"/>
          </p:cNvSpPr>
          <p:nvPr>
            <p:ph type="title"/>
          </p:nvPr>
        </p:nvSpPr>
        <p:spPr>
          <a:xfrm>
            <a:off x="2150366" y="552906"/>
            <a:ext cx="3874452" cy="1674904"/>
          </a:xfrm>
        </p:spPr>
        <p:txBody>
          <a:bodyPr anchor="ctr">
            <a:normAutofit/>
          </a:bodyPr>
          <a:lstStyle/>
          <a:p>
            <a:pPr eaLnBrk="1" hangingPunct="1">
              <a:defRPr/>
            </a:pPr>
            <a:r>
              <a:rPr lang="en-US" altLang="en-US" sz="3500" dirty="0">
                <a:solidFill>
                  <a:srgbClr val="FF0000"/>
                </a:solidFill>
              </a:rPr>
              <a:t>Wrong answer</a:t>
            </a:r>
          </a:p>
        </p:txBody>
      </p:sp>
      <p:sp>
        <p:nvSpPr>
          <p:cNvPr id="425987" name="Rectangle 3">
            <a:extLst>
              <a:ext uri="{FF2B5EF4-FFF2-40B4-BE49-F238E27FC236}">
                <a16:creationId xmlns:a16="http://schemas.microsoft.com/office/drawing/2014/main" id="{AF56962D-C9EC-4E4E-B00B-132FD44DC57B}"/>
              </a:ext>
            </a:extLst>
          </p:cNvPr>
          <p:cNvSpPr>
            <a:spLocks noGrp="1" noChangeArrowheads="1"/>
          </p:cNvSpPr>
          <p:nvPr>
            <p:ph type="body" idx="1"/>
          </p:nvPr>
        </p:nvSpPr>
        <p:spPr>
          <a:xfrm>
            <a:off x="6167182" y="552907"/>
            <a:ext cx="3869869" cy="1674905"/>
          </a:xfrm>
        </p:spPr>
        <p:txBody>
          <a:bodyPr anchor="ctr">
            <a:noAutofit/>
          </a:bodyPr>
          <a:lstStyle/>
          <a:p>
            <a:pPr marL="609600" indent="-609600">
              <a:defRPr/>
            </a:pPr>
            <a:r>
              <a:rPr lang="en-US" altLang="en-US" sz="2400" dirty="0"/>
              <a:t>When attending college stay close to home regardless of the circumstance or situation.</a:t>
            </a:r>
          </a:p>
        </p:txBody>
      </p:sp>
      <p:pic>
        <p:nvPicPr>
          <p:cNvPr id="425991" name="Graphic 425990" descr="Fingerprint">
            <a:extLst>
              <a:ext uri="{FF2B5EF4-FFF2-40B4-BE49-F238E27FC236}">
                <a16:creationId xmlns:a16="http://schemas.microsoft.com/office/drawing/2014/main" id="{C22AD39F-50F7-AC64-1C07-A09B4EB52E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4016" y="2405150"/>
            <a:ext cx="3899395" cy="3899395"/>
          </a:xfrm>
          <a:prstGeom prst="rect">
            <a:avLst/>
          </a:prstGeom>
        </p:spPr>
      </p:pic>
      <p:sp>
        <p:nvSpPr>
          <p:cNvPr id="2" name="Arrow: Left 1">
            <a:hlinkClick r:id="rId4" action="ppaction://hlinksldjump"/>
            <a:extLst>
              <a:ext uri="{FF2B5EF4-FFF2-40B4-BE49-F238E27FC236}">
                <a16:creationId xmlns:a16="http://schemas.microsoft.com/office/drawing/2014/main" id="{A63CD6F2-CAAE-E1B8-A460-91CDF725B6C1}"/>
              </a:ext>
            </a:extLst>
          </p:cNvPr>
          <p:cNvSpPr/>
          <p:nvPr/>
        </p:nvSpPr>
        <p:spPr bwMode="auto">
          <a:xfrm>
            <a:off x="5866547" y="6009772"/>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E96AB336-3762-4295-8C6E-000CFD3983C0}"/>
              </a:ext>
            </a:extLst>
          </p:cNvPr>
          <p:cNvSpPr>
            <a:spLocks noGrp="1" noChangeArrowheads="1"/>
          </p:cNvSpPr>
          <p:nvPr>
            <p:ph type="title"/>
          </p:nvPr>
        </p:nvSpPr>
        <p:spPr>
          <a:xfrm>
            <a:off x="2152650" y="365126"/>
            <a:ext cx="4045020" cy="1325563"/>
          </a:xfrm>
        </p:spPr>
        <p:txBody>
          <a:bodyPr>
            <a:normAutofit/>
          </a:bodyPr>
          <a:lstStyle/>
          <a:p>
            <a:pPr eaLnBrk="1" hangingPunct="1">
              <a:defRPr/>
            </a:pPr>
            <a:r>
              <a:rPr lang="en-US" altLang="en-US" dirty="0">
                <a:solidFill>
                  <a:srgbClr val="FF0000"/>
                </a:solidFill>
              </a:rPr>
              <a:t>Wrong answer</a:t>
            </a:r>
          </a:p>
        </p:txBody>
      </p:sp>
      <p:sp>
        <p:nvSpPr>
          <p:cNvPr id="424979" name="Rectangle 3">
            <a:extLst>
              <a:ext uri="{FF2B5EF4-FFF2-40B4-BE49-F238E27FC236}">
                <a16:creationId xmlns:a16="http://schemas.microsoft.com/office/drawing/2014/main" id="{5C6F0685-2020-4ACB-933D-B87D5D440163}"/>
              </a:ext>
            </a:extLst>
          </p:cNvPr>
          <p:cNvSpPr>
            <a:spLocks noGrp="1" noChangeArrowheads="1"/>
          </p:cNvSpPr>
          <p:nvPr>
            <p:ph type="body" idx="1"/>
          </p:nvPr>
        </p:nvSpPr>
        <p:spPr>
          <a:xfrm>
            <a:off x="2152650" y="1825625"/>
            <a:ext cx="5419028" cy="4351338"/>
          </a:xfrm>
        </p:spPr>
        <p:txBody>
          <a:bodyPr>
            <a:normAutofit/>
          </a:bodyPr>
          <a:lstStyle/>
          <a:p>
            <a:pPr eaLnBrk="1" hangingPunct="1">
              <a:lnSpc>
                <a:spcPct val="90000"/>
              </a:lnSpc>
              <a:defRPr/>
            </a:pPr>
            <a:r>
              <a:rPr lang="en-US" altLang="en-US" sz="2700" b="1" dirty="0"/>
              <a:t>Is attending a far away or nearby college in a student’s best interest? What is your response?</a:t>
            </a:r>
            <a:endParaRPr lang="en-US" altLang="en-US" sz="2700" dirty="0"/>
          </a:p>
          <a:p>
            <a:pPr eaLnBrk="1" hangingPunct="1">
              <a:lnSpc>
                <a:spcPct val="90000"/>
              </a:lnSpc>
              <a:defRPr/>
            </a:pPr>
            <a:r>
              <a:rPr lang="en-US" altLang="en-US" sz="2700" dirty="0">
                <a:solidFill>
                  <a:srgbClr val="FF0000"/>
                </a:solidFill>
              </a:rPr>
              <a:t>Putting a distance between you, your family and your friends may not be in your best interest. But there are rare occasions when some spacing helps.</a:t>
            </a:r>
          </a:p>
        </p:txBody>
      </p:sp>
      <p:pic>
        <p:nvPicPr>
          <p:cNvPr id="424967" name="Graphic 424966" descr="Fingerprint">
            <a:extLst>
              <a:ext uri="{FF2B5EF4-FFF2-40B4-BE49-F238E27FC236}">
                <a16:creationId xmlns:a16="http://schemas.microsoft.com/office/drawing/2014/main" id="{6A3E0972-8DDE-A0B9-9B3D-3561118130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39388" y="1689117"/>
            <a:ext cx="2835788" cy="283578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 name="Arrow: Left 1">
            <a:hlinkClick r:id="rId4" action="ppaction://hlinksldjump"/>
            <a:extLst>
              <a:ext uri="{FF2B5EF4-FFF2-40B4-BE49-F238E27FC236}">
                <a16:creationId xmlns:a16="http://schemas.microsoft.com/office/drawing/2014/main" id="{E85FC190-579E-AC9C-63FC-C36A1B6CF719}"/>
              </a:ext>
            </a:extLst>
          </p:cNvPr>
          <p:cNvSpPr/>
          <p:nvPr/>
        </p:nvSpPr>
        <p:spPr bwMode="auto">
          <a:xfrm>
            <a:off x="5918890" y="5755888"/>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D541E1A5-A997-44F1-B318-79C1B6688930}"/>
              </a:ext>
            </a:extLst>
          </p:cNvPr>
          <p:cNvSpPr>
            <a:spLocks noGrp="1" noChangeArrowheads="1"/>
          </p:cNvSpPr>
          <p:nvPr>
            <p:ph type="title"/>
          </p:nvPr>
        </p:nvSpPr>
        <p:spPr>
          <a:xfrm>
            <a:off x="2000250" y="640823"/>
            <a:ext cx="2563994" cy="5583148"/>
          </a:xfrm>
        </p:spPr>
        <p:txBody>
          <a:bodyPr anchor="ctr">
            <a:normAutofit/>
          </a:bodyPr>
          <a:lstStyle/>
          <a:p>
            <a:pPr eaLnBrk="1" hangingPunct="1">
              <a:defRPr/>
            </a:pPr>
            <a:r>
              <a:rPr lang="en-US" altLang="en-US" sz="4700" dirty="0">
                <a:solidFill>
                  <a:srgbClr val="FF0000"/>
                </a:solidFill>
              </a:rPr>
              <a:t>Wrong answer</a:t>
            </a:r>
          </a:p>
        </p:txBody>
      </p:sp>
      <p:graphicFrame>
        <p:nvGraphicFramePr>
          <p:cNvPr id="398341" name="Rectangle 3">
            <a:extLst>
              <a:ext uri="{FF2B5EF4-FFF2-40B4-BE49-F238E27FC236}">
                <a16:creationId xmlns:a16="http://schemas.microsoft.com/office/drawing/2014/main" id="{9EA44464-70CE-5E2E-5F79-F0F032C87F9A}"/>
              </a:ext>
            </a:extLst>
          </p:cNvPr>
          <p:cNvGraphicFramePr/>
          <p:nvPr/>
        </p:nvGraphicFramePr>
        <p:xfrm>
          <a:off x="5010013" y="640823"/>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row: Left 1">
            <a:hlinkClick r:id="rId7" action="ppaction://hlinksldjump"/>
            <a:extLst>
              <a:ext uri="{FF2B5EF4-FFF2-40B4-BE49-F238E27FC236}">
                <a16:creationId xmlns:a16="http://schemas.microsoft.com/office/drawing/2014/main" id="{05E6A3FB-AC15-A3ED-2BD8-838EBC3C91A5}"/>
              </a:ext>
            </a:extLst>
          </p:cNvPr>
          <p:cNvSpPr/>
          <p:nvPr/>
        </p:nvSpPr>
        <p:spPr bwMode="auto">
          <a:xfrm>
            <a:off x="6683305" y="5942857"/>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88469D57-1A13-479F-A056-43F7072896AA}"/>
              </a:ext>
            </a:extLst>
          </p:cNvPr>
          <p:cNvSpPr>
            <a:spLocks noGrp="1" noChangeArrowheads="1"/>
          </p:cNvSpPr>
          <p:nvPr>
            <p:ph type="title"/>
          </p:nvPr>
        </p:nvSpPr>
        <p:spPr>
          <a:xfrm>
            <a:off x="3962400" y="228600"/>
            <a:ext cx="6705600" cy="1905000"/>
          </a:xfrm>
        </p:spPr>
        <p:txBody>
          <a:bodyPr/>
          <a:lstStyle/>
          <a:p>
            <a:pPr eaLnBrk="1" hangingPunct="1">
              <a:defRPr/>
            </a:pPr>
            <a:r>
              <a:rPr lang="en-US" altLang="en-US" sz="3200" b="1" dirty="0">
                <a:solidFill>
                  <a:srgbClr val="FF0000"/>
                </a:solidFill>
              </a:rPr>
              <a:t>Should a student pursue a college degree simply because it is a family tradition or what others say, what is the best response?</a:t>
            </a:r>
          </a:p>
        </p:txBody>
      </p:sp>
      <p:graphicFrame>
        <p:nvGraphicFramePr>
          <p:cNvPr id="99336" name="Rectangle 3">
            <a:extLst>
              <a:ext uri="{FF2B5EF4-FFF2-40B4-BE49-F238E27FC236}">
                <a16:creationId xmlns:a16="http://schemas.microsoft.com/office/drawing/2014/main" id="{365141ED-65DC-EEA8-D2B1-D1A965C44514}"/>
              </a:ext>
            </a:extLst>
          </p:cNvPr>
          <p:cNvGraphicFramePr/>
          <p:nvPr>
            <p:extLst>
              <p:ext uri="{D42A27DB-BD31-4B8C-83A1-F6EECF244321}">
                <p14:modId xmlns:p14="http://schemas.microsoft.com/office/powerpoint/2010/main" val="719600423"/>
              </p:ext>
            </p:extLst>
          </p:nvPr>
        </p:nvGraphicFramePr>
        <p:xfrm>
          <a:off x="3962400" y="2438400"/>
          <a:ext cx="6400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088" name="Rectangle 430087">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0090" name="Rectangle 430089">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30092" name="Rectangle 430091">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0082" name="Rectangle 2">
            <a:extLst>
              <a:ext uri="{FF2B5EF4-FFF2-40B4-BE49-F238E27FC236}">
                <a16:creationId xmlns:a16="http://schemas.microsoft.com/office/drawing/2014/main" id="{ADB33E6E-FBBA-493B-8B75-E6C1446EBB01}"/>
              </a:ext>
            </a:extLst>
          </p:cNvPr>
          <p:cNvSpPr>
            <a:spLocks noGrp="1" noChangeArrowheads="1"/>
          </p:cNvSpPr>
          <p:nvPr>
            <p:ph type="title"/>
          </p:nvPr>
        </p:nvSpPr>
        <p:spPr>
          <a:xfrm>
            <a:off x="1115568" y="548640"/>
            <a:ext cx="10168128" cy="1179576"/>
          </a:xfrm>
        </p:spPr>
        <p:txBody>
          <a:bodyPr>
            <a:normAutofit/>
          </a:bodyPr>
          <a:lstStyle/>
          <a:p>
            <a:pPr eaLnBrk="1" hangingPunct="1">
              <a:defRPr/>
            </a:pPr>
            <a:r>
              <a:rPr lang="en-US" altLang="en-US" sz="4000" dirty="0">
                <a:solidFill>
                  <a:srgbClr val="FF0000"/>
                </a:solidFill>
              </a:rPr>
              <a:t>Right answer</a:t>
            </a:r>
          </a:p>
        </p:txBody>
      </p:sp>
      <p:sp>
        <p:nvSpPr>
          <p:cNvPr id="430094" name="Rectangle 430093">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30083" name="Rectangle 3">
            <a:extLst>
              <a:ext uri="{FF2B5EF4-FFF2-40B4-BE49-F238E27FC236}">
                <a16:creationId xmlns:a16="http://schemas.microsoft.com/office/drawing/2014/main" id="{86A440C6-E0A9-46E9-8F28-E89D4FC87C9C}"/>
              </a:ext>
            </a:extLst>
          </p:cNvPr>
          <p:cNvSpPr>
            <a:spLocks noGrp="1" noChangeArrowheads="1"/>
          </p:cNvSpPr>
          <p:nvPr>
            <p:ph type="body" idx="1"/>
          </p:nvPr>
        </p:nvSpPr>
        <p:spPr>
          <a:xfrm>
            <a:off x="2495602" y="2269730"/>
            <a:ext cx="7408059" cy="3993910"/>
          </a:xfrm>
        </p:spPr>
        <p:txBody>
          <a:bodyPr>
            <a:normAutofit/>
          </a:bodyPr>
          <a:lstStyle/>
          <a:p>
            <a:pPr marL="566928" indent="-566928" defTabSz="850392">
              <a:spcBef>
                <a:spcPts val="930"/>
              </a:spcBef>
              <a:buNone/>
              <a:defRPr/>
            </a:pPr>
            <a:r>
              <a:rPr lang="en-US" altLang="en-US" sz="1767" b="1" kern="1200">
                <a:solidFill>
                  <a:schemeClr val="tx1"/>
                </a:solidFill>
                <a:latin typeface="+mn-lt"/>
                <a:ea typeface="+mn-ea"/>
                <a:cs typeface="+mn-cs"/>
              </a:rPr>
              <a:t>Listen to your parents, evaluate the pros and cons  </a:t>
            </a:r>
          </a:p>
          <a:p>
            <a:pPr marL="566928" indent="-566928" defTabSz="850392">
              <a:spcBef>
                <a:spcPts val="930"/>
              </a:spcBef>
              <a:buNone/>
              <a:defRPr/>
            </a:pPr>
            <a:r>
              <a:rPr lang="en-US" altLang="en-US" sz="1767" b="1" kern="1200">
                <a:solidFill>
                  <a:schemeClr val="tx1"/>
                </a:solidFill>
                <a:latin typeface="+mn-lt"/>
                <a:ea typeface="+mn-ea"/>
                <a:cs typeface="+mn-cs"/>
              </a:rPr>
              <a:t>of going to college, be true to yourself, pursue a </a:t>
            </a:r>
          </a:p>
          <a:p>
            <a:pPr marL="566928" indent="-566928" defTabSz="850392">
              <a:spcBef>
                <a:spcPts val="930"/>
              </a:spcBef>
              <a:buNone/>
              <a:defRPr/>
            </a:pPr>
            <a:r>
              <a:rPr lang="en-US" altLang="en-US" sz="1767" b="1" kern="1200">
                <a:solidFill>
                  <a:schemeClr val="tx1"/>
                </a:solidFill>
                <a:latin typeface="+mn-lt"/>
                <a:ea typeface="+mn-ea"/>
                <a:cs typeface="+mn-cs"/>
              </a:rPr>
              <a:t>college education if it is in your best interests and </a:t>
            </a:r>
          </a:p>
          <a:p>
            <a:pPr marL="566928" indent="-566928" defTabSz="850392">
              <a:spcBef>
                <a:spcPts val="930"/>
              </a:spcBef>
              <a:buNone/>
              <a:defRPr/>
            </a:pPr>
            <a:r>
              <a:rPr lang="en-US" altLang="en-US" sz="1767" b="1" kern="1200">
                <a:solidFill>
                  <a:schemeClr val="tx1"/>
                </a:solidFill>
                <a:latin typeface="+mn-lt"/>
                <a:ea typeface="+mn-ea"/>
                <a:cs typeface="+mn-cs"/>
              </a:rPr>
              <a:t>if you sincerely desire higher education.  </a:t>
            </a:r>
          </a:p>
          <a:p>
            <a:pPr marL="566928" indent="-566928" defTabSz="850392">
              <a:spcBef>
                <a:spcPts val="930"/>
              </a:spcBef>
              <a:buNone/>
              <a:defRPr/>
            </a:pPr>
            <a:endParaRPr lang="en-US" altLang="en-US" sz="1767" kern="1200">
              <a:solidFill>
                <a:schemeClr val="tx1"/>
              </a:solidFill>
              <a:latin typeface="+mn-lt"/>
              <a:ea typeface="+mn-ea"/>
              <a:cs typeface="+mn-cs"/>
            </a:endParaRPr>
          </a:p>
          <a:p>
            <a:pPr marL="566928" indent="-566928" defTabSz="850392">
              <a:spcBef>
                <a:spcPts val="930"/>
              </a:spcBef>
              <a:defRPr/>
            </a:pPr>
            <a:r>
              <a:rPr lang="en-US" altLang="en-US" sz="1767" kern="1200">
                <a:solidFill>
                  <a:srgbClr val="FF0000"/>
                </a:solidFill>
                <a:latin typeface="+mn-lt"/>
                <a:ea typeface="+mn-ea"/>
                <a:cs typeface="+mn-cs"/>
              </a:rPr>
              <a:t>A student should receive input from their parents and other trusted school counselors, teachers, and adults. The final decision is the students. Attending college should not be based on what others in the family have done or what others say. A person should pursue a college education if they desire higher education and if higher education is in their best interests.</a:t>
            </a:r>
            <a:endParaRPr lang="en-US" altLang="en-US" sz="1900">
              <a:solidFill>
                <a:srgbClr val="FF0000"/>
              </a:solidFill>
            </a:endParaRPr>
          </a:p>
        </p:txBody>
      </p:sp>
      <p:sp>
        <p:nvSpPr>
          <p:cNvPr id="2" name="Arrow: Right 1">
            <a:hlinkClick r:id="rId2" action="ppaction://hlinksldjump"/>
            <a:extLst>
              <a:ext uri="{FF2B5EF4-FFF2-40B4-BE49-F238E27FC236}">
                <a16:creationId xmlns:a16="http://schemas.microsoft.com/office/drawing/2014/main" id="{3FAD55D5-B1FD-4701-43E6-0E7AF36D6695}"/>
              </a:ext>
            </a:extLst>
          </p:cNvPr>
          <p:cNvSpPr/>
          <p:nvPr/>
        </p:nvSpPr>
        <p:spPr bwMode="auto">
          <a:xfrm>
            <a:off x="6199631" y="5825598"/>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9064" name="Rectangle 429063">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9066" name="Group 42906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29067" name="Rectangle 42906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068" name="Rectangle 42906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069" name="Rectangle 429068">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9071" name="Rectangle 429070">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058" name="Rectangle 2">
            <a:extLst>
              <a:ext uri="{FF2B5EF4-FFF2-40B4-BE49-F238E27FC236}">
                <a16:creationId xmlns:a16="http://schemas.microsoft.com/office/drawing/2014/main" id="{48678FA2-E4ED-4760-8527-487B1F790166}"/>
              </a:ext>
            </a:extLst>
          </p:cNvPr>
          <p:cNvSpPr>
            <a:spLocks noGrp="1" noChangeArrowheads="1"/>
          </p:cNvSpPr>
          <p:nvPr>
            <p:ph type="title"/>
          </p:nvPr>
        </p:nvSpPr>
        <p:spPr>
          <a:xfrm>
            <a:off x="1043631" y="809898"/>
            <a:ext cx="10173010" cy="1554480"/>
          </a:xfrm>
        </p:spPr>
        <p:txBody>
          <a:bodyPr anchor="ctr">
            <a:normAutofit/>
          </a:bodyPr>
          <a:lstStyle/>
          <a:p>
            <a:pPr eaLnBrk="1" hangingPunct="1">
              <a:defRPr/>
            </a:pPr>
            <a:r>
              <a:rPr lang="en-US" altLang="en-US" sz="4800" dirty="0">
                <a:solidFill>
                  <a:srgbClr val="FF0000"/>
                </a:solidFill>
              </a:rPr>
              <a:t>Wrong answer</a:t>
            </a:r>
          </a:p>
        </p:txBody>
      </p:sp>
      <p:cxnSp>
        <p:nvCxnSpPr>
          <p:cNvPr id="429073" name="Straight Connector 42907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29059" name="Rectangle 3">
            <a:extLst>
              <a:ext uri="{FF2B5EF4-FFF2-40B4-BE49-F238E27FC236}">
                <a16:creationId xmlns:a16="http://schemas.microsoft.com/office/drawing/2014/main" id="{FB4AA084-00FD-4C66-927C-DA170C866AF1}"/>
              </a:ext>
            </a:extLst>
          </p:cNvPr>
          <p:cNvSpPr>
            <a:spLocks noGrp="1" noChangeArrowheads="1"/>
          </p:cNvSpPr>
          <p:nvPr>
            <p:ph type="body" idx="1"/>
          </p:nvPr>
        </p:nvSpPr>
        <p:spPr>
          <a:xfrm>
            <a:off x="4556174" y="3017519"/>
            <a:ext cx="3075296" cy="3209902"/>
          </a:xfrm>
        </p:spPr>
        <p:txBody>
          <a:bodyPr>
            <a:normAutofit/>
          </a:bodyPr>
          <a:lstStyle/>
          <a:p>
            <a:pPr marL="445008" indent="-445008" defTabSz="667512">
              <a:spcBef>
                <a:spcPts val="730"/>
              </a:spcBef>
              <a:defRPr/>
            </a:pPr>
            <a:r>
              <a:rPr lang="en-US" altLang="en-US" sz="2044" kern="1200">
                <a:solidFill>
                  <a:schemeClr val="tx1"/>
                </a:solidFill>
                <a:latin typeface="+mn-lt"/>
                <a:ea typeface="+mn-ea"/>
                <a:cs typeface="+mn-cs"/>
              </a:rPr>
              <a:t>Disregard the family tradition when pursuing a college education; follow your personal goals and objectives.</a:t>
            </a:r>
            <a:endParaRPr lang="en-US" altLang="en-US"/>
          </a:p>
        </p:txBody>
      </p:sp>
      <p:sp>
        <p:nvSpPr>
          <p:cNvPr id="2" name="Arrow: Left 1">
            <a:hlinkClick r:id="rId2" action="ppaction://hlinksldjump"/>
            <a:extLst>
              <a:ext uri="{FF2B5EF4-FFF2-40B4-BE49-F238E27FC236}">
                <a16:creationId xmlns:a16="http://schemas.microsoft.com/office/drawing/2014/main" id="{BEE6F81D-DEF7-9019-B9AB-C475835ED86D}"/>
              </a:ext>
            </a:extLst>
          </p:cNvPr>
          <p:cNvSpPr/>
          <p:nvPr/>
        </p:nvSpPr>
        <p:spPr bwMode="auto">
          <a:xfrm>
            <a:off x="6548434" y="5073737"/>
            <a:ext cx="674536" cy="202361"/>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8040" name="Rectangle 428039">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034" name="Rectangle 2">
            <a:extLst>
              <a:ext uri="{FF2B5EF4-FFF2-40B4-BE49-F238E27FC236}">
                <a16:creationId xmlns:a16="http://schemas.microsoft.com/office/drawing/2014/main" id="{BEAB371B-16B5-49FC-AD37-76F5C6217481}"/>
              </a:ext>
            </a:extLst>
          </p:cNvPr>
          <p:cNvSpPr>
            <a:spLocks noGrp="1" noChangeArrowheads="1"/>
          </p:cNvSpPr>
          <p:nvPr>
            <p:ph type="title"/>
          </p:nvPr>
        </p:nvSpPr>
        <p:spPr>
          <a:xfrm>
            <a:off x="808638" y="386930"/>
            <a:ext cx="9236700" cy="1188950"/>
          </a:xfrm>
        </p:spPr>
        <p:txBody>
          <a:bodyPr anchor="b">
            <a:normAutofit/>
          </a:bodyPr>
          <a:lstStyle/>
          <a:p>
            <a:pPr eaLnBrk="1" hangingPunct="1">
              <a:defRPr/>
            </a:pPr>
            <a:r>
              <a:rPr lang="en-US" altLang="en-US" sz="5400" dirty="0">
                <a:solidFill>
                  <a:srgbClr val="FF0000"/>
                </a:solidFill>
              </a:rPr>
              <a:t>Wrong answer</a:t>
            </a:r>
          </a:p>
        </p:txBody>
      </p:sp>
      <p:grpSp>
        <p:nvGrpSpPr>
          <p:cNvPr id="428042" name="Group 42804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28043" name="Rectangle 42804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044" name="Rectangle 42804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8046" name="Rectangle 42804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035" name="Rectangle 3">
            <a:extLst>
              <a:ext uri="{FF2B5EF4-FFF2-40B4-BE49-F238E27FC236}">
                <a16:creationId xmlns:a16="http://schemas.microsoft.com/office/drawing/2014/main" id="{1FBD041A-1B37-4EA5-A084-148F5FEDF7D5}"/>
              </a:ext>
            </a:extLst>
          </p:cNvPr>
          <p:cNvSpPr>
            <a:spLocks noGrp="1" noChangeArrowheads="1"/>
          </p:cNvSpPr>
          <p:nvPr>
            <p:ph type="body" idx="1"/>
          </p:nvPr>
        </p:nvSpPr>
        <p:spPr>
          <a:xfrm>
            <a:off x="2729221" y="2598710"/>
            <a:ext cx="6231557" cy="3438144"/>
          </a:xfrm>
        </p:spPr>
        <p:txBody>
          <a:bodyPr>
            <a:normAutofit/>
          </a:bodyPr>
          <a:lstStyle/>
          <a:p>
            <a:pPr marL="180594" indent="-180594" defTabSz="722376">
              <a:spcBef>
                <a:spcPts val="790"/>
              </a:spcBef>
              <a:buNone/>
              <a:defRPr/>
            </a:pPr>
            <a:r>
              <a:rPr lang="en-US" altLang="en-US" sz="2212" b="1" kern="1200">
                <a:solidFill>
                  <a:schemeClr val="tx1"/>
                </a:solidFill>
                <a:latin typeface="+mn-lt"/>
                <a:ea typeface="+mn-ea"/>
                <a:cs typeface="+mn-cs"/>
              </a:rPr>
              <a:t>Should a student pursue a </a:t>
            </a:r>
          </a:p>
          <a:p>
            <a:pPr marL="180594" indent="-180594" defTabSz="722376">
              <a:spcBef>
                <a:spcPts val="790"/>
              </a:spcBef>
              <a:buNone/>
              <a:defRPr/>
            </a:pPr>
            <a:r>
              <a:rPr lang="en-US" altLang="en-US" sz="2212" b="1" kern="1200">
                <a:solidFill>
                  <a:schemeClr val="tx1"/>
                </a:solidFill>
                <a:latin typeface="+mn-lt"/>
                <a:ea typeface="+mn-ea"/>
                <a:cs typeface="+mn-cs"/>
              </a:rPr>
              <a:t>college degree simply because</a:t>
            </a:r>
          </a:p>
          <a:p>
            <a:pPr marL="180594" indent="-180594" defTabSz="722376">
              <a:spcBef>
                <a:spcPts val="790"/>
              </a:spcBef>
              <a:buNone/>
              <a:defRPr/>
            </a:pPr>
            <a:r>
              <a:rPr lang="en-US" altLang="en-US" sz="2212" b="1" kern="1200">
                <a:solidFill>
                  <a:schemeClr val="tx1"/>
                </a:solidFill>
                <a:latin typeface="+mn-lt"/>
                <a:ea typeface="+mn-ea"/>
                <a:cs typeface="+mn-cs"/>
              </a:rPr>
              <a:t>it is a family tradition; what is</a:t>
            </a:r>
          </a:p>
          <a:p>
            <a:pPr marL="180594" indent="-180594" defTabSz="722376">
              <a:spcBef>
                <a:spcPts val="790"/>
              </a:spcBef>
              <a:buNone/>
              <a:defRPr/>
            </a:pPr>
            <a:r>
              <a:rPr lang="en-US" altLang="en-US" sz="2212" b="1" kern="1200">
                <a:solidFill>
                  <a:schemeClr val="tx1"/>
                </a:solidFill>
                <a:latin typeface="+mn-lt"/>
                <a:ea typeface="+mn-ea"/>
                <a:cs typeface="+mn-cs"/>
              </a:rPr>
              <a:t>the best response?</a:t>
            </a:r>
            <a:endParaRPr lang="en-US" altLang="en-US" sz="2212" kern="1200">
              <a:solidFill>
                <a:schemeClr val="tx1"/>
              </a:solidFill>
              <a:latin typeface="+mn-lt"/>
              <a:ea typeface="+mn-ea"/>
              <a:cs typeface="+mn-cs"/>
            </a:endParaRPr>
          </a:p>
          <a:p>
            <a:pPr marL="180594" indent="-180594" defTabSz="722376">
              <a:spcBef>
                <a:spcPts val="790"/>
              </a:spcBef>
              <a:defRPr/>
            </a:pPr>
            <a:r>
              <a:rPr lang="en-US" altLang="en-US" sz="2212" kern="1200">
                <a:solidFill>
                  <a:srgbClr val="FF0000"/>
                </a:solidFill>
                <a:latin typeface="+mn-lt"/>
                <a:ea typeface="+mn-ea"/>
                <a:cs typeface="+mn-cs"/>
              </a:rPr>
              <a:t>Follow the lead of your brothers and sisters regardless of how you feel.</a:t>
            </a:r>
            <a:endParaRPr lang="en-US" altLang="en-US">
              <a:solidFill>
                <a:srgbClr val="FF0000"/>
              </a:solidFill>
            </a:endParaRPr>
          </a:p>
        </p:txBody>
      </p:sp>
      <p:sp>
        <p:nvSpPr>
          <p:cNvPr id="2" name="Arrow: Left 1">
            <a:hlinkClick r:id="rId2" action="ppaction://hlinksldjump"/>
            <a:extLst>
              <a:ext uri="{FF2B5EF4-FFF2-40B4-BE49-F238E27FC236}">
                <a16:creationId xmlns:a16="http://schemas.microsoft.com/office/drawing/2014/main" id="{0A94F8A8-69CF-DC8D-3656-A27B1DBED77F}"/>
              </a:ext>
            </a:extLst>
          </p:cNvPr>
          <p:cNvSpPr/>
          <p:nvPr/>
        </p:nvSpPr>
        <p:spPr bwMode="auto">
          <a:xfrm>
            <a:off x="5692163" y="5590330"/>
            <a:ext cx="722499" cy="21675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0415" name="Rectangle 400406">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416" name="Rectangle 400408">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0389" name="Picture 400388" descr="Glasses on top of a book">
            <a:extLst>
              <a:ext uri="{FF2B5EF4-FFF2-40B4-BE49-F238E27FC236}">
                <a16:creationId xmlns:a16="http://schemas.microsoft.com/office/drawing/2014/main" id="{180661FD-AE6A-BBB6-74AC-60DC31727D4D}"/>
              </a:ext>
            </a:extLst>
          </p:cNvPr>
          <p:cNvPicPr>
            <a:picLocks noChangeAspect="1"/>
          </p:cNvPicPr>
          <p:nvPr/>
        </p:nvPicPr>
        <p:blipFill rotWithShape="1">
          <a:blip r:embed="rId2"/>
          <a:srcRect l="17278" r="41918" b="-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400386" name="Rectangle 2">
            <a:extLst>
              <a:ext uri="{FF2B5EF4-FFF2-40B4-BE49-F238E27FC236}">
                <a16:creationId xmlns:a16="http://schemas.microsoft.com/office/drawing/2014/main" id="{754DEE46-3814-475C-8887-EAAADA4AD6F6}"/>
              </a:ext>
            </a:extLst>
          </p:cNvPr>
          <p:cNvSpPr>
            <a:spLocks noGrp="1" noChangeArrowheads="1"/>
          </p:cNvSpPr>
          <p:nvPr>
            <p:ph type="title"/>
          </p:nvPr>
        </p:nvSpPr>
        <p:spPr>
          <a:xfrm>
            <a:off x="2319454" y="128015"/>
            <a:ext cx="2693609" cy="396092"/>
          </a:xfrm>
        </p:spPr>
        <p:txBody>
          <a:bodyPr>
            <a:noAutofit/>
          </a:bodyPr>
          <a:lstStyle/>
          <a:p>
            <a:pPr eaLnBrk="1" hangingPunct="1">
              <a:defRPr/>
            </a:pPr>
            <a:r>
              <a:rPr lang="en-US" altLang="en-US" sz="3200" dirty="0">
                <a:solidFill>
                  <a:srgbClr val="FF0000"/>
                </a:solidFill>
              </a:rPr>
              <a:t>    Right answer</a:t>
            </a:r>
          </a:p>
        </p:txBody>
      </p:sp>
      <p:sp>
        <p:nvSpPr>
          <p:cNvPr id="400387" name="Rectangle 3">
            <a:extLst>
              <a:ext uri="{FF2B5EF4-FFF2-40B4-BE49-F238E27FC236}">
                <a16:creationId xmlns:a16="http://schemas.microsoft.com/office/drawing/2014/main" id="{8145BCD0-3AF8-4A4F-AC50-8DD0DC2A3918}"/>
              </a:ext>
            </a:extLst>
          </p:cNvPr>
          <p:cNvSpPr>
            <a:spLocks noGrp="1" noChangeArrowheads="1"/>
          </p:cNvSpPr>
          <p:nvPr>
            <p:ph type="body" idx="1"/>
          </p:nvPr>
        </p:nvSpPr>
        <p:spPr>
          <a:xfrm>
            <a:off x="136569" y="446048"/>
            <a:ext cx="7441378" cy="5656639"/>
          </a:xfrm>
        </p:spPr>
        <p:txBody>
          <a:bodyPr>
            <a:noAutofit/>
          </a:bodyPr>
          <a:lstStyle/>
          <a:p>
            <a:pPr marL="609600" indent="-609600">
              <a:defRPr/>
            </a:pPr>
            <a:r>
              <a:rPr lang="en-US" altLang="en-US" sz="1400" dirty="0"/>
              <a:t>Preparation for higher education begins with parents crafting an environment of learning during the early years of life and maintaining a learning environment with the support of school officials and other responsible adult role models early in life.</a:t>
            </a:r>
          </a:p>
          <a:p>
            <a:pPr marL="609600" indent="-609600">
              <a:defRPr/>
            </a:pPr>
            <a:r>
              <a:rPr lang="en-US" altLang="en-US" sz="1400" dirty="0"/>
              <a:t>It is essential to note that higher education preparation begins at home. Parents must generate an environment of learning. My wife and I had the privilege of rearing three college graduates. They all performed well in public school and college. A learning environment was generated from the beginning of their lives. They were read to before they were born.  The reading continued throughout their pre-school years. Their bedrooms were painted bright, soft colors. They were exposed to a variety of environments. </a:t>
            </a:r>
          </a:p>
          <a:p>
            <a:pPr marL="609600" indent="-609600">
              <a:defRPr/>
            </a:pPr>
            <a:r>
              <a:rPr lang="en-US" altLang="en-US" sz="1400" dirty="0"/>
              <a:t>Traveling to different places was extremely important. Going to movies and other entertainment venues were important. Attending Sunday school and church was a must. Exercise, a balanced diet, and a balanced lifestyle were a part of their maturation process.</a:t>
            </a:r>
          </a:p>
          <a:p>
            <a:pPr marL="609600" indent="-609600">
              <a:defRPr/>
            </a:pPr>
            <a:r>
              <a:rPr lang="en-US" altLang="en-US" sz="1400" dirty="0"/>
              <a:t>Constructive criticism and discipline were ongoing. Money management was taught. A stay-at-home mom was a great benefit during the early years. Breakfast was cooked before they went to school. Their mom was at home when they returned home from school. </a:t>
            </a:r>
          </a:p>
          <a:p>
            <a:pPr marL="609600" indent="-609600">
              <a:defRPr/>
            </a:pPr>
            <a:r>
              <a:rPr lang="en-US" altLang="en-US" sz="1400" dirty="0"/>
              <a:t>Homework was monitored and checked. Their grades and school performance were monitored and reviewed. Parents’ and teachers’ meetings were attended. Volunteer work was done in the schools. One son was the valedictorian of his class. The other son and daughter were honor students. Our son, the valedictorian, was a mathematics major, the other son was a Computer Science major, and my daughter was a psychology major.  </a:t>
            </a:r>
          </a:p>
          <a:p>
            <a:pPr marL="609600" indent="-609600">
              <a:defRPr/>
            </a:pPr>
            <a:r>
              <a:rPr lang="en-US" altLang="en-US" sz="1400" dirty="0"/>
              <a:t>The successful education of my two sons and daughter was accomplished because a learning environment was generated in our home long before they entered grade school.</a:t>
            </a:r>
          </a:p>
        </p:txBody>
      </p:sp>
      <p:sp>
        <p:nvSpPr>
          <p:cNvPr id="2" name="Arrow: Right 1">
            <a:hlinkClick r:id="rId3" action="ppaction://hlinksldjump"/>
            <a:extLst>
              <a:ext uri="{FF2B5EF4-FFF2-40B4-BE49-F238E27FC236}">
                <a16:creationId xmlns:a16="http://schemas.microsoft.com/office/drawing/2014/main" id="{D8440910-A5A7-24FA-0DE5-19E44C660763}"/>
              </a:ext>
            </a:extLst>
          </p:cNvPr>
          <p:cNvSpPr/>
          <p:nvPr/>
        </p:nvSpPr>
        <p:spPr bwMode="auto">
          <a:xfrm>
            <a:off x="6738851" y="6548735"/>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1417" name="Rectangle 4014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410" name="Rectangle 2">
            <a:extLst>
              <a:ext uri="{FF2B5EF4-FFF2-40B4-BE49-F238E27FC236}">
                <a16:creationId xmlns:a16="http://schemas.microsoft.com/office/drawing/2014/main" id="{1854396A-A7CE-40B0-AA79-86740A9EF67B}"/>
              </a:ext>
            </a:extLst>
          </p:cNvPr>
          <p:cNvSpPr>
            <a:spLocks noGrp="1" noChangeArrowheads="1"/>
          </p:cNvSpPr>
          <p:nvPr>
            <p:ph type="title"/>
          </p:nvPr>
        </p:nvSpPr>
        <p:spPr>
          <a:xfrm>
            <a:off x="640080" y="325369"/>
            <a:ext cx="4368602" cy="1956841"/>
          </a:xfrm>
        </p:spPr>
        <p:txBody>
          <a:bodyPr anchor="b">
            <a:normAutofit/>
          </a:bodyPr>
          <a:lstStyle/>
          <a:p>
            <a:pPr eaLnBrk="1" hangingPunct="1">
              <a:defRPr/>
            </a:pPr>
            <a:r>
              <a:rPr lang="en-US" altLang="en-US" sz="5400" dirty="0">
                <a:solidFill>
                  <a:srgbClr val="FF0000"/>
                </a:solidFill>
              </a:rPr>
              <a:t>Wrong answer</a:t>
            </a:r>
          </a:p>
        </p:txBody>
      </p:sp>
      <p:sp>
        <p:nvSpPr>
          <p:cNvPr id="4014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411" name="Rectangle 3">
            <a:extLst>
              <a:ext uri="{FF2B5EF4-FFF2-40B4-BE49-F238E27FC236}">
                <a16:creationId xmlns:a16="http://schemas.microsoft.com/office/drawing/2014/main" id="{D383F565-409D-4017-BD76-00089B6D32C4}"/>
              </a:ext>
            </a:extLst>
          </p:cNvPr>
          <p:cNvSpPr>
            <a:spLocks noGrp="1" noChangeArrowheads="1"/>
          </p:cNvSpPr>
          <p:nvPr>
            <p:ph type="body" idx="1"/>
          </p:nvPr>
        </p:nvSpPr>
        <p:spPr>
          <a:xfrm>
            <a:off x="640080" y="2872899"/>
            <a:ext cx="4243589" cy="3320668"/>
          </a:xfrm>
        </p:spPr>
        <p:txBody>
          <a:bodyPr>
            <a:normAutofit/>
          </a:bodyPr>
          <a:lstStyle/>
          <a:p>
            <a:pPr eaLnBrk="1" hangingPunct="1">
              <a:defRPr/>
            </a:pPr>
            <a:r>
              <a:rPr lang="en-US" altLang="en-US" sz="2200" b="1"/>
              <a:t>Should a student only seek a four-year or above college education?</a:t>
            </a:r>
            <a:endParaRPr lang="en-US" altLang="en-US" sz="2200"/>
          </a:p>
          <a:p>
            <a:pPr eaLnBrk="1" hangingPunct="1">
              <a:defRPr/>
            </a:pPr>
            <a:r>
              <a:rPr lang="en-US" altLang="en-US" sz="2200"/>
              <a:t>There is no compromise all students must attend a 4-year college for the purpose of enjoying a comfortable lifestyle.</a:t>
            </a:r>
          </a:p>
        </p:txBody>
      </p:sp>
      <p:pic>
        <p:nvPicPr>
          <p:cNvPr id="401413" name="Picture 401412" descr="Desks in empty classroom">
            <a:extLst>
              <a:ext uri="{FF2B5EF4-FFF2-40B4-BE49-F238E27FC236}">
                <a16:creationId xmlns:a16="http://schemas.microsoft.com/office/drawing/2014/main" id="{9F98DEB1-8A52-AA4B-0DF4-57949066C4FD}"/>
              </a:ext>
            </a:extLst>
          </p:cNvPr>
          <p:cNvPicPr>
            <a:picLocks noChangeAspect="1"/>
          </p:cNvPicPr>
          <p:nvPr/>
        </p:nvPicPr>
        <p:blipFill rotWithShape="1">
          <a:blip r:embed="rId2"/>
          <a:srcRect l="14074" r="1069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Arrow: Right 2">
            <a:hlinkClick r:id="rId3" action="ppaction://hlinksldjump"/>
            <a:extLst>
              <a:ext uri="{FF2B5EF4-FFF2-40B4-BE49-F238E27FC236}">
                <a16:creationId xmlns:a16="http://schemas.microsoft.com/office/drawing/2014/main" id="{035CF872-9D66-5770-7248-7D22FBD6426D}"/>
              </a:ext>
            </a:extLst>
          </p:cNvPr>
          <p:cNvSpPr/>
          <p:nvPr/>
        </p:nvSpPr>
        <p:spPr>
          <a:xfrm rot="10800000">
            <a:off x="4272289" y="5867399"/>
            <a:ext cx="914400" cy="2743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145" name="Rectangle 9114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38" name="Rectangle 2">
            <a:extLst>
              <a:ext uri="{FF2B5EF4-FFF2-40B4-BE49-F238E27FC236}">
                <a16:creationId xmlns:a16="http://schemas.microsoft.com/office/drawing/2014/main" id="{C9D65367-DAC7-474B-9538-089ECC5C611D}"/>
              </a:ext>
            </a:extLst>
          </p:cNvPr>
          <p:cNvSpPr>
            <a:spLocks noGrp="1" noChangeArrowheads="1"/>
          </p:cNvSpPr>
          <p:nvPr>
            <p:ph type="title"/>
          </p:nvPr>
        </p:nvSpPr>
        <p:spPr>
          <a:xfrm>
            <a:off x="5297762" y="329184"/>
            <a:ext cx="6251110" cy="1783080"/>
          </a:xfrm>
        </p:spPr>
        <p:txBody>
          <a:bodyPr anchor="b">
            <a:normAutofit/>
          </a:bodyPr>
          <a:lstStyle/>
          <a:p>
            <a:pPr eaLnBrk="1" hangingPunct="1">
              <a:defRPr/>
            </a:pPr>
            <a:r>
              <a:rPr lang="en-US" altLang="en-US" sz="3400" b="1" dirty="0">
                <a:solidFill>
                  <a:srgbClr val="FF0000"/>
                </a:solidFill>
              </a:rPr>
              <a:t>What is your response should a student only seek a four-year or higher college education degree?</a:t>
            </a:r>
          </a:p>
        </p:txBody>
      </p:sp>
      <p:pic>
        <p:nvPicPr>
          <p:cNvPr id="91141" name="Picture 91140" descr="Glasses on top of a book">
            <a:extLst>
              <a:ext uri="{FF2B5EF4-FFF2-40B4-BE49-F238E27FC236}">
                <a16:creationId xmlns:a16="http://schemas.microsoft.com/office/drawing/2014/main" id="{D032699D-C49B-5F2A-3D35-E049F389F08E}"/>
              </a:ext>
            </a:extLst>
          </p:cNvPr>
          <p:cNvPicPr>
            <a:picLocks noChangeAspect="1"/>
          </p:cNvPicPr>
          <p:nvPr/>
        </p:nvPicPr>
        <p:blipFill rotWithShape="1">
          <a:blip r:embed="rId2"/>
          <a:srcRect l="14838" r="4017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9114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39" name="Rectangle 3">
            <a:extLst>
              <a:ext uri="{FF2B5EF4-FFF2-40B4-BE49-F238E27FC236}">
                <a16:creationId xmlns:a16="http://schemas.microsoft.com/office/drawing/2014/main" id="{937C85B6-1737-4B66-A179-1361EABC5DB1}"/>
              </a:ext>
            </a:extLst>
          </p:cNvPr>
          <p:cNvSpPr>
            <a:spLocks noGrp="1" noChangeArrowheads="1"/>
          </p:cNvSpPr>
          <p:nvPr>
            <p:ph type="body" idx="1"/>
          </p:nvPr>
        </p:nvSpPr>
        <p:spPr>
          <a:xfrm>
            <a:off x="5297762" y="2441448"/>
            <a:ext cx="6251110" cy="3749040"/>
          </a:xfrm>
        </p:spPr>
        <p:txBody>
          <a:bodyPr>
            <a:noAutofit/>
          </a:bodyPr>
          <a:lstStyle/>
          <a:p>
            <a:pPr marL="0" indent="0">
              <a:buNone/>
              <a:defRPr/>
            </a:pPr>
            <a:r>
              <a:rPr lang="en-US" altLang="en-US" sz="1600" dirty="0">
                <a:hlinkClick r:id="rId3" action="ppaction://hlinksldjump"/>
              </a:rPr>
              <a:t>A</a:t>
            </a:r>
            <a:r>
              <a:rPr lang="en-US" altLang="en-US" sz="1600" dirty="0">
                <a:hlinkClick r:id="" action="ppaction://noaction"/>
              </a:rPr>
              <a:t>. </a:t>
            </a:r>
            <a:r>
              <a:rPr lang="en-US" altLang="en-US" sz="1600" dirty="0"/>
              <a:t>There is no compromise; all students must  </a:t>
            </a:r>
          </a:p>
          <a:p>
            <a:pPr marL="0" indent="0">
              <a:buNone/>
              <a:defRPr/>
            </a:pPr>
            <a:r>
              <a:rPr lang="en-US" altLang="en-US" sz="1600" dirty="0"/>
              <a:t>     attend a 4-year college to</a:t>
            </a:r>
          </a:p>
          <a:p>
            <a:pPr marL="0" indent="0">
              <a:buNone/>
              <a:defRPr/>
            </a:pPr>
            <a:r>
              <a:rPr lang="en-US" altLang="en-US" sz="1600" dirty="0"/>
              <a:t>     enjoy a comfortable lifestyle.</a:t>
            </a:r>
          </a:p>
          <a:p>
            <a:pPr marL="0" indent="0">
              <a:buNone/>
              <a:defRPr/>
            </a:pPr>
            <a:r>
              <a:rPr lang="en-US" altLang="en-US" sz="1600" dirty="0">
                <a:hlinkClick r:id="rId4" action="ppaction://hlinksldjump"/>
              </a:rPr>
              <a:t>B.  </a:t>
            </a:r>
            <a:r>
              <a:rPr lang="en-US" altLang="en-US" sz="1600" dirty="0"/>
              <a:t>A student should disregard the </a:t>
            </a:r>
          </a:p>
          <a:p>
            <a:pPr marL="0" indent="0">
              <a:buNone/>
              <a:defRPr/>
            </a:pPr>
            <a:r>
              <a:rPr lang="en-US" altLang="en-US" sz="1600" dirty="0"/>
              <a:t>     importance of attending a four year  </a:t>
            </a:r>
          </a:p>
          <a:p>
            <a:pPr marL="0" indent="0">
              <a:buNone/>
              <a:defRPr/>
            </a:pPr>
            <a:r>
              <a:rPr lang="en-US" altLang="en-US" sz="1600" dirty="0"/>
              <a:t>     College.</a:t>
            </a:r>
            <a:endParaRPr lang="en-US" altLang="en-US" sz="1600" dirty="0">
              <a:hlinkClick r:id="rId5" action="ppaction://hlinksldjump"/>
            </a:endParaRPr>
          </a:p>
          <a:p>
            <a:pPr marL="0" indent="0">
              <a:buNone/>
              <a:defRPr/>
            </a:pPr>
            <a:r>
              <a:rPr lang="en-US" altLang="en-US" sz="1600" dirty="0">
                <a:hlinkClick r:id="rId5" action="ppaction://hlinksldjump"/>
              </a:rPr>
              <a:t>C. </a:t>
            </a:r>
            <a:r>
              <a:rPr lang="en-US" altLang="en-US" sz="1600" dirty="0"/>
              <a:t>Each person should do a self-inventory </a:t>
            </a:r>
          </a:p>
          <a:p>
            <a:pPr marL="0" indent="0">
              <a:buNone/>
              <a:defRPr/>
            </a:pPr>
            <a:r>
              <a:rPr lang="en-US" altLang="en-US" sz="1600" dirty="0"/>
              <a:t>     and seek advice from their parents, public </a:t>
            </a:r>
          </a:p>
          <a:p>
            <a:pPr marL="0" indent="0">
              <a:buNone/>
              <a:defRPr/>
            </a:pPr>
            <a:r>
              <a:rPr lang="en-US" altLang="en-US" sz="1600" dirty="0"/>
              <a:t>     school officials, and other trusted adults </a:t>
            </a:r>
          </a:p>
          <a:p>
            <a:pPr marL="0" indent="0">
              <a:buNone/>
              <a:defRPr/>
            </a:pPr>
            <a:r>
              <a:rPr lang="en-US" altLang="en-US" sz="1600" dirty="0"/>
              <a:t>     and friends to gain insight into which  path </a:t>
            </a:r>
          </a:p>
          <a:p>
            <a:pPr marL="0" indent="0">
              <a:buNone/>
              <a:defRPr/>
            </a:pPr>
            <a:r>
              <a:rPr lang="en-US" altLang="en-US" sz="1600" dirty="0"/>
              <a:t>     they should take when pursuing an </a:t>
            </a:r>
          </a:p>
          <a:p>
            <a:pPr marL="0" indent="0">
              <a:buNone/>
              <a:defRPr/>
            </a:pPr>
            <a:r>
              <a:rPr lang="en-US" altLang="en-US" sz="1600" dirty="0"/>
              <a:t>     education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3465" name="Rectangle 40346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458" name="Rectangle 2">
            <a:extLst>
              <a:ext uri="{FF2B5EF4-FFF2-40B4-BE49-F238E27FC236}">
                <a16:creationId xmlns:a16="http://schemas.microsoft.com/office/drawing/2014/main" id="{5D0BA5F3-EB69-409C-916C-C8A1312CB467}"/>
              </a:ext>
            </a:extLst>
          </p:cNvPr>
          <p:cNvSpPr>
            <a:spLocks noGrp="1" noChangeArrowheads="1"/>
          </p:cNvSpPr>
          <p:nvPr>
            <p:ph type="title"/>
          </p:nvPr>
        </p:nvSpPr>
        <p:spPr>
          <a:xfrm>
            <a:off x="640080" y="325369"/>
            <a:ext cx="4368602" cy="1956841"/>
          </a:xfrm>
        </p:spPr>
        <p:txBody>
          <a:bodyPr anchor="b">
            <a:normAutofit/>
          </a:bodyPr>
          <a:lstStyle/>
          <a:p>
            <a:pPr eaLnBrk="1" hangingPunct="1">
              <a:defRPr/>
            </a:pPr>
            <a:r>
              <a:rPr lang="en-US" altLang="en-US" sz="5400" dirty="0">
                <a:solidFill>
                  <a:srgbClr val="FF0000"/>
                </a:solidFill>
              </a:rPr>
              <a:t>Right answer</a:t>
            </a:r>
          </a:p>
        </p:txBody>
      </p:sp>
      <p:sp>
        <p:nvSpPr>
          <p:cNvPr id="40346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459" name="Rectangle 3">
            <a:extLst>
              <a:ext uri="{FF2B5EF4-FFF2-40B4-BE49-F238E27FC236}">
                <a16:creationId xmlns:a16="http://schemas.microsoft.com/office/drawing/2014/main" id="{1E45FBB1-E1BA-4DBC-BC28-BAB389061549}"/>
              </a:ext>
            </a:extLst>
          </p:cNvPr>
          <p:cNvSpPr>
            <a:spLocks noGrp="1" noChangeArrowheads="1"/>
          </p:cNvSpPr>
          <p:nvPr>
            <p:ph type="body" idx="1"/>
          </p:nvPr>
        </p:nvSpPr>
        <p:spPr>
          <a:xfrm>
            <a:off x="640080" y="2872899"/>
            <a:ext cx="4368602" cy="3320668"/>
          </a:xfrm>
        </p:spPr>
        <p:txBody>
          <a:bodyPr>
            <a:normAutofit fontScale="85000" lnSpcReduction="20000"/>
          </a:bodyPr>
          <a:lstStyle/>
          <a:p>
            <a:pPr marL="609600" indent="-609600">
              <a:buNone/>
              <a:defRPr/>
            </a:pPr>
            <a:r>
              <a:rPr lang="en-US" altLang="en-US" sz="1500" dirty="0"/>
              <a:t>Each person should do a self-inventory</a:t>
            </a:r>
          </a:p>
          <a:p>
            <a:pPr marL="609600" indent="-609600">
              <a:buNone/>
              <a:defRPr/>
            </a:pPr>
            <a:r>
              <a:rPr lang="en-US" altLang="en-US" sz="1500" dirty="0"/>
              <a:t>and seek advice from their parents,</a:t>
            </a:r>
          </a:p>
          <a:p>
            <a:pPr marL="609600" indent="-609600">
              <a:buNone/>
              <a:defRPr/>
            </a:pPr>
            <a:r>
              <a:rPr lang="en-US" altLang="en-US" sz="1500" dirty="0"/>
              <a:t>public school officials and other trusted</a:t>
            </a:r>
          </a:p>
          <a:p>
            <a:pPr marL="609600" indent="-609600">
              <a:buNone/>
              <a:defRPr/>
            </a:pPr>
            <a:r>
              <a:rPr lang="en-US" altLang="en-US" sz="1500" dirty="0"/>
              <a:t>adults and friends to gain insight</a:t>
            </a:r>
          </a:p>
          <a:p>
            <a:pPr marL="609600" indent="-609600">
              <a:buNone/>
              <a:defRPr/>
            </a:pPr>
            <a:r>
              <a:rPr lang="en-US" altLang="en-US" sz="1500" dirty="0"/>
              <a:t>on which  path they should take when</a:t>
            </a:r>
          </a:p>
          <a:p>
            <a:pPr marL="609600" indent="-609600">
              <a:buNone/>
              <a:defRPr/>
            </a:pPr>
            <a:r>
              <a:rPr lang="en-US" altLang="en-US" sz="1500" dirty="0"/>
              <a:t>pursuing an Education.</a:t>
            </a:r>
          </a:p>
          <a:p>
            <a:pPr marL="609600" indent="-609600">
              <a:buNone/>
              <a:defRPr/>
            </a:pPr>
            <a:endParaRPr lang="en-US" altLang="en-US" sz="1000" dirty="0"/>
          </a:p>
          <a:p>
            <a:pPr marL="609600" indent="-609600">
              <a:defRPr/>
            </a:pPr>
            <a:r>
              <a:rPr lang="en-US" altLang="en-US" sz="1500" dirty="0"/>
              <a:t>A four-year college degree or above is not the only path to a prosperous lifestyle. Some knowledgeable people are plumbers, electricians, barbers, and beauticians. They work in professions that pay well and give personal satisfaction.  A person should pursue an employment path in life where they can happily make a living. A four-year college education only opens additional employment doors; it does not guarantee long-term success.</a:t>
            </a:r>
          </a:p>
        </p:txBody>
      </p:sp>
      <p:pic>
        <p:nvPicPr>
          <p:cNvPr id="403461" name="Picture 403460" descr="Arrows pointing towards light">
            <a:extLst>
              <a:ext uri="{FF2B5EF4-FFF2-40B4-BE49-F238E27FC236}">
                <a16:creationId xmlns:a16="http://schemas.microsoft.com/office/drawing/2014/main" id="{E9285BDB-0C0C-B74D-A599-EDD5D8F57888}"/>
              </a:ext>
            </a:extLst>
          </p:cNvPr>
          <p:cNvPicPr>
            <a:picLocks noChangeAspect="1"/>
          </p:cNvPicPr>
          <p:nvPr/>
        </p:nvPicPr>
        <p:blipFill rotWithShape="1">
          <a:blip r:embed="rId2"/>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Arrow: Right 1">
            <a:hlinkClick r:id="rId3" action="ppaction://hlinksldjump"/>
            <a:extLst>
              <a:ext uri="{FF2B5EF4-FFF2-40B4-BE49-F238E27FC236}">
                <a16:creationId xmlns:a16="http://schemas.microsoft.com/office/drawing/2014/main" id="{73364553-6BBC-BCC9-5EA3-781F6B9CFDB0}"/>
              </a:ext>
            </a:extLst>
          </p:cNvPr>
          <p:cNvSpPr/>
          <p:nvPr/>
        </p:nvSpPr>
        <p:spPr bwMode="auto">
          <a:xfrm>
            <a:off x="4702992" y="6405428"/>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2441" name="Rectangle 40244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434" name="Rectangle 2">
            <a:extLst>
              <a:ext uri="{FF2B5EF4-FFF2-40B4-BE49-F238E27FC236}">
                <a16:creationId xmlns:a16="http://schemas.microsoft.com/office/drawing/2014/main" id="{EDD338FA-17C2-4D4F-9546-87482FCE910A}"/>
              </a:ext>
            </a:extLst>
          </p:cNvPr>
          <p:cNvSpPr>
            <a:spLocks noGrp="1" noChangeArrowheads="1"/>
          </p:cNvSpPr>
          <p:nvPr>
            <p:ph type="title"/>
          </p:nvPr>
        </p:nvSpPr>
        <p:spPr>
          <a:xfrm>
            <a:off x="640080" y="325369"/>
            <a:ext cx="4368602" cy="1956841"/>
          </a:xfrm>
        </p:spPr>
        <p:txBody>
          <a:bodyPr vert="horz" lIns="91440" tIns="45720" rIns="91440" bIns="45720" rtlCol="0" anchor="b">
            <a:normAutofit/>
          </a:bodyPr>
          <a:lstStyle/>
          <a:p>
            <a:pPr eaLnBrk="1" hangingPunct="1">
              <a:defRPr/>
            </a:pPr>
            <a:r>
              <a:rPr lang="en-US" altLang="en-US" sz="5400" dirty="0">
                <a:solidFill>
                  <a:srgbClr val="FF0000"/>
                </a:solidFill>
              </a:rPr>
              <a:t>Wrong answer</a:t>
            </a:r>
          </a:p>
        </p:txBody>
      </p:sp>
      <p:sp>
        <p:nvSpPr>
          <p:cNvPr id="40244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435" name="Rectangle 3">
            <a:extLst>
              <a:ext uri="{FF2B5EF4-FFF2-40B4-BE49-F238E27FC236}">
                <a16:creationId xmlns:a16="http://schemas.microsoft.com/office/drawing/2014/main" id="{2F921227-E086-4BF8-A98E-BB03A4C2AAAD}"/>
              </a:ext>
            </a:extLst>
          </p:cNvPr>
          <p:cNvSpPr>
            <a:spLocks noGrp="1" noChangeArrowheads="1"/>
          </p:cNvSpPr>
          <p:nvPr>
            <p:ph type="body" idx="1"/>
          </p:nvPr>
        </p:nvSpPr>
        <p:spPr>
          <a:xfrm>
            <a:off x="640080" y="2872899"/>
            <a:ext cx="5093746" cy="3320668"/>
          </a:xfrm>
        </p:spPr>
        <p:txBody>
          <a:bodyPr vert="horz" lIns="91440" tIns="45720" rIns="91440" bIns="45720" rtlCol="0">
            <a:normAutofit/>
          </a:bodyPr>
          <a:lstStyle/>
          <a:p>
            <a:pPr marL="0" indent="0">
              <a:buNone/>
              <a:defRPr/>
            </a:pPr>
            <a:r>
              <a:rPr lang="en-US" altLang="en-US" sz="2200" dirty="0"/>
              <a:t>A student should disregard the</a:t>
            </a:r>
          </a:p>
          <a:p>
            <a:pPr marL="0" indent="0">
              <a:buNone/>
              <a:defRPr/>
            </a:pPr>
            <a:r>
              <a:rPr lang="en-US" altLang="en-US" sz="2200" dirty="0"/>
              <a:t>importance of attending a four-year college.</a:t>
            </a:r>
          </a:p>
        </p:txBody>
      </p:sp>
      <p:pic>
        <p:nvPicPr>
          <p:cNvPr id="402437" name="Picture 402436" descr="Bubble sheet test paper and pencil">
            <a:extLst>
              <a:ext uri="{FF2B5EF4-FFF2-40B4-BE49-F238E27FC236}">
                <a16:creationId xmlns:a16="http://schemas.microsoft.com/office/drawing/2014/main" id="{71B14AAC-3F79-BE24-F25D-11AEDED30519}"/>
              </a:ext>
            </a:extLst>
          </p:cNvPr>
          <p:cNvPicPr>
            <a:picLocks noChangeAspect="1"/>
          </p:cNvPicPr>
          <p:nvPr/>
        </p:nvPicPr>
        <p:blipFill rotWithShape="1">
          <a:blip r:embed="rId2"/>
          <a:srcRect l="348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Arrow: Left 1">
            <a:hlinkClick r:id="rId3" action="ppaction://hlinksldjump"/>
            <a:extLst>
              <a:ext uri="{FF2B5EF4-FFF2-40B4-BE49-F238E27FC236}">
                <a16:creationId xmlns:a16="http://schemas.microsoft.com/office/drawing/2014/main" id="{A3A91873-AA1F-EE32-8C2B-5D3C17CF96ED}"/>
              </a:ext>
            </a:extLst>
          </p:cNvPr>
          <p:cNvSpPr/>
          <p:nvPr/>
        </p:nvSpPr>
        <p:spPr bwMode="auto">
          <a:xfrm>
            <a:off x="7086600" y="59436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1152</TotalTime>
  <Words>2918</Words>
  <Application>Microsoft Office PowerPoint</Application>
  <PresentationFormat>Widescreen</PresentationFormat>
  <Paragraphs>244</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Wingdings</vt:lpstr>
      <vt:lpstr>Office Theme</vt:lpstr>
      <vt:lpstr>Making the right choices when it comes to Higher Education</vt:lpstr>
      <vt:lpstr>Higher Education</vt:lpstr>
      <vt:lpstr>Wrong answer</vt:lpstr>
      <vt:lpstr>Wrong answer</vt:lpstr>
      <vt:lpstr>    Right answer</vt:lpstr>
      <vt:lpstr>Wrong answer</vt:lpstr>
      <vt:lpstr>What is your response should a student only seek a four-year or higher college education degree?</vt:lpstr>
      <vt:lpstr>Right answer</vt:lpstr>
      <vt:lpstr>Wrong answer</vt:lpstr>
      <vt:lpstr>Wrong answer</vt:lpstr>
      <vt:lpstr>Higher Education is only about positioning yourself to make more money; what is your response?</vt:lpstr>
      <vt:lpstr>Right Answer</vt:lpstr>
      <vt:lpstr>Wrong answer</vt:lpstr>
      <vt:lpstr>Wrong answer</vt:lpstr>
      <vt:lpstr>Higher education in today’s economy wastes time and money; what is the best response?</vt:lpstr>
      <vt:lpstr>Right answer</vt:lpstr>
      <vt:lpstr>Wrong answer</vt:lpstr>
      <vt:lpstr>Wrong answer</vt:lpstr>
      <vt:lpstr>Wrong answer</vt:lpstr>
      <vt:lpstr>It makes no difference what kind of degree. What is the best response as long as a person earns a degree?</vt:lpstr>
      <vt:lpstr>Right answer</vt:lpstr>
      <vt:lpstr>Wrong answer</vt:lpstr>
      <vt:lpstr>Wrong answer</vt:lpstr>
      <vt:lpstr>Is it essential to pursue a technical education and a four-year college degree? What is your response?</vt:lpstr>
      <vt:lpstr>Right answer</vt:lpstr>
      <vt:lpstr>Wrong answer</vt:lpstr>
      <vt:lpstr>Wrong answer</vt:lpstr>
      <vt:lpstr>Should a person accumulate a lot of debt in pursuing a higher education degree, what is the best response?</vt:lpstr>
      <vt:lpstr>Right answer</vt:lpstr>
      <vt:lpstr>Wrong answer</vt:lpstr>
      <vt:lpstr>Wrong answer</vt:lpstr>
      <vt:lpstr>Should a student pursue a technical education over traditional academic education, what is the best response?</vt:lpstr>
      <vt:lpstr>Right Answer Take a self-inventory and decide your best path to success.</vt:lpstr>
      <vt:lpstr>Wrong answer</vt:lpstr>
      <vt:lpstr>Wrong answer</vt:lpstr>
      <vt:lpstr>Is it in a student’s best interest to attend a faraway college or close by? What is the best response?</vt:lpstr>
      <vt:lpstr>Right answer</vt:lpstr>
      <vt:lpstr>Wrong answer</vt:lpstr>
      <vt:lpstr>Wrong answer</vt:lpstr>
      <vt:lpstr>Should a student pursue a college degree simply because it is a family tradition or what others say, what is the best response?</vt:lpstr>
      <vt:lpstr>Right answer</vt:lpstr>
      <vt:lpstr>Wrong answer</vt:lpstr>
      <vt:lpstr>Wrong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Micheal Darby</dc:creator>
  <cp:lastModifiedBy>Micheal Darby</cp:lastModifiedBy>
  <cp:revision>11</cp:revision>
  <dcterms:created xsi:type="dcterms:W3CDTF">2023-03-27T21:02:49Z</dcterms:created>
  <dcterms:modified xsi:type="dcterms:W3CDTF">2023-08-09T19:20:15Z</dcterms:modified>
</cp:coreProperties>
</file>