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8"/>
  </p:notesMasterIdLst>
  <p:sldIdLst>
    <p:sldId id="377" r:id="rId2"/>
    <p:sldId id="378" r:id="rId3"/>
    <p:sldId id="257" r:id="rId4"/>
    <p:sldId id="258" r:id="rId5"/>
    <p:sldId id="259" r:id="rId6"/>
    <p:sldId id="260" r:id="rId7"/>
    <p:sldId id="261" r:id="rId8"/>
    <p:sldId id="376"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8" r:id="rId64"/>
    <p:sldId id="319" r:id="rId65"/>
    <p:sldId id="320" r:id="rId66"/>
    <p:sldId id="317"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96" r:id="rId123"/>
    <p:sldId id="379" r:id="rId124"/>
    <p:sldId id="380" r:id="rId125"/>
    <p:sldId id="381" r:id="rId126"/>
    <p:sldId id="382" r:id="rId127"/>
    <p:sldId id="383" r:id="rId128"/>
    <p:sldId id="385" r:id="rId129"/>
    <p:sldId id="386" r:id="rId130"/>
    <p:sldId id="388" r:id="rId131"/>
    <p:sldId id="389" r:id="rId132"/>
    <p:sldId id="390" r:id="rId133"/>
    <p:sldId id="391" r:id="rId134"/>
    <p:sldId id="392" r:id="rId135"/>
    <p:sldId id="393" r:id="rId136"/>
    <p:sldId id="394" r:id="rId1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C3DD4E-11E2-4F91-A0BF-07F58C176EF6}" v="2" dt="2022-12-15T16:51:05.4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1513" autoAdjust="0"/>
  </p:normalViewPr>
  <p:slideViewPr>
    <p:cSldViewPr>
      <p:cViewPr varScale="1">
        <p:scale>
          <a:sx n="77" d="100"/>
          <a:sy n="77" d="100"/>
        </p:scale>
        <p:origin x="255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F59FDCE-7F2F-424C-A11C-0E510F12E0EE}" type="datetimeFigureOut">
              <a:rPr lang="en-US"/>
              <a:pPr>
                <a:defRPr/>
              </a:pPr>
              <a:t>12/15/2022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E534354-A1FB-479F-B31C-D68695B5DD7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 J. Darby Christian Education Outreach USA 2013</a:t>
            </a:r>
            <a:r>
              <a:rPr lang="en-US" baseline="0" dirty="0"/>
              <a:t>    Start as a slide show click on  the right letter</a:t>
            </a:r>
            <a:endParaRPr lang="en-US" dirty="0"/>
          </a:p>
        </p:txBody>
      </p:sp>
      <p:sp>
        <p:nvSpPr>
          <p:cNvPr id="4" name="Slide Number Placeholder 3"/>
          <p:cNvSpPr>
            <a:spLocks noGrp="1"/>
          </p:cNvSpPr>
          <p:nvPr>
            <p:ph type="sldNum" sz="quarter" idx="10"/>
          </p:nvPr>
        </p:nvSpPr>
        <p:spPr/>
        <p:txBody>
          <a:bodyPr/>
          <a:lstStyle/>
          <a:p>
            <a:pPr>
              <a:defRPr/>
            </a:pPr>
            <a:fld id="{4E534354-A1FB-479F-B31C-D68695B5DD79}"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M. J. Darby Christian Education Outreach USA 2013</a:t>
            </a:r>
            <a:r>
              <a:rPr lang="en-US" baseline="0" dirty="0"/>
              <a:t>    Start as a slide show click on  the right letter</a:t>
            </a:r>
            <a:endParaRPr lang="en-US" dirty="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CF6ECF-25C1-4EB7-9292-DF79829D9150}" type="slidenum">
              <a:rPr lang="en-US"/>
              <a:pPr fontAlgn="base">
                <a:spcBef>
                  <a:spcPct val="0"/>
                </a:spcBef>
                <a:spcAft>
                  <a:spcPct val="0"/>
                </a:spcAft>
              </a:pPr>
              <a:t>38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 J. Darby Christian Education Outreach USA 2013</a:t>
            </a:r>
            <a:r>
              <a:rPr lang="en-US" baseline="0" dirty="0"/>
              <a:t>    Start as a slide show click on  the right letter</a:t>
            </a:r>
            <a:endParaRPr lang="en-US" dirty="0"/>
          </a:p>
        </p:txBody>
      </p:sp>
      <p:sp>
        <p:nvSpPr>
          <p:cNvPr id="4" name="Slide Number Placeholder 3"/>
          <p:cNvSpPr>
            <a:spLocks noGrp="1"/>
          </p:cNvSpPr>
          <p:nvPr>
            <p:ph type="sldNum" sz="quarter" idx="10"/>
          </p:nvPr>
        </p:nvSpPr>
        <p:spPr/>
        <p:txBody>
          <a:bodyPr/>
          <a:lstStyle/>
          <a:p>
            <a:pPr>
              <a:defRPr/>
            </a:pPr>
            <a:fld id="{4E534354-A1FB-479F-B31C-D68695B5DD79}" type="slidenum">
              <a:rPr lang="en-US" smtClean="0"/>
              <a:pPr>
                <a:defRPr/>
              </a:pPr>
              <a:t>42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 J. Darby Christian Education Outreach USA 2013</a:t>
            </a:r>
            <a:r>
              <a:rPr lang="en-US" baseline="0" dirty="0"/>
              <a:t>    Start as a slide show click on  the right letter</a:t>
            </a:r>
            <a:endParaRPr lang="en-US" dirty="0"/>
          </a:p>
        </p:txBody>
      </p:sp>
      <p:sp>
        <p:nvSpPr>
          <p:cNvPr id="4" name="Slide Number Placeholder 3"/>
          <p:cNvSpPr>
            <a:spLocks noGrp="1"/>
          </p:cNvSpPr>
          <p:nvPr>
            <p:ph type="sldNum" sz="quarter" idx="10"/>
          </p:nvPr>
        </p:nvSpPr>
        <p:spPr/>
        <p:txBody>
          <a:bodyPr/>
          <a:lstStyle/>
          <a:p>
            <a:pPr>
              <a:defRPr/>
            </a:pPr>
            <a:fld id="{4E534354-A1FB-479F-B31C-D68695B5DD79}" type="slidenum">
              <a:rPr lang="en-US" smtClean="0"/>
              <a:pPr>
                <a:defRPr/>
              </a:pPr>
              <a:t>50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 J. Darby Christian Education Outreach USA 2013</a:t>
            </a:r>
            <a:r>
              <a:rPr lang="en-US" baseline="0" dirty="0"/>
              <a:t>    Start as a slide show click on  the right letter</a:t>
            </a:r>
            <a:endParaRPr lang="en-US" dirty="0"/>
          </a:p>
        </p:txBody>
      </p:sp>
      <p:sp>
        <p:nvSpPr>
          <p:cNvPr id="4" name="Slide Number Placeholder 3"/>
          <p:cNvSpPr>
            <a:spLocks noGrp="1"/>
          </p:cNvSpPr>
          <p:nvPr>
            <p:ph type="sldNum" sz="quarter" idx="10"/>
          </p:nvPr>
        </p:nvSpPr>
        <p:spPr/>
        <p:txBody>
          <a:bodyPr/>
          <a:lstStyle/>
          <a:p>
            <a:pPr>
              <a:defRPr/>
            </a:pPr>
            <a:fld id="{4E534354-A1FB-479F-B31C-D68695B5DD79}" type="slidenum">
              <a:rPr lang="en-US" smtClean="0"/>
              <a:pPr>
                <a:defRPr/>
              </a:pPr>
              <a:t>54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M. J. Darby Christian Education Outreach USA 2013</a:t>
            </a:r>
            <a:r>
              <a:rPr lang="en-US" baseline="0" dirty="0"/>
              <a:t>    Start as a slide show click on  the right letter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E534354-A1FB-479F-B31C-D68695B5DD79}" type="slidenum">
              <a:rPr lang="en-US" smtClean="0"/>
              <a:pPr>
                <a:defRPr/>
              </a:pPr>
              <a:t>58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M. J. Darby Christian Education Outreach USA 2013</a:t>
            </a:r>
            <a:r>
              <a:rPr lang="en-US" baseline="0" dirty="0"/>
              <a:t>    Start as a slide show click on  the right letter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E534354-A1FB-479F-B31C-D68695B5DD79}" type="slidenum">
              <a:rPr lang="en-US" smtClean="0"/>
              <a:pPr>
                <a:defRPr/>
              </a:pPr>
              <a:t>62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 J. Darby Christian Education Outreach USA 2013</a:t>
            </a:r>
            <a:r>
              <a:rPr lang="en-US" baseline="0" dirty="0"/>
              <a:t>    Start as a slide show click on  the right letter</a:t>
            </a:r>
            <a:endParaRPr lang="en-US" dirty="0"/>
          </a:p>
        </p:txBody>
      </p:sp>
      <p:sp>
        <p:nvSpPr>
          <p:cNvPr id="4" name="Slide Number Placeholder 3"/>
          <p:cNvSpPr>
            <a:spLocks noGrp="1"/>
          </p:cNvSpPr>
          <p:nvPr>
            <p:ph type="sldNum" sz="quarter" idx="10"/>
          </p:nvPr>
        </p:nvSpPr>
        <p:spPr/>
        <p:txBody>
          <a:bodyPr/>
          <a:lstStyle/>
          <a:p>
            <a:pPr>
              <a:defRPr/>
            </a:pPr>
            <a:fld id="{4E534354-A1FB-479F-B31C-D68695B5DD79}" type="slidenum">
              <a:rPr lang="en-US" smtClean="0"/>
              <a:pPr>
                <a:defRPr/>
              </a:pPr>
              <a:t>70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M. J. Darby Christian Education Outreach USA 2013</a:t>
            </a:r>
            <a:r>
              <a:rPr lang="en-US" baseline="0" dirty="0"/>
              <a:t>    Start as a slide show click on  the right letter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E534354-A1FB-479F-B31C-D68695B5DD79}" type="slidenum">
              <a:rPr lang="en-US" smtClean="0"/>
              <a:pPr>
                <a:defRPr/>
              </a:pPr>
              <a:t>74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 J. Darby Christian Education Outreach USA 2013</a:t>
            </a:r>
            <a:r>
              <a:rPr lang="en-US" baseline="0" dirty="0"/>
              <a:t>    Start as a slide show click on  the right letter</a:t>
            </a:r>
            <a:endParaRPr lang="en-US" dirty="0"/>
          </a:p>
        </p:txBody>
      </p:sp>
      <p:sp>
        <p:nvSpPr>
          <p:cNvPr id="4" name="Slide Number Placeholder 3"/>
          <p:cNvSpPr>
            <a:spLocks noGrp="1"/>
          </p:cNvSpPr>
          <p:nvPr>
            <p:ph type="sldNum" sz="quarter" idx="10"/>
          </p:nvPr>
        </p:nvSpPr>
        <p:spPr/>
        <p:txBody>
          <a:bodyPr/>
          <a:lstStyle/>
          <a:p>
            <a:pPr>
              <a:defRPr/>
            </a:pPr>
            <a:fld id="{4E534354-A1FB-479F-B31C-D68695B5DD79}" type="slidenum">
              <a:rPr lang="en-US" smtClean="0"/>
              <a:pPr>
                <a:defRPr/>
              </a:pPr>
              <a:t>78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 J. Darby Christian Education Outreach USA 2013</a:t>
            </a:r>
            <a:r>
              <a:rPr lang="en-US" baseline="0" dirty="0"/>
              <a:t>    Start as a slide show click on  the right letter</a:t>
            </a:r>
            <a:endParaRPr lang="en-US" dirty="0"/>
          </a:p>
        </p:txBody>
      </p:sp>
      <p:sp>
        <p:nvSpPr>
          <p:cNvPr id="4" name="Slide Number Placeholder 3"/>
          <p:cNvSpPr>
            <a:spLocks noGrp="1"/>
          </p:cNvSpPr>
          <p:nvPr>
            <p:ph type="sldNum" sz="quarter" idx="10"/>
          </p:nvPr>
        </p:nvSpPr>
        <p:spPr/>
        <p:txBody>
          <a:bodyPr/>
          <a:lstStyle/>
          <a:p>
            <a:pPr>
              <a:defRPr/>
            </a:pPr>
            <a:fld id="{4E534354-A1FB-479F-B31C-D68695B5DD79}" type="slidenum">
              <a:rPr lang="en-US" smtClean="0"/>
              <a:pPr>
                <a:defRPr/>
              </a:pPr>
              <a:t>82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M. J. Darby Christian Education Outreach USA 2013</a:t>
            </a:r>
            <a:r>
              <a:rPr lang="en-US" baseline="0" dirty="0"/>
              <a:t>    Start as a slide show click on  the right letter</a:t>
            </a:r>
            <a:endParaRPr lang="en-US" dirty="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3BC9E0-81EE-431E-98BA-11EEB1305D88}" type="slidenum">
              <a:rPr lang="en-US"/>
              <a:pPr fontAlgn="base">
                <a:spcBef>
                  <a:spcPct val="0"/>
                </a:spcBef>
                <a:spcAft>
                  <a:spcPct val="0"/>
                </a:spcAft>
              </a:pPr>
              <a:t>6</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 J. Darby Christian Education Outreach USA 2013</a:t>
            </a:r>
            <a:r>
              <a:rPr lang="en-US" baseline="0" dirty="0"/>
              <a:t>    Start as a slide show click on  the right letter</a:t>
            </a:r>
            <a:endParaRPr lang="en-US" dirty="0"/>
          </a:p>
        </p:txBody>
      </p:sp>
      <p:sp>
        <p:nvSpPr>
          <p:cNvPr id="4" name="Slide Number Placeholder 3"/>
          <p:cNvSpPr>
            <a:spLocks noGrp="1"/>
          </p:cNvSpPr>
          <p:nvPr>
            <p:ph type="sldNum" sz="quarter" idx="10"/>
          </p:nvPr>
        </p:nvSpPr>
        <p:spPr/>
        <p:txBody>
          <a:bodyPr/>
          <a:lstStyle/>
          <a:p>
            <a:pPr>
              <a:defRPr/>
            </a:pPr>
            <a:fld id="{4E534354-A1FB-479F-B31C-D68695B5DD79}" type="slidenum">
              <a:rPr lang="en-US" smtClean="0"/>
              <a:pPr>
                <a:defRPr/>
              </a:pPr>
              <a:t>86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 J. Darby Christian Education Outreach USA 2013</a:t>
            </a:r>
            <a:r>
              <a:rPr lang="en-US" baseline="0" dirty="0"/>
              <a:t>    Start as a slide show click on  the right letter</a:t>
            </a:r>
            <a:endParaRPr lang="en-US" dirty="0"/>
          </a:p>
        </p:txBody>
      </p:sp>
      <p:sp>
        <p:nvSpPr>
          <p:cNvPr id="4" name="Slide Number Placeholder 3"/>
          <p:cNvSpPr>
            <a:spLocks noGrp="1"/>
          </p:cNvSpPr>
          <p:nvPr>
            <p:ph type="sldNum" sz="quarter" idx="10"/>
          </p:nvPr>
        </p:nvSpPr>
        <p:spPr/>
        <p:txBody>
          <a:bodyPr/>
          <a:lstStyle/>
          <a:p>
            <a:pPr>
              <a:defRPr/>
            </a:pPr>
            <a:fld id="{4E534354-A1FB-479F-B31C-D68695B5DD79}" type="slidenum">
              <a:rPr lang="en-US" smtClean="0"/>
              <a:pPr>
                <a:defRPr/>
              </a:pPr>
              <a:t>90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M. J. Darby Christian Education Outreach USA 2013</a:t>
            </a:r>
            <a:r>
              <a:rPr lang="en-US" baseline="0" dirty="0"/>
              <a:t>    Start as a slide show click on  the right letter</a:t>
            </a:r>
            <a:endParaRPr lang="en-US" dirty="0"/>
          </a:p>
        </p:txBody>
      </p:sp>
      <p:sp>
        <p:nvSpPr>
          <p:cNvPr id="113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320853-DEBB-41B3-838A-9F87B30D5A50}" type="slidenum">
              <a:rPr lang="en-US"/>
              <a:pPr fontAlgn="base">
                <a:spcBef>
                  <a:spcPct val="0"/>
                </a:spcBef>
                <a:spcAft>
                  <a:spcPct val="0"/>
                </a:spcAft>
              </a:pPr>
              <a:t>94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M. J. Darby Christian Education Outreach USA 2013</a:t>
            </a:r>
            <a:r>
              <a:rPr lang="en-US" baseline="0" dirty="0"/>
              <a:t>    Start as a slide show click on  the right letter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E534354-A1FB-479F-B31C-D68695B5DD79}" type="slidenum">
              <a:rPr lang="en-US" smtClean="0"/>
              <a:pPr>
                <a:defRPr/>
              </a:pPr>
              <a:t>98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 J. Darby Christian Education Outreach USA 2013</a:t>
            </a:r>
            <a:r>
              <a:rPr lang="en-US" baseline="0" dirty="0"/>
              <a:t>    Start as a slide show click on  the right letter</a:t>
            </a:r>
            <a:endParaRPr lang="en-US" dirty="0"/>
          </a:p>
        </p:txBody>
      </p:sp>
      <p:sp>
        <p:nvSpPr>
          <p:cNvPr id="4" name="Slide Number Placeholder 3"/>
          <p:cNvSpPr>
            <a:spLocks noGrp="1"/>
          </p:cNvSpPr>
          <p:nvPr>
            <p:ph type="sldNum" sz="quarter" idx="10"/>
          </p:nvPr>
        </p:nvSpPr>
        <p:spPr/>
        <p:txBody>
          <a:bodyPr/>
          <a:lstStyle/>
          <a:p>
            <a:pPr>
              <a:defRPr/>
            </a:pPr>
            <a:fld id="{4E534354-A1FB-479F-B31C-D68695B5DD79}" type="slidenum">
              <a:rPr lang="en-US" smtClean="0"/>
              <a:pPr>
                <a:defRPr/>
              </a:pPr>
              <a:t>102</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M. J. Darby Christian Education Outreach USA 2013</a:t>
            </a:r>
            <a:r>
              <a:rPr lang="en-US" baseline="0" dirty="0"/>
              <a:t>    Start as a slide show click on  the right letter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E534354-A1FB-479F-B31C-D68695B5DD79}" type="slidenum">
              <a:rPr lang="en-US" smtClean="0"/>
              <a:pPr>
                <a:defRPr/>
              </a:pPr>
              <a:t>106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 J. Darby Christian Education Outreach USA 2013</a:t>
            </a:r>
            <a:r>
              <a:rPr lang="en-US" baseline="0" dirty="0"/>
              <a:t>    Start as a slide show click on  the right letter</a:t>
            </a:r>
            <a:endParaRPr lang="en-US" dirty="0"/>
          </a:p>
        </p:txBody>
      </p:sp>
      <p:sp>
        <p:nvSpPr>
          <p:cNvPr id="4" name="Slide Number Placeholder 3"/>
          <p:cNvSpPr>
            <a:spLocks noGrp="1"/>
          </p:cNvSpPr>
          <p:nvPr>
            <p:ph type="sldNum" sz="quarter" idx="10"/>
          </p:nvPr>
        </p:nvSpPr>
        <p:spPr/>
        <p:txBody>
          <a:bodyPr/>
          <a:lstStyle/>
          <a:p>
            <a:pPr>
              <a:defRPr/>
            </a:pPr>
            <a:fld id="{4E534354-A1FB-479F-B31C-D68695B5DD79}" type="slidenum">
              <a:rPr lang="en-US" smtClean="0"/>
              <a:pPr>
                <a:defRPr/>
              </a:pPr>
              <a:t>110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 J. Darby Christian Education Outreach USA 2013</a:t>
            </a:r>
            <a:r>
              <a:rPr lang="en-US" baseline="0" dirty="0"/>
              <a:t>    Start as a slide show click on  the right letter</a:t>
            </a:r>
            <a:endParaRPr lang="en-US" dirty="0"/>
          </a:p>
        </p:txBody>
      </p:sp>
      <p:sp>
        <p:nvSpPr>
          <p:cNvPr id="4" name="Slide Number Placeholder 3"/>
          <p:cNvSpPr>
            <a:spLocks noGrp="1"/>
          </p:cNvSpPr>
          <p:nvPr>
            <p:ph type="sldNum" sz="quarter" idx="10"/>
          </p:nvPr>
        </p:nvSpPr>
        <p:spPr/>
        <p:txBody>
          <a:bodyPr/>
          <a:lstStyle/>
          <a:p>
            <a:pPr>
              <a:defRPr/>
            </a:pPr>
            <a:fld id="{4E534354-A1FB-479F-B31C-D68695B5DD79}" type="slidenum">
              <a:rPr lang="en-US" smtClean="0"/>
              <a:pPr>
                <a:defRPr/>
              </a:pPr>
              <a:t>114</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M. J. Darby Christian Education Outreach USA 2013</a:t>
            </a:r>
            <a:r>
              <a:rPr lang="en-US" baseline="0" dirty="0"/>
              <a:t>    Start as a slide show click on  the right letter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E534354-A1FB-479F-B31C-D68695B5DD79}" type="slidenum">
              <a:rPr lang="en-US" smtClean="0"/>
              <a:pPr>
                <a:defRPr/>
              </a:pPr>
              <a:t>118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M. J. Darby Christian Education Outreach USA 2013</a:t>
            </a:r>
            <a:r>
              <a:rPr lang="en-US" baseline="0" dirty="0"/>
              <a:t>    Start as a slide show click on  the right letter</a:t>
            </a:r>
            <a:endParaRPr lang="en-US" dirty="0"/>
          </a:p>
          <a:p>
            <a:pPr>
              <a:spcBef>
                <a:spcPct val="0"/>
              </a:spcBef>
            </a:pPr>
            <a:endParaRPr lang="en-US" dirty="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873489-CDE0-4A5D-939B-AE1A96603CC6}" type="slidenum">
              <a:rPr lang="en-US"/>
              <a:pPr fontAlgn="base">
                <a:spcBef>
                  <a:spcPct val="0"/>
                </a:spcBef>
                <a:spcAft>
                  <a:spcPct val="0"/>
                </a:spcAft>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 J. Darby Christian Education Outreach USA 2013</a:t>
            </a:r>
            <a:r>
              <a:rPr lang="en-US" baseline="0" dirty="0"/>
              <a:t>    Start as a slide show click on  the right letter</a:t>
            </a:r>
            <a:endParaRPr lang="en-US" dirty="0"/>
          </a:p>
        </p:txBody>
      </p:sp>
      <p:sp>
        <p:nvSpPr>
          <p:cNvPr id="4" name="Slide Number Placeholder 3"/>
          <p:cNvSpPr>
            <a:spLocks noGrp="1"/>
          </p:cNvSpPr>
          <p:nvPr>
            <p:ph type="sldNum" sz="quarter" idx="10"/>
          </p:nvPr>
        </p:nvSpPr>
        <p:spPr/>
        <p:txBody>
          <a:bodyPr/>
          <a:lstStyle/>
          <a:p>
            <a:pPr>
              <a:defRPr/>
            </a:pPr>
            <a:fld id="{4E534354-A1FB-479F-B31C-D68695B5DD79}" type="slidenum">
              <a:rPr lang="en-US" smtClean="0"/>
              <a:pPr>
                <a:defRPr/>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a:t>M. J. Darby Christian Education Outreach USA 2013</a:t>
            </a:r>
            <a:r>
              <a:rPr lang="en-US" baseline="0" dirty="0"/>
              <a:t>    Start as a slide show click on  the right letter</a:t>
            </a:r>
            <a:endParaRPr lang="en-US" dirty="0"/>
          </a:p>
          <a:p>
            <a:pPr>
              <a:spcBef>
                <a:spcPct val="0"/>
              </a:spcBef>
            </a:pPr>
            <a:endParaRPr lang="en-US" dirty="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F3C13E-292D-4185-89BF-323A9CB8FC1F}" type="slidenum">
              <a:rPr lang="en-US"/>
              <a:pPr fontAlgn="base">
                <a:spcBef>
                  <a:spcPct val="0"/>
                </a:spcBef>
                <a:spcAft>
                  <a:spcPct val="0"/>
                </a:spcAft>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 J. Darby Christian Education Outreach USA 2013</a:t>
            </a:r>
            <a:r>
              <a:rPr lang="en-US" baseline="0" dirty="0"/>
              <a:t>    Start as a slide show click on  the right letter</a:t>
            </a:r>
            <a:endParaRPr lang="en-US" dirty="0"/>
          </a:p>
        </p:txBody>
      </p:sp>
      <p:sp>
        <p:nvSpPr>
          <p:cNvPr id="4" name="Slide Number Placeholder 3"/>
          <p:cNvSpPr>
            <a:spLocks noGrp="1"/>
          </p:cNvSpPr>
          <p:nvPr>
            <p:ph type="sldNum" sz="quarter" idx="10"/>
          </p:nvPr>
        </p:nvSpPr>
        <p:spPr/>
        <p:txBody>
          <a:bodyPr/>
          <a:lstStyle/>
          <a:p>
            <a:pPr>
              <a:defRPr/>
            </a:pPr>
            <a:fld id="{4E534354-A1FB-479F-B31C-D68695B5DD79}" type="slidenum">
              <a:rPr lang="en-US" smtClean="0"/>
              <a:pPr>
                <a:defRPr/>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E534354-A1FB-479F-B31C-D68695B5DD79}" type="slidenum">
              <a:rPr lang="en-US" smtClean="0"/>
              <a:pPr>
                <a:defRPr/>
              </a:pPr>
              <a:t>26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 J. Darby Christian Education Outreach USA 2013</a:t>
            </a:r>
            <a:r>
              <a:rPr lang="en-US" baseline="0" dirty="0"/>
              <a:t>    Start as a slide show click on  the right letter</a:t>
            </a:r>
            <a:endParaRPr lang="en-US" dirty="0"/>
          </a:p>
        </p:txBody>
      </p:sp>
      <p:sp>
        <p:nvSpPr>
          <p:cNvPr id="4" name="Slide Number Placeholder 3"/>
          <p:cNvSpPr>
            <a:spLocks noGrp="1"/>
          </p:cNvSpPr>
          <p:nvPr>
            <p:ph type="sldNum" sz="quarter" idx="10"/>
          </p:nvPr>
        </p:nvSpPr>
        <p:spPr/>
        <p:txBody>
          <a:bodyPr/>
          <a:lstStyle/>
          <a:p>
            <a:pPr>
              <a:defRPr/>
            </a:pPr>
            <a:fld id="{4E534354-A1FB-479F-B31C-D68695B5DD79}" type="slidenum">
              <a:rPr lang="en-US" smtClean="0"/>
              <a:pPr>
                <a:defRPr/>
              </a:pPr>
              <a:t>30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 J. Darby Christian Education Outreach USA 2013</a:t>
            </a:r>
            <a:r>
              <a:rPr lang="en-US" baseline="0" dirty="0"/>
              <a:t>    Start as a slide show click on  the right letter</a:t>
            </a:r>
            <a:endParaRPr lang="en-US" dirty="0"/>
          </a:p>
        </p:txBody>
      </p:sp>
      <p:sp>
        <p:nvSpPr>
          <p:cNvPr id="4" name="Slide Number Placeholder 3"/>
          <p:cNvSpPr>
            <a:spLocks noGrp="1"/>
          </p:cNvSpPr>
          <p:nvPr>
            <p:ph type="sldNum" sz="quarter" idx="10"/>
          </p:nvPr>
        </p:nvSpPr>
        <p:spPr/>
        <p:txBody>
          <a:bodyPr/>
          <a:lstStyle/>
          <a:p>
            <a:pPr>
              <a:defRPr/>
            </a:pPr>
            <a:fld id="{4E534354-A1FB-479F-B31C-D68695B5DD79}" type="slidenum">
              <a:rPr lang="en-US" smtClean="0"/>
              <a:pPr>
                <a:defRPr/>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a:t>Click to edit Master title style</a:t>
            </a:r>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7" name="Date Placeholder 18"/>
          <p:cNvSpPr>
            <a:spLocks noGrp="1"/>
          </p:cNvSpPr>
          <p:nvPr>
            <p:ph type="dt" sz="half" idx="10"/>
          </p:nvPr>
        </p:nvSpPr>
        <p:spPr/>
        <p:txBody>
          <a:bodyPr/>
          <a:lstStyle>
            <a:lvl1pPr>
              <a:defRPr/>
            </a:lvl1pPr>
            <a:extLst/>
          </a:lstStyle>
          <a:p>
            <a:pPr>
              <a:defRPr/>
            </a:pPr>
            <a:fld id="{2E47DDA2-8512-45F9-B97B-BB11DA35C509}" type="datetimeFigureOut">
              <a:rPr lang="en-US"/>
              <a:pPr>
                <a:defRPr/>
              </a:pPr>
              <a:t>12/15/2022</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10"/>
          <p:cNvSpPr>
            <a:spLocks noGrp="1"/>
          </p:cNvSpPr>
          <p:nvPr>
            <p:ph type="sldNum" sz="quarter" idx="12"/>
          </p:nvPr>
        </p:nvSpPr>
        <p:spPr/>
        <p:txBody>
          <a:bodyPr/>
          <a:lstStyle>
            <a:lvl1pPr>
              <a:defRPr/>
            </a:lvl1pPr>
            <a:extLst/>
          </a:lstStyle>
          <a:p>
            <a:pPr>
              <a:defRPr/>
            </a:pPr>
            <a:fld id="{F0BA2919-1C03-485D-93FD-889F082AB4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extLst/>
          </a:lstStyle>
          <a:p>
            <a:pPr>
              <a:defRPr/>
            </a:pPr>
            <a:fld id="{DAF487AA-A7C3-4EE3-AD39-7B89CDD2F3FD}" type="datetimeFigureOut">
              <a:rPr lang="en-US"/>
              <a:pPr>
                <a:defRPr/>
              </a:pPr>
              <a:t>12/15/2022</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818B7C86-CFB9-4C4F-843E-13AFECF386B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extLst/>
          </a:lstStyle>
          <a:p>
            <a:pPr>
              <a:defRPr/>
            </a:pPr>
            <a:fld id="{13CB4616-08C6-489F-8F64-B4C2AED09EE8}" type="datetimeFigureOut">
              <a:rPr lang="en-US"/>
              <a:pPr>
                <a:defRPr/>
              </a:pPr>
              <a:t>12/15/2022</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CA499AC5-E8FF-4EC6-B240-5B67EB1C3B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extLst/>
          </a:lstStyle>
          <a:p>
            <a:pPr>
              <a:defRPr/>
            </a:pPr>
            <a:fld id="{A62EDC41-5857-4F9A-9CC5-89E46868D573}" type="datetimeFigureOut">
              <a:rPr lang="en-US"/>
              <a:pPr>
                <a:defRPr/>
              </a:pPr>
              <a:t>12/15/2022</a:t>
            </a:fld>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798860DE-700F-4ED3-BD9A-0E899A900D8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E8294573-0043-47D8-9318-19DDE4AE6AD7}" type="datetimeFigureOut">
              <a:rPr lang="en-US"/>
              <a:pPr>
                <a:defRPr/>
              </a:pPr>
              <a:t>12/15/2022</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D1373B82-1D76-40A2-A4AE-2B954DBE135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66D1BF6C-31F6-4BE2-9E9F-202D37BE2029}" type="datetimeFigureOut">
              <a:rPr lang="en-US"/>
              <a:pPr>
                <a:defRPr/>
              </a:pPr>
              <a:t>12/15/2022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3F46E1C5-8834-4E85-B953-3EDD1E7BD7E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CAB6B7F5-0E5C-415D-AC88-C6D3BA239C10}" type="datetimeFigureOut">
              <a:rPr lang="en-US"/>
              <a:pPr>
                <a:defRPr/>
              </a:pPr>
              <a:t>12/15/2022</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172C3DFE-F50C-40C5-BFD2-4F05574BA06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28540435-B3F4-4EC4-9860-B37594C59A31}" type="datetimeFigureOut">
              <a:rPr lang="en-US"/>
              <a:pPr>
                <a:defRPr/>
              </a:pPr>
              <a:t>12/15/2022</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D0DAAE6C-838F-4E90-9726-5EF929F83DC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extLst/>
          </a:lstStyle>
          <a:p>
            <a:pPr>
              <a:defRPr/>
            </a:pPr>
            <a:fld id="{129D7335-F8F2-4AAE-886F-7D9DC1081D45}" type="datetimeFigureOut">
              <a:rPr lang="en-US"/>
              <a:pPr>
                <a:defRPr/>
              </a:pPr>
              <a:t>12/15/2022</a:t>
            </a:fld>
            <a:endParaRPr lang="en-US"/>
          </a:p>
        </p:txBody>
      </p:sp>
      <p:sp>
        <p:nvSpPr>
          <p:cNvPr id="4" name="Footer Placeholder 2"/>
          <p:cNvSpPr>
            <a:spLocks noGrp="1"/>
          </p:cNvSpPr>
          <p:nvPr>
            <p:ph type="ftr" sz="quarter" idx="11"/>
          </p:nvPr>
        </p:nvSpPr>
        <p:spPr/>
        <p:txBody>
          <a:bodyPr/>
          <a:lstStyle>
            <a:lvl1pPr>
              <a:defRPr/>
            </a:lvl1pPr>
            <a:extLst/>
          </a:lstStyle>
          <a:p>
            <a:pPr>
              <a:defRPr/>
            </a:pPr>
            <a:endParaRPr lang="en-US"/>
          </a:p>
        </p:txBody>
      </p:sp>
      <p:sp>
        <p:nvSpPr>
          <p:cNvPr id="5" name="Slide Number Placeholder 3"/>
          <p:cNvSpPr>
            <a:spLocks noGrp="1"/>
          </p:cNvSpPr>
          <p:nvPr>
            <p:ph type="sldNum" sz="quarter" idx="12"/>
          </p:nvPr>
        </p:nvSpPr>
        <p:spPr/>
        <p:txBody>
          <a:bodyPr/>
          <a:lstStyle>
            <a:lvl1pPr>
              <a:defRPr/>
            </a:lvl1pPr>
            <a:extLst/>
          </a:lstStyle>
          <a:p>
            <a:pPr>
              <a:defRPr/>
            </a:pPr>
            <a:fld id="{5D66178F-2FFC-4572-89E1-1A5B6AC6FF1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E87ADCAB-1EF7-462C-8B90-F54E59637B5A}" type="datetimeFigureOut">
              <a:rPr lang="en-US"/>
              <a:pPr>
                <a:defRPr/>
              </a:pPr>
              <a:t>12/15/2022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753BCB73-8B66-49EE-9A9F-C236230000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 Single Corner Rectangle 10"/>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a:t>Click icon to add picture</a:t>
            </a:r>
          </a:p>
        </p:txBody>
      </p:sp>
      <p:sp>
        <p:nvSpPr>
          <p:cNvPr id="7" name="Date Placeholder 4"/>
          <p:cNvSpPr>
            <a:spLocks noGrp="1"/>
          </p:cNvSpPr>
          <p:nvPr>
            <p:ph type="dt" sz="half" idx="10"/>
          </p:nvPr>
        </p:nvSpPr>
        <p:spPr/>
        <p:txBody>
          <a:bodyPr/>
          <a:lstStyle>
            <a:lvl1pPr>
              <a:defRPr/>
            </a:lvl1pPr>
            <a:extLst/>
          </a:lstStyle>
          <a:p>
            <a:pPr>
              <a:defRPr/>
            </a:pPr>
            <a:fld id="{CA43C6CC-97ED-4280-AC88-8D1E0D737676}" type="datetimeFigureOut">
              <a:rPr lang="en-US"/>
              <a:pPr>
                <a:defRPr/>
              </a:pPr>
              <a:t>12/15/2022</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60CE1BE3-D287-49F4-829D-CD9D2377BE1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p>
            <a:r>
              <a:rPr lang="en-US"/>
              <a:t>Click to edit Master title style</a:t>
            </a:r>
          </a:p>
        </p:txBody>
      </p:sp>
      <p:sp>
        <p:nvSpPr>
          <p:cNvPr id="103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defRPr>
            </a:lvl1pPr>
            <a:extLst/>
          </a:lstStyle>
          <a:p>
            <a:pPr>
              <a:defRPr/>
            </a:pPr>
            <a:fld id="{666E21BD-C1B8-427A-B6AF-8B7321EE25CC}" type="datetimeFigureOut">
              <a:rPr lang="en-US"/>
              <a:pPr>
                <a:defRPr/>
              </a:pPr>
              <a:t>12/15/2022</a:t>
            </a:fld>
            <a:endParaRPr lang="en-US"/>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defRPr>
            </a:lvl1pPr>
            <a:extLst/>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defRPr>
            </a:lvl1pPr>
            <a:extLst/>
          </a:lstStyle>
          <a:p>
            <a:pPr>
              <a:defRPr/>
            </a:pPr>
            <a:fld id="{3A35303C-C8BC-480D-A130-1479852C5C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fontAlgn="base">
        <a:spcBef>
          <a:spcPct val="0"/>
        </a:spcBef>
        <a:spcAft>
          <a:spcPct val="0"/>
        </a:spcAft>
        <a:defRPr sz="3600" b="1" kern="1200">
          <a:solidFill>
            <a:srgbClr val="90F155"/>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90F155"/>
          </a:solidFill>
          <a:latin typeface="Calibri" pitchFamily="34" charset="0"/>
        </a:defRPr>
      </a:lvl2pPr>
      <a:lvl3pPr algn="l" rtl="0" fontAlgn="base">
        <a:spcBef>
          <a:spcPct val="0"/>
        </a:spcBef>
        <a:spcAft>
          <a:spcPct val="0"/>
        </a:spcAft>
        <a:defRPr sz="3600" b="1">
          <a:solidFill>
            <a:srgbClr val="90F155"/>
          </a:solidFill>
          <a:latin typeface="Calibri" pitchFamily="34" charset="0"/>
        </a:defRPr>
      </a:lvl3pPr>
      <a:lvl4pPr algn="l" rtl="0" fontAlgn="base">
        <a:spcBef>
          <a:spcPct val="0"/>
        </a:spcBef>
        <a:spcAft>
          <a:spcPct val="0"/>
        </a:spcAft>
        <a:defRPr sz="3600" b="1">
          <a:solidFill>
            <a:srgbClr val="90F155"/>
          </a:solidFill>
          <a:latin typeface="Calibri" pitchFamily="34" charset="0"/>
        </a:defRPr>
      </a:lvl4pPr>
      <a:lvl5pPr algn="l" rtl="0" fontAlgn="base">
        <a:spcBef>
          <a:spcPct val="0"/>
        </a:spcBef>
        <a:spcAft>
          <a:spcPct val="0"/>
        </a:spcAft>
        <a:defRPr sz="3600" b="1">
          <a:solidFill>
            <a:srgbClr val="90F155"/>
          </a:solidFill>
          <a:latin typeface="Calibri" pitchFamily="34" charset="0"/>
        </a:defRPr>
      </a:lvl5pPr>
      <a:lvl6pPr marL="457200" algn="l" rtl="0" fontAlgn="base">
        <a:spcBef>
          <a:spcPct val="0"/>
        </a:spcBef>
        <a:spcAft>
          <a:spcPct val="0"/>
        </a:spcAft>
        <a:defRPr sz="3600" b="1">
          <a:solidFill>
            <a:srgbClr val="90F155"/>
          </a:solidFill>
          <a:latin typeface="Calibri" pitchFamily="34" charset="0"/>
        </a:defRPr>
      </a:lvl6pPr>
      <a:lvl7pPr marL="914400" algn="l" rtl="0" fontAlgn="base">
        <a:spcBef>
          <a:spcPct val="0"/>
        </a:spcBef>
        <a:spcAft>
          <a:spcPct val="0"/>
        </a:spcAft>
        <a:defRPr sz="3600" b="1">
          <a:solidFill>
            <a:srgbClr val="90F155"/>
          </a:solidFill>
          <a:latin typeface="Calibri" pitchFamily="34" charset="0"/>
        </a:defRPr>
      </a:lvl7pPr>
      <a:lvl8pPr marL="1371600" algn="l" rtl="0" fontAlgn="base">
        <a:spcBef>
          <a:spcPct val="0"/>
        </a:spcBef>
        <a:spcAft>
          <a:spcPct val="0"/>
        </a:spcAft>
        <a:defRPr sz="3600" b="1">
          <a:solidFill>
            <a:srgbClr val="90F155"/>
          </a:solidFill>
          <a:latin typeface="Calibri" pitchFamily="34" charset="0"/>
        </a:defRPr>
      </a:lvl8pPr>
      <a:lvl9pPr marL="1828800" algn="l" rtl="0" fontAlgn="base">
        <a:spcBef>
          <a:spcPct val="0"/>
        </a:spcBef>
        <a:spcAft>
          <a:spcPct val="0"/>
        </a:spcAft>
        <a:defRPr sz="3600" b="1">
          <a:solidFill>
            <a:srgbClr val="90F155"/>
          </a:solidFill>
          <a:latin typeface="Calibri" pitchFamily="34" charset="0"/>
        </a:defRPr>
      </a:lvl9pPr>
      <a:extLst/>
    </p:titleStyle>
    <p:body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FF0071"/>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FF0071"/>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FFE000"/>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1.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10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slide" Target="slide98.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 Target="slide102.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8" Type="http://schemas.openxmlformats.org/officeDocument/2006/relationships/slide" Target="slide105.xml"/><Relationship Id="rId3" Type="http://schemas.openxmlformats.org/officeDocument/2006/relationships/image" Target="../media/image80.jpeg"/><Relationship Id="rId7" Type="http://schemas.openxmlformats.org/officeDocument/2006/relationships/slide" Target="slide104.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slide" Target="slide103.xml"/><Relationship Id="rId5" Type="http://schemas.openxmlformats.org/officeDocument/2006/relationships/image" Target="../media/image82.jpeg"/><Relationship Id="rId4" Type="http://schemas.openxmlformats.org/officeDocument/2006/relationships/image" Target="../media/image81.jpeg"/></Relationships>
</file>

<file path=ppt/slides/_rels/slide10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slide" Target="slide10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 Target="slide106.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 Target="slide102.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8" Type="http://schemas.openxmlformats.org/officeDocument/2006/relationships/slide" Target="slide109.xml"/><Relationship Id="rId3" Type="http://schemas.openxmlformats.org/officeDocument/2006/relationships/image" Target="../media/image83.jpeg"/><Relationship Id="rId7" Type="http://schemas.openxmlformats.org/officeDocument/2006/relationships/slide" Target="slide108.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slide" Target="slide107.xml"/><Relationship Id="rId5" Type="http://schemas.openxmlformats.org/officeDocument/2006/relationships/image" Target="../media/image85.jpeg"/><Relationship Id="rId4" Type="http://schemas.openxmlformats.org/officeDocument/2006/relationships/image" Target="../media/image84.jpeg"/></Relationships>
</file>

<file path=ppt/slides/_rels/slide10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 Target="slide10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 Target="slide106.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slide" Target="slide1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image" Target="../media/image86.jpeg"/><Relationship Id="rId7" Type="http://schemas.openxmlformats.org/officeDocument/2006/relationships/slide" Target="slide111.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88.jpeg"/><Relationship Id="rId5" Type="http://schemas.openxmlformats.org/officeDocument/2006/relationships/hyperlink" Target="http://search.babylon.com/imageres.php?iu=http://www.medievalwarfare.info/pics/spear_02.jpg&amp;ir=http://www.medievalwarfare.info/weapons.htm&amp;ig=http://t2.gstatic.com/images?q=tbn:ANd9GcSZTwhgj1E0EF7WgOzu_YBztVetArctpBd98AHkisZPCSlSxMqigWq5&amp;h=300&amp;w=300&amp;q=Spear&amp;babsrc=HP_Prot" TargetMode="External"/><Relationship Id="rId4" Type="http://schemas.openxmlformats.org/officeDocument/2006/relationships/image" Target="../media/image87.jpeg"/><Relationship Id="rId9" Type="http://schemas.openxmlformats.org/officeDocument/2006/relationships/slide" Target="slide113.xml"/></Relationships>
</file>

<file path=ppt/slides/_rels/slide11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slide" Target="slide110.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 Target="slide114.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slide" Target="slide110.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8" Type="http://schemas.openxmlformats.org/officeDocument/2006/relationships/slide" Target="slide117.xml"/><Relationship Id="rId3" Type="http://schemas.openxmlformats.org/officeDocument/2006/relationships/image" Target="../media/image89.jpeg"/><Relationship Id="rId7" Type="http://schemas.openxmlformats.org/officeDocument/2006/relationships/slide" Target="slide116.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slide" Target="slide115.xml"/><Relationship Id="rId5" Type="http://schemas.openxmlformats.org/officeDocument/2006/relationships/image" Target="../media/image76.jpeg"/><Relationship Id="rId4" Type="http://schemas.openxmlformats.org/officeDocument/2006/relationships/image" Target="../media/image90.jpeg"/></Relationships>
</file>

<file path=ppt/slides/_rels/slide11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slide" Target="slide114.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 Target="slide118.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slide" Target="slide114.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8" Type="http://schemas.openxmlformats.org/officeDocument/2006/relationships/slide" Target="slide121.xml"/><Relationship Id="rId3" Type="http://schemas.openxmlformats.org/officeDocument/2006/relationships/image" Target="../media/image91.jpeg"/><Relationship Id="rId7" Type="http://schemas.openxmlformats.org/officeDocument/2006/relationships/slide" Target="slide120.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slide" Target="slide119.xml"/><Relationship Id="rId5" Type="http://schemas.openxmlformats.org/officeDocument/2006/relationships/image" Target="../media/image93.jpeg"/><Relationship Id="rId4" Type="http://schemas.openxmlformats.org/officeDocument/2006/relationships/image" Target="../media/image92.jpeg"/></Relationships>
</file>

<file path=ppt/slides/_rels/slide11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slide" Target="slide12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slide" Target="slide118.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slide" Target="slide118.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slide" Target="slide123.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slide" Target="slide125.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slide" Target="slide126.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slide" Target="slide127.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slide" Target="slide128.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slide" Target="slide129.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slide" Target="slide13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earch.babylon.com/imageres.php?iu=http://uploads4.wikipaintings.org/images/peter-paul-rubens/st-james-the-apostle-1613.jpg&amp;ir=http://www.wikipaintings.org/en/peter-paul-rubens/st-james-the-apostle-1613&amp;ig=http://t2.gstatic.com/images?q=tbn:ANd9GcQf6-4B_Cru5R58s3O9vfb8CF7jFFcC-7ZLbzCtZ3lUrcwNAN5KlSbb98oJ&amp;h=938&amp;w=705&amp;q=Apostle+James&amp;babsrc=HP_Prot" TargetMode="External"/><Relationship Id="rId2" Type="http://schemas.openxmlformats.org/officeDocument/2006/relationships/slide" Target="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0.xml.rels><?xml version="1.0" encoding="UTF-8" standalone="yes"?>
<Relationships xmlns="http://schemas.openxmlformats.org/package/2006/relationships"><Relationship Id="rId2" Type="http://schemas.openxmlformats.org/officeDocument/2006/relationships/slide" Target="slide131.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slide" Target="slide133.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slide" Target="slide135.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slide" Target="slide136.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14.jpeg"/><Relationship Id="rId7" Type="http://schemas.openxmlformats.org/officeDocument/2006/relationships/slide" Target="slide15.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 Target="slide19.xml"/><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slide" Target="slide21.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4.jpeg"/><Relationship Id="rId10" Type="http://schemas.openxmlformats.org/officeDocument/2006/relationships/slide" Target="slide5.xml"/><Relationship Id="rId4" Type="http://schemas.openxmlformats.org/officeDocument/2006/relationships/image" Target="../media/image3.jpeg"/><Relationship Id="rId9"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21.jpeg"/><Relationship Id="rId7" Type="http://schemas.openxmlformats.org/officeDocument/2006/relationships/slide" Target="slide2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2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26.jpeg"/><Relationship Id="rId7" Type="http://schemas.openxmlformats.org/officeDocument/2006/relationships/slide" Target="slide28.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27.xml"/><Relationship Id="rId5" Type="http://schemas.openxmlformats.org/officeDocument/2006/relationships/image" Target="../media/image28.jpe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29.jpeg"/><Relationship Id="rId7" Type="http://schemas.openxmlformats.org/officeDocument/2006/relationships/slide" Target="slide3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slide" Target="slide31.xml"/><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3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image" Target="../media/image32.jpeg"/><Relationship Id="rId7" Type="http://schemas.openxmlformats.org/officeDocument/2006/relationships/slide" Target="slide3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36.xml"/><Relationship Id="rId5" Type="http://schemas.openxmlformats.org/officeDocument/2006/relationships/image" Target="../media/image34.jpe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 Target="slide3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35.jpeg"/><Relationship Id="rId7" Type="http://schemas.openxmlformats.org/officeDocument/2006/relationships/slide" Target="slide4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slide" Target="slide39.xml"/><Relationship Id="rId5" Type="http://schemas.openxmlformats.org/officeDocument/2006/relationships/image" Target="../media/image37.jpeg"/><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38.jpeg"/><Relationship Id="rId7" Type="http://schemas.openxmlformats.org/officeDocument/2006/relationships/slide" Target="slide4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slide" Target="slide45.xml"/><Relationship Id="rId5" Type="http://schemas.openxmlformats.org/officeDocument/2006/relationships/image" Target="../media/image40.jpeg"/><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 Target="slide4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slide" Target="slide49.xml"/><Relationship Id="rId2" Type="http://schemas.openxmlformats.org/officeDocument/2006/relationships/slide" Target="slide47.xml"/><Relationship Id="rId1" Type="http://schemas.openxmlformats.org/officeDocument/2006/relationships/slideLayout" Target="../slideLayouts/slideLayout7.xml"/><Relationship Id="rId6" Type="http://schemas.openxmlformats.org/officeDocument/2006/relationships/slide" Target="slide48.xml"/><Relationship Id="rId5" Type="http://schemas.openxmlformats.org/officeDocument/2006/relationships/image" Target="../media/image43.jpeg"/><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 Target="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 Target="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 Target="slide5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image" Target="../media/image44.jpeg"/><Relationship Id="rId7" Type="http://schemas.openxmlformats.org/officeDocument/2006/relationships/slide" Target="slide5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slide" Target="slide51.xml"/><Relationship Id="rId5" Type="http://schemas.openxmlformats.org/officeDocument/2006/relationships/image" Target="../media/image46.jpeg"/><Relationship Id="rId4" Type="http://schemas.openxmlformats.org/officeDocument/2006/relationships/image" Target="../media/image45.jpeg"/></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 Target="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 Target="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slide" Target="slide57.xml"/><Relationship Id="rId3" Type="http://schemas.openxmlformats.org/officeDocument/2006/relationships/image" Target="../media/image47.jpeg"/><Relationship Id="rId7" Type="http://schemas.openxmlformats.org/officeDocument/2006/relationships/slide" Target="slide56.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slide" Target="slide55.xml"/><Relationship Id="rId5" Type="http://schemas.openxmlformats.org/officeDocument/2006/relationships/image" Target="../media/image49.jpeg"/><Relationship Id="rId4" Type="http://schemas.openxmlformats.org/officeDocument/2006/relationships/image" Target="../media/image48.jpeg"/></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 Target="slide5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image" Target="../media/image50.jpeg"/><Relationship Id="rId7" Type="http://schemas.openxmlformats.org/officeDocument/2006/relationships/slide" Target="slide6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slide" Target="slide59.xml"/><Relationship Id="rId5" Type="http://schemas.openxmlformats.org/officeDocument/2006/relationships/image" Target="../media/image52.jpeg"/><Relationship Id="rId4" Type="http://schemas.openxmlformats.org/officeDocument/2006/relationships/image" Target="../media/image51.jpeg"/></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 Target="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audio" Target="../media/audio1.wav"/><Relationship Id="rId4" Type="http://schemas.openxmlformats.org/officeDocument/2006/relationships/image" Target="../media/image7.jpeg"/><Relationship Id="rId9" Type="http://schemas.openxmlformats.org/officeDocument/2006/relationships/slide" Target="slide7.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 Target="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 Target="slide6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image" Target="../media/image53.jpeg"/><Relationship Id="rId7" Type="http://schemas.openxmlformats.org/officeDocument/2006/relationships/slide" Target="slide6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slide" Target="slide66.xml"/><Relationship Id="rId5" Type="http://schemas.openxmlformats.org/officeDocument/2006/relationships/slide" Target="slide63.xml"/><Relationship Id="rId4" Type="http://schemas.openxmlformats.org/officeDocument/2006/relationships/image" Target="../media/image54.jpeg"/><Relationship Id="rId9" Type="http://schemas.openxmlformats.org/officeDocument/2006/relationships/image" Target="../media/image55.jpeg"/></Relationships>
</file>

<file path=ppt/slides/_rels/slide6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 Target="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 Target="slide6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 Target="slide6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slide" Target="slide69.xml"/><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slide" Target="slide68.xml"/><Relationship Id="rId5" Type="http://schemas.openxmlformats.org/officeDocument/2006/relationships/slide" Target="slide67.xml"/><Relationship Id="rId4" Type="http://schemas.openxmlformats.org/officeDocument/2006/relationships/image" Target="../media/image40.jpeg"/></Relationships>
</file>

<file path=ppt/slides/_rels/slide6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 Target="slide7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 Target="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 Target="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image" Target="../media/image58.jpeg"/><Relationship Id="rId7" Type="http://schemas.openxmlformats.org/officeDocument/2006/relationships/slide" Target="slide7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slide" Target="slide71.xml"/><Relationship Id="rId5" Type="http://schemas.openxmlformats.org/officeDocument/2006/relationships/image" Target="../media/image60.jpeg"/><Relationship Id="rId4" Type="http://schemas.openxmlformats.org/officeDocument/2006/relationships/image" Target="../media/image59.jpeg"/></Relationships>
</file>

<file path=ppt/slides/_rels/slide7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 Target="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 Target="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8" Type="http://schemas.openxmlformats.org/officeDocument/2006/relationships/slide" Target="slide78.xml"/><Relationship Id="rId3" Type="http://schemas.openxmlformats.org/officeDocument/2006/relationships/image" Target="../media/image61.jpeg"/><Relationship Id="rId7" Type="http://schemas.openxmlformats.org/officeDocument/2006/relationships/slide" Target="slide75.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slide" Target="slide76.xml"/><Relationship Id="rId9" Type="http://schemas.openxmlformats.org/officeDocument/2006/relationships/slide" Target="slide77.xml"/></Relationships>
</file>

<file path=ppt/slides/_rels/slide7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 Target="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 Target="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8" Type="http://schemas.openxmlformats.org/officeDocument/2006/relationships/slide" Target="slide80.xml"/><Relationship Id="rId3" Type="http://schemas.openxmlformats.org/officeDocument/2006/relationships/image" Target="../media/image62.jpeg"/><Relationship Id="rId7" Type="http://schemas.openxmlformats.org/officeDocument/2006/relationships/slide" Target="slide79.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slide" Target="slide81.xml"/><Relationship Id="rId5" Type="http://schemas.openxmlformats.org/officeDocument/2006/relationships/image" Target="../media/image63.jpeg"/><Relationship Id="rId4" Type="http://schemas.openxmlformats.org/officeDocument/2006/relationships/image" Target="../media/image60.jpeg"/></Relationships>
</file>

<file path=ppt/slides/_rels/slide7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 Target="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 Target="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 Target="slide8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8" Type="http://schemas.openxmlformats.org/officeDocument/2006/relationships/slide" Target="slide83.xml"/><Relationship Id="rId3" Type="http://schemas.openxmlformats.org/officeDocument/2006/relationships/image" Target="../media/image64.jpeg"/><Relationship Id="rId7" Type="http://schemas.openxmlformats.org/officeDocument/2006/relationships/slide" Target="slide84.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slide" Target="slide85.xml"/><Relationship Id="rId5" Type="http://schemas.openxmlformats.org/officeDocument/2006/relationships/image" Target="../media/image66.jpeg"/><Relationship Id="rId4" Type="http://schemas.openxmlformats.org/officeDocument/2006/relationships/image" Target="../media/image65.jpeg"/></Relationships>
</file>

<file path=ppt/slides/_rels/slide8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 Target="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 Target="slide8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 Target="slide82.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8" Type="http://schemas.openxmlformats.org/officeDocument/2006/relationships/slide" Target="slide89.xml"/><Relationship Id="rId3" Type="http://schemas.openxmlformats.org/officeDocument/2006/relationships/image" Target="../media/image68.jpeg"/><Relationship Id="rId7" Type="http://schemas.openxmlformats.org/officeDocument/2006/relationships/slide" Target="slide88.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slide" Target="slide87.xml"/><Relationship Id="rId5" Type="http://schemas.openxmlformats.org/officeDocument/2006/relationships/image" Target="../media/image70.jpeg"/><Relationship Id="rId4" Type="http://schemas.openxmlformats.org/officeDocument/2006/relationships/image" Target="../media/image69.jpeg"/></Relationships>
</file>

<file path=ppt/slides/_rels/slide8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 Target="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 Target="slide8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 Target="slide9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image" Target="../media/image71.jpeg"/><Relationship Id="rId7" Type="http://schemas.openxmlformats.org/officeDocument/2006/relationships/slide" Target="slide92.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slide" Target="slide91.xml"/><Relationship Id="rId5" Type="http://schemas.openxmlformats.org/officeDocument/2006/relationships/image" Target="../media/image73.jpeg"/><Relationship Id="rId4" Type="http://schemas.openxmlformats.org/officeDocument/2006/relationships/image" Target="../media/image72.png"/></Relationships>
</file>

<file path=ppt/slides/_rels/slide9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 Target="slide94.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 Target="slide9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 Target="slide90.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8" Type="http://schemas.openxmlformats.org/officeDocument/2006/relationships/slide" Target="slide95.xml"/><Relationship Id="rId3" Type="http://schemas.openxmlformats.org/officeDocument/2006/relationships/image" Target="../media/image74.jpeg"/><Relationship Id="rId7" Type="http://schemas.openxmlformats.org/officeDocument/2006/relationships/slide" Target="slide96.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slide" Target="slide97.xml"/><Relationship Id="rId5" Type="http://schemas.openxmlformats.org/officeDocument/2006/relationships/image" Target="../media/image76.jpeg"/><Relationship Id="rId4" Type="http://schemas.openxmlformats.org/officeDocument/2006/relationships/image" Target="../media/image75.jpeg"/></Relationships>
</file>

<file path=ppt/slides/_rels/slide9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 Target="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 Target="slide98.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 Target="slide94.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image" Target="../media/image77.jpeg"/><Relationship Id="rId7" Type="http://schemas.openxmlformats.org/officeDocument/2006/relationships/slide" Target="slide100.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slide" Target="slide99.xml"/><Relationship Id="rId5" Type="http://schemas.openxmlformats.org/officeDocument/2006/relationships/image" Target="../media/image79.jpeg"/><Relationship Id="rId4" Type="http://schemas.openxmlformats.org/officeDocument/2006/relationships/image" Target="../media/image78.jpeg"/></Relationships>
</file>

<file path=ppt/slides/_rels/slide99.xml.rels><?xml version="1.0" encoding="UTF-8" standalone="yes"?>
<Relationships xmlns="http://schemas.openxmlformats.org/package/2006/relationships"><Relationship Id="rId3" Type="http://schemas.openxmlformats.org/officeDocument/2006/relationships/hyperlink" Target="http://search.babylon.com/imageres.php?iu=http://bbcmtorab.webs.com/WhiteRobeParable.png&amp;ir=http://www.bbcmtorab.com/whiterobeparable.htm&amp;ig=http://t3.gstatic.com/images?q=tbn:ANd9GcSNRpSuli2ET24LhSElyUnf4vKntl6tl1Xor8XUS8WN1A0resCpdpahK9Ux&amp;h=485&amp;w=800&amp;q=Bible+Robe&amp;babsrc=HP_Prot" TargetMode="External"/><Relationship Id="rId2" Type="http://schemas.openxmlformats.org/officeDocument/2006/relationships/slide" Target="slide98.xml"/><Relationship Id="rId1" Type="http://schemas.openxmlformats.org/officeDocument/2006/relationships/slideLayout" Target="../slideLayouts/slideLayout7.xml"/><Relationship Id="rId4" Type="http://schemas.openxmlformats.org/officeDocument/2006/relationships/image" Target="../media/image7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228600"/>
            <a:ext cx="8382000" cy="2438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Christian Education Bible Quiz </a:t>
            </a:r>
          </a:p>
          <a:p>
            <a:pPr algn="ctr"/>
            <a:r>
              <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Instructions</a:t>
            </a:r>
          </a:p>
          <a:p>
            <a:pPr algn="ctr"/>
            <a:r>
              <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Start as a slide show; read the prompt, click on the correct letter </a:t>
            </a:r>
          </a:p>
          <a:p>
            <a:pPr algn="ctr"/>
            <a:endParaRPr lang="en-US" sz="3400" dirty="0">
              <a:solidFill>
                <a:schemeClr val="accent1">
                  <a:lumMod val="40000"/>
                  <a:lumOff val="60000"/>
                </a:schemeClr>
              </a:solidFill>
            </a:endParaRPr>
          </a:p>
        </p:txBody>
      </p:sp>
      <p:sp>
        <p:nvSpPr>
          <p:cNvPr id="4" name="Rounded Rectangle 3"/>
          <p:cNvSpPr/>
          <p:nvPr/>
        </p:nvSpPr>
        <p:spPr>
          <a:xfrm>
            <a:off x="304800" y="2667000"/>
            <a:ext cx="8534400" cy="1524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Quiz goals and objectives: </a:t>
            </a:r>
          </a:p>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Teach bible facts in a fun format</a:t>
            </a:r>
          </a:p>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Encourage participants to do further bible research </a:t>
            </a:r>
          </a:p>
        </p:txBody>
      </p:sp>
      <p:sp>
        <p:nvSpPr>
          <p:cNvPr id="6" name="Rounded Rectangle 5"/>
          <p:cNvSpPr/>
          <p:nvPr/>
        </p:nvSpPr>
        <p:spPr>
          <a:xfrm>
            <a:off x="304800" y="4267200"/>
            <a:ext cx="8534400" cy="21336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All participants are encouraged to review each wrong answer because each link is filled with bible resource information; a review of all the scripture references is also advised. </a:t>
            </a:r>
          </a:p>
        </p:txBody>
      </p:sp>
      <p:sp>
        <p:nvSpPr>
          <p:cNvPr id="9" name="Right Arrow 8">
            <a:hlinkClick r:id="rId2" action="ppaction://hlinksldjump"/>
          </p:cNvPr>
          <p:cNvSpPr/>
          <p:nvPr/>
        </p:nvSpPr>
        <p:spPr>
          <a:xfrm>
            <a:off x="4191000" y="6248400"/>
            <a:ext cx="731520" cy="27432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5" name="Picture 5" descr="http://t0.gstatic.com/images?q=tbn:ANd9GcTtSeuwZHfsLojhNw6-6mUHO_yunv7ZtqvvDlDz2LFe9nT4KyAc40RkWA"/>
          <p:cNvPicPr>
            <a:picLocks noChangeAspect="1" noChangeArrowheads="1"/>
          </p:cNvPicPr>
          <p:nvPr/>
        </p:nvPicPr>
        <p:blipFill>
          <a:blip r:embed="rId3" cstate="print"/>
          <a:srcRect/>
          <a:stretch>
            <a:fillRect/>
          </a:stretch>
        </p:blipFill>
        <p:spPr bwMode="auto">
          <a:xfrm>
            <a:off x="457200" y="4343400"/>
            <a:ext cx="2057400" cy="1524000"/>
          </a:xfrm>
          <a:prstGeom prst="rect">
            <a:avLst/>
          </a:prstGeom>
          <a:noFill/>
          <a:ln w="9525">
            <a:noFill/>
            <a:miter lim="800000"/>
            <a:headEnd/>
            <a:tailEnd/>
          </a:ln>
        </p:spPr>
      </p:pic>
      <p:sp>
        <p:nvSpPr>
          <p:cNvPr id="23556" name="TextBox 15"/>
          <p:cNvSpPr txBox="1">
            <a:spLocks noChangeArrowheads="1"/>
          </p:cNvSpPr>
          <p:nvPr/>
        </p:nvSpPr>
        <p:spPr bwMode="auto">
          <a:xfrm>
            <a:off x="1371600" y="5943600"/>
            <a:ext cx="1219200" cy="369888"/>
          </a:xfrm>
          <a:prstGeom prst="rect">
            <a:avLst/>
          </a:prstGeom>
          <a:noFill/>
          <a:ln w="9525">
            <a:noFill/>
            <a:miter lim="800000"/>
            <a:headEnd/>
            <a:tailEnd/>
          </a:ln>
        </p:spPr>
        <p:txBody>
          <a:bodyPr>
            <a:spAutoFit/>
          </a:bodyPr>
          <a:lstStyle/>
          <a:p>
            <a:endParaRPr lang="en-US" dirty="0">
              <a:latin typeface="Calibri" pitchFamily="34" charset="0"/>
            </a:endParaRPr>
          </a:p>
        </p:txBody>
      </p:sp>
      <p:sp>
        <p:nvSpPr>
          <p:cNvPr id="23557" name="TextBox 16"/>
          <p:cNvSpPr txBox="1">
            <a:spLocks noChangeArrowheads="1"/>
          </p:cNvSpPr>
          <p:nvPr/>
        </p:nvSpPr>
        <p:spPr bwMode="auto">
          <a:xfrm>
            <a:off x="1524000" y="6096000"/>
            <a:ext cx="1219200" cy="369888"/>
          </a:xfrm>
          <a:prstGeom prst="rect">
            <a:avLst/>
          </a:prstGeom>
          <a:noFill/>
          <a:ln w="9525">
            <a:noFill/>
            <a:miter lim="800000"/>
            <a:headEnd/>
            <a:tailEnd/>
          </a:ln>
        </p:spPr>
        <p:txBody>
          <a:bodyPr>
            <a:spAutoFit/>
          </a:bodyPr>
          <a:lstStyle/>
          <a:p>
            <a:endParaRPr lang="en-US" dirty="0">
              <a:latin typeface="Calibri" pitchFamily="34" charset="0"/>
            </a:endParaRPr>
          </a:p>
        </p:txBody>
      </p:sp>
      <p:sp>
        <p:nvSpPr>
          <p:cNvPr id="23558" name="TextBox 19"/>
          <p:cNvSpPr txBox="1">
            <a:spLocks noChangeArrowheads="1"/>
          </p:cNvSpPr>
          <p:nvPr/>
        </p:nvSpPr>
        <p:spPr bwMode="auto">
          <a:xfrm>
            <a:off x="1219200" y="6172200"/>
            <a:ext cx="1143000" cy="369888"/>
          </a:xfrm>
          <a:prstGeom prst="rect">
            <a:avLst/>
          </a:prstGeom>
          <a:noFill/>
          <a:ln w="9525">
            <a:noFill/>
            <a:miter lim="800000"/>
            <a:headEnd/>
            <a:tailEnd/>
          </a:ln>
        </p:spPr>
        <p:txBody>
          <a:bodyPr>
            <a:spAutoFit/>
          </a:bodyPr>
          <a:lstStyle/>
          <a:p>
            <a:endParaRPr lang="en-US" dirty="0">
              <a:latin typeface="Calibri" pitchFamily="34" charset="0"/>
            </a:endParaRPr>
          </a:p>
        </p:txBody>
      </p:sp>
      <p:sp>
        <p:nvSpPr>
          <p:cNvPr id="26" name="Rectangle 25"/>
          <p:cNvSpPr/>
          <p:nvPr/>
        </p:nvSpPr>
        <p:spPr>
          <a:xfrm>
            <a:off x="457200" y="5867400"/>
            <a:ext cx="20574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4" action="ppaction://hlinksldjump"/>
              </a:rPr>
              <a:t>A .  Stephen</a:t>
            </a:r>
            <a:r>
              <a:rPr lang="en-US" dirty="0">
                <a:solidFill>
                  <a:schemeClr val="tx1"/>
                </a:solidFill>
              </a:rPr>
              <a:t> </a:t>
            </a:r>
          </a:p>
        </p:txBody>
      </p:sp>
      <p:sp>
        <p:nvSpPr>
          <p:cNvPr id="27" name="Rectangle 26"/>
          <p:cNvSpPr/>
          <p:nvPr/>
        </p:nvSpPr>
        <p:spPr>
          <a:xfrm>
            <a:off x="3505200" y="5791200"/>
            <a:ext cx="20574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5" action="ppaction://hlinksldjump"/>
              </a:rPr>
              <a:t>B . Paul</a:t>
            </a:r>
            <a:endParaRPr lang="en-US" dirty="0">
              <a:solidFill>
                <a:schemeClr val="tx1"/>
              </a:solidFill>
            </a:endParaRPr>
          </a:p>
        </p:txBody>
      </p:sp>
      <p:sp>
        <p:nvSpPr>
          <p:cNvPr id="28" name="Rectangle 27"/>
          <p:cNvSpPr/>
          <p:nvPr/>
        </p:nvSpPr>
        <p:spPr>
          <a:xfrm>
            <a:off x="6096000" y="5791200"/>
            <a:ext cx="22860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6" action="ppaction://hlinksldjump"/>
              </a:rPr>
              <a:t>C.  James</a:t>
            </a:r>
            <a:endParaRPr lang="en-US" dirty="0">
              <a:solidFill>
                <a:schemeClr val="tx1"/>
              </a:solidFill>
            </a:endParaRPr>
          </a:p>
        </p:txBody>
      </p:sp>
      <p:sp>
        <p:nvSpPr>
          <p:cNvPr id="29" name="Rounded Rectangle 28"/>
          <p:cNvSpPr/>
          <p:nvPr/>
        </p:nvSpPr>
        <p:spPr>
          <a:xfrm>
            <a:off x="0" y="0"/>
            <a:ext cx="9144000" cy="13716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(Who Am  I?) click on the right letter</a:t>
            </a:r>
          </a:p>
        </p:txBody>
      </p:sp>
      <p:pic>
        <p:nvPicPr>
          <p:cNvPr id="23563" name="Picture 72" descr="https://encrypted-tbn0.gstatic.com/images?q=tbn:ANd9GcRO89_Vny8zNNWbmdsuG-EyekeWnkri9Gt4g5zgSEqtdoQKgoEsMp49u01i"/>
          <p:cNvPicPr>
            <a:picLocks noChangeAspect="1" noChangeArrowheads="1"/>
          </p:cNvPicPr>
          <p:nvPr/>
        </p:nvPicPr>
        <p:blipFill>
          <a:blip r:embed="rId7" cstate="print"/>
          <a:srcRect/>
          <a:stretch>
            <a:fillRect/>
          </a:stretch>
        </p:blipFill>
        <p:spPr bwMode="auto">
          <a:xfrm>
            <a:off x="3505200" y="4419600"/>
            <a:ext cx="2057400" cy="1371600"/>
          </a:xfrm>
          <a:prstGeom prst="rect">
            <a:avLst/>
          </a:prstGeom>
          <a:noFill/>
          <a:ln w="9525">
            <a:noFill/>
            <a:miter lim="800000"/>
            <a:headEnd/>
            <a:tailEnd/>
          </a:ln>
        </p:spPr>
      </p:pic>
      <p:sp>
        <p:nvSpPr>
          <p:cNvPr id="14" name="Rectangle 3"/>
          <p:cNvSpPr>
            <a:spLocks noChangeArrowheads="1"/>
          </p:cNvSpPr>
          <p:nvPr/>
        </p:nvSpPr>
        <p:spPr bwMode="auto">
          <a:xfrm rot="10800000" flipV="1">
            <a:off x="0" y="1463673"/>
            <a:ext cx="9144000" cy="292387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nchor="ctr">
            <a:spAutoFit/>
          </a:bodyPr>
          <a:lstStyle/>
          <a:p>
            <a:pPr algn="just">
              <a:buFont typeface="Arial" pitchFamily="34" charset="0"/>
              <a:buChar char="•"/>
              <a:defRPr/>
            </a:pPr>
            <a:r>
              <a:rPr lang="en-US" sz="2400" b="1" dirty="0">
                <a:solidFill>
                  <a:schemeClr val="tx1"/>
                </a:solidFill>
                <a:latin typeface="Catriel" pitchFamily="2" charset="0"/>
                <a:ea typeface="Times New Roman" pitchFamily="18" charset="0"/>
              </a:rPr>
              <a:t>I was a man full of faith and the Holy Ghost </a:t>
            </a:r>
          </a:p>
          <a:p>
            <a:pPr algn="just">
              <a:buFont typeface="Arial" pitchFamily="34" charset="0"/>
              <a:buChar char="•"/>
              <a:defRPr/>
            </a:pPr>
            <a:r>
              <a:rPr lang="en-US" sz="2400" b="1" dirty="0">
                <a:solidFill>
                  <a:schemeClr val="tx1"/>
                </a:solidFill>
                <a:latin typeface="Catriel" pitchFamily="2" charset="0"/>
                <a:ea typeface="Times New Roman" pitchFamily="18" charset="0"/>
              </a:rPr>
              <a:t>I stood up for Jesus and spoke boldly of him in the mist   </a:t>
            </a:r>
          </a:p>
          <a:p>
            <a:pPr algn="just">
              <a:defRPr/>
            </a:pPr>
            <a:r>
              <a:rPr lang="en-US" sz="2400" b="1" dirty="0">
                <a:latin typeface="Catriel" pitchFamily="2" charset="0"/>
                <a:ea typeface="Times New Roman" pitchFamily="18" charset="0"/>
              </a:rPr>
              <a:t>  </a:t>
            </a:r>
            <a:r>
              <a:rPr lang="en-US" sz="2400" b="1" dirty="0">
                <a:solidFill>
                  <a:schemeClr val="tx1"/>
                </a:solidFill>
                <a:latin typeface="Catriel" pitchFamily="2" charset="0"/>
                <a:ea typeface="Times New Roman" pitchFamily="18" charset="0"/>
              </a:rPr>
              <a:t>of the Pharisees and Sadducees</a:t>
            </a:r>
          </a:p>
          <a:p>
            <a:pPr algn="just">
              <a:buFont typeface="Arial" pitchFamily="34" charset="0"/>
              <a:buChar char="•"/>
              <a:defRPr/>
            </a:pPr>
            <a:r>
              <a:rPr lang="en-US" sz="2400" b="1" dirty="0">
                <a:solidFill>
                  <a:schemeClr val="tx1"/>
                </a:solidFill>
                <a:latin typeface="Catriel" pitchFamily="2" charset="0"/>
                <a:ea typeface="Times New Roman" pitchFamily="18" charset="0"/>
              </a:rPr>
              <a:t>When they stoned me, I asked God to have mercy on   </a:t>
            </a:r>
          </a:p>
          <a:p>
            <a:pPr algn="just">
              <a:defRPr/>
            </a:pPr>
            <a:r>
              <a:rPr lang="en-US" sz="2400" b="1" dirty="0">
                <a:latin typeface="Catriel" pitchFamily="2" charset="0"/>
                <a:ea typeface="Times New Roman" pitchFamily="18" charset="0"/>
              </a:rPr>
              <a:t>  </a:t>
            </a:r>
            <a:r>
              <a:rPr lang="en-US" sz="2400" b="1" dirty="0">
                <a:solidFill>
                  <a:schemeClr val="tx1"/>
                </a:solidFill>
                <a:latin typeface="Catriel" pitchFamily="2" charset="0"/>
                <a:ea typeface="Times New Roman" pitchFamily="18" charset="0"/>
              </a:rPr>
              <a:t>them </a:t>
            </a:r>
          </a:p>
          <a:p>
            <a:pPr algn="just">
              <a:buFont typeface="Arial" pitchFamily="34" charset="0"/>
              <a:buChar char="•"/>
              <a:defRPr/>
            </a:pPr>
            <a:r>
              <a:rPr lang="en-US" sz="2400" b="1" dirty="0">
                <a:latin typeface="Catriel" pitchFamily="2" charset="0"/>
                <a:ea typeface="Times New Roman" pitchFamily="18" charset="0"/>
              </a:rPr>
              <a:t>I </a:t>
            </a:r>
            <a:r>
              <a:rPr lang="en-US" sz="2400" b="1" dirty="0">
                <a:solidFill>
                  <a:schemeClr val="tx1"/>
                </a:solidFill>
                <a:latin typeface="Catriel" pitchFamily="2" charset="0"/>
                <a:ea typeface="Times New Roman" pitchFamily="18" charset="0"/>
              </a:rPr>
              <a:t>was one of the original Deacons</a:t>
            </a:r>
            <a:endParaRPr lang="en-US" sz="2400" dirty="0">
              <a:solidFill>
                <a:schemeClr val="tx1"/>
              </a:solidFill>
              <a:latin typeface="Catriel" pitchFamily="2" charset="0"/>
            </a:endParaRPr>
          </a:p>
          <a:p>
            <a:pPr algn="just" eaLnBrk="0" hangingPunct="0">
              <a:defRPr/>
            </a:pPr>
            <a:r>
              <a:rPr lang="en-US" sz="2800" b="1" dirty="0">
                <a:solidFill>
                  <a:schemeClr val="tx1"/>
                </a:solidFill>
                <a:latin typeface="Catriel" pitchFamily="2" charset="0"/>
                <a:ea typeface="Times New Roman" pitchFamily="18" charset="0"/>
              </a:rPr>
              <a:t>	</a:t>
            </a:r>
            <a:endParaRPr lang="en-US" sz="2800" dirty="0">
              <a:solidFill>
                <a:schemeClr val="tx1"/>
              </a:solidFill>
              <a:latin typeface="Catriel" pitchFamily="2" charset="0"/>
            </a:endParaRPr>
          </a:p>
          <a:p>
            <a:pPr algn="just" eaLnBrk="0" hangingPunct="0">
              <a:defRPr/>
            </a:pPr>
            <a:r>
              <a:rPr lang="en-US" sz="1200" b="1" dirty="0">
                <a:solidFill>
                  <a:schemeClr val="tx1"/>
                </a:solidFill>
                <a:latin typeface="Arial" pitchFamily="34" charset="0"/>
                <a:ea typeface="Times New Roman" pitchFamily="18" charset="0"/>
              </a:rPr>
              <a:t>           </a:t>
            </a:r>
            <a:endParaRPr lang="en-US" dirty="0">
              <a:solidFill>
                <a:schemeClr val="tx1"/>
              </a:solidFill>
              <a:latin typeface="Arial" pitchFamily="34" charset="0"/>
            </a:endParaRPr>
          </a:p>
        </p:txBody>
      </p:sp>
      <p:pic>
        <p:nvPicPr>
          <p:cNvPr id="23565" name="Picture 1" descr="ANd9GcQf6-4B_Cru5R58s3O9vfb8CF7jFFcC-7ZLbzCtZ3lUrcwNAN5KlSbb98oJ"/>
          <p:cNvPicPr>
            <a:picLocks noChangeAspect="1" noChangeArrowheads="1"/>
          </p:cNvPicPr>
          <p:nvPr/>
        </p:nvPicPr>
        <p:blipFill>
          <a:blip r:embed="rId8" cstate="print"/>
          <a:srcRect/>
          <a:stretch>
            <a:fillRect/>
          </a:stretch>
        </p:blipFill>
        <p:spPr bwMode="auto">
          <a:xfrm>
            <a:off x="6096000" y="4419600"/>
            <a:ext cx="2209800" cy="1371600"/>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2766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the Song of Solomon 2:1 says “I am the rose of Sharon and the Lilly of </a:t>
            </a:r>
            <a:r>
              <a:rPr lang="en-US" sz="4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valleys.” </a:t>
            </a: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rose is a symbol of love  and beauty</a:t>
            </a:r>
          </a:p>
        </p:txBody>
      </p:sp>
      <p:sp>
        <p:nvSpPr>
          <p:cNvPr id="3" name="Left Arrow 2">
            <a:hlinkClick r:id="rId2" action="ppaction://hlinksldjump"/>
          </p:cNvPr>
          <p:cNvSpPr/>
          <p:nvPr/>
        </p:nvSpPr>
        <p:spPr>
          <a:xfrm>
            <a:off x="4038600" y="60960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9811" name="Picture 3" descr="ANd9GcQq1l7amiJr2Yny63mqkksY22OqK-qa3egTqsM65YUkt_NRG9tZaA"/>
          <p:cNvPicPr>
            <a:picLocks noChangeAspect="1" noChangeArrowheads="1"/>
          </p:cNvPicPr>
          <p:nvPr/>
        </p:nvPicPr>
        <p:blipFill>
          <a:blip r:embed="rId3" cstate="print"/>
          <a:srcRect/>
          <a:stretch>
            <a:fillRect/>
          </a:stretch>
        </p:blipFill>
        <p:spPr bwMode="auto">
          <a:xfrm>
            <a:off x="2743200" y="3352800"/>
            <a:ext cx="3200400" cy="2622550"/>
          </a:xfrm>
          <a:prstGeom prst="rect">
            <a:avLst/>
          </a:prstGeom>
          <a:noFill/>
          <a:ln w="9525">
            <a:noFill/>
            <a:miter lim="800000"/>
            <a:headEnd/>
            <a:tailEnd/>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48006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just" eaLnBrk="0" hangingPunct="0">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rPr>
              <a:t>Right answer  read more about  the crown in I Corinthians 9:25;</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ndParaRPr>
          </a:p>
          <a:p>
            <a:pPr algn="just" eaLnBrk="0" hangingPunct="0">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rPr>
              <a:t> I Peter 5:4; II Timothy 4:8 The Bible refers to the Crown of Glory, the Crown of Life, and the Crown of righteousness. A Crown symbolize the final reward of all Christians</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ndParaRPr>
          </a:p>
        </p:txBody>
      </p:sp>
      <p:sp>
        <p:nvSpPr>
          <p:cNvPr id="3" name="Right Arrow 2">
            <a:hlinkClick r:id="rId2" action="ppaction://hlinksldjump"/>
          </p:cNvPr>
          <p:cNvSpPr/>
          <p:nvPr/>
        </p:nvSpPr>
        <p:spPr>
          <a:xfrm>
            <a:off x="4267200" y="62484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0835" name="Picture 2" descr="ANd9GcQkFjQamGesx1a7N9gWv9dTMCry5vWT8CLn2-sJhrlblbp6jw-wIw">
            <a:hlinkClick r:id="rId2" action="ppaction://hlinksldjump"/>
          </p:cNvPr>
          <p:cNvPicPr>
            <a:picLocks noChangeAspect="1" noChangeArrowheads="1"/>
          </p:cNvPicPr>
          <p:nvPr/>
        </p:nvPicPr>
        <p:blipFill>
          <a:blip r:embed="rId3" cstate="print"/>
          <a:srcRect/>
          <a:stretch>
            <a:fillRect/>
          </a:stretch>
        </p:blipFill>
        <p:spPr bwMode="auto">
          <a:xfrm>
            <a:off x="3810000" y="4876800"/>
            <a:ext cx="2057400" cy="1371600"/>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062093"/>
            <a:ext cx="9144000" cy="175432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just">
              <a:buFont typeface="Arial" pitchFamily="34" charset="0"/>
              <a:buChar char="•"/>
              <a:defRPr/>
            </a:pPr>
            <a:r>
              <a:rPr lang="en-US" sz="2400" b="1" dirty="0">
                <a:solidFill>
                  <a:schemeClr val="tx1"/>
                </a:solidFill>
                <a:latin typeface="Arial" pitchFamily="34" charset="0"/>
                <a:ea typeface="Times New Roman" pitchFamily="18" charset="0"/>
              </a:rPr>
              <a:t>I serve a very important function in Christian worship</a:t>
            </a:r>
            <a:endParaRPr lang="en-US" sz="2400" dirty="0">
              <a:solidFill>
                <a:schemeClr val="tx1"/>
              </a:solidFill>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The disciples observed me</a:t>
            </a:r>
            <a:endParaRPr lang="en-US" sz="2400" dirty="0">
              <a:solidFill>
                <a:schemeClr val="tx1"/>
              </a:solidFill>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I am known by two very distinct symbols</a:t>
            </a:r>
            <a:endParaRPr lang="en-US" sz="2400" dirty="0">
              <a:solidFill>
                <a:schemeClr val="tx1"/>
              </a:solidFill>
              <a:latin typeface="Arial" pitchFamily="34" charset="0"/>
            </a:endParaRPr>
          </a:p>
          <a:p>
            <a:pPr algn="just" eaLnBrk="0" hangingPunct="0">
              <a:defRPr/>
            </a:pPr>
            <a:r>
              <a:rPr lang="en-US" sz="2400" b="1" dirty="0">
                <a:solidFill>
                  <a:schemeClr val="tx1"/>
                </a:solidFill>
                <a:latin typeface="Arial" pitchFamily="34" charset="0"/>
                <a:ea typeface="Times New Roman" pitchFamily="18" charset="0"/>
              </a:rPr>
              <a:t>	</a:t>
            </a:r>
            <a:endParaRPr lang="en-US" sz="2400" dirty="0">
              <a:solidFill>
                <a:schemeClr val="tx1"/>
              </a:solidFill>
              <a:latin typeface="Arial" pitchFamily="34" charset="0"/>
            </a:endParaRPr>
          </a:p>
          <a:p>
            <a:pPr algn="just"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p:txBody>
      </p:sp>
      <p:sp>
        <p:nvSpPr>
          <p:cNvPr id="3" name="Rounded Rectangle 2"/>
          <p:cNvSpPr/>
          <p:nvPr/>
        </p:nvSpPr>
        <p:spPr>
          <a:xfrm>
            <a:off x="0" y="0"/>
            <a:ext cx="9144000" cy="1905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(What am I?) click on the right answer</a:t>
            </a:r>
          </a:p>
        </p:txBody>
      </p:sp>
      <p:pic>
        <p:nvPicPr>
          <p:cNvPr id="121859" name="Picture 1" descr="ANd9GcSnHJOSlTeIzapdpMxI5M8dYwLWRJtOdZDv0O7eXGMEHBN8030qXw"/>
          <p:cNvPicPr>
            <a:picLocks noChangeAspect="1" noChangeArrowheads="1"/>
          </p:cNvPicPr>
          <p:nvPr/>
        </p:nvPicPr>
        <p:blipFill>
          <a:blip r:embed="rId3" cstate="print"/>
          <a:srcRect/>
          <a:stretch>
            <a:fillRect/>
          </a:stretch>
        </p:blipFill>
        <p:spPr bwMode="auto">
          <a:xfrm>
            <a:off x="3581400" y="3962400"/>
            <a:ext cx="2438400" cy="1905000"/>
          </a:xfrm>
          <a:prstGeom prst="rect">
            <a:avLst/>
          </a:prstGeom>
          <a:noFill/>
          <a:ln w="9525">
            <a:noFill/>
            <a:miter lim="800000"/>
            <a:headEnd/>
            <a:tailEnd/>
          </a:ln>
        </p:spPr>
      </p:pic>
      <p:pic>
        <p:nvPicPr>
          <p:cNvPr id="121860" name="Picture 2" descr="ANd9GcRnDtCL8OsaYUqncUTlcdTq5990lvIMYRkcsIf0igZqv23LA3mZ"/>
          <p:cNvPicPr>
            <a:picLocks noChangeAspect="1" noChangeArrowheads="1"/>
          </p:cNvPicPr>
          <p:nvPr/>
        </p:nvPicPr>
        <p:blipFill>
          <a:blip r:embed="rId4" cstate="print"/>
          <a:srcRect/>
          <a:stretch>
            <a:fillRect/>
          </a:stretch>
        </p:blipFill>
        <p:spPr bwMode="auto">
          <a:xfrm>
            <a:off x="6553200" y="3962400"/>
            <a:ext cx="2362200" cy="1905000"/>
          </a:xfrm>
          <a:prstGeom prst="rect">
            <a:avLst/>
          </a:prstGeom>
          <a:noFill/>
          <a:ln w="9525">
            <a:noFill/>
            <a:miter lim="800000"/>
            <a:headEnd/>
            <a:tailEnd/>
          </a:ln>
        </p:spPr>
      </p:pic>
      <p:pic>
        <p:nvPicPr>
          <p:cNvPr id="121861" name="Picture 3" descr="ANd9GcRTSLIvA8UO0XI-la7EI_ELzdLlE6N0EBqM8A6nJmL41-RoUKjo"/>
          <p:cNvPicPr>
            <a:picLocks noChangeAspect="1" noChangeArrowheads="1"/>
          </p:cNvPicPr>
          <p:nvPr/>
        </p:nvPicPr>
        <p:blipFill>
          <a:blip r:embed="rId5" cstate="print"/>
          <a:srcRect/>
          <a:stretch>
            <a:fillRect/>
          </a:stretch>
        </p:blipFill>
        <p:spPr bwMode="auto">
          <a:xfrm>
            <a:off x="381000" y="3962400"/>
            <a:ext cx="2362200" cy="1905000"/>
          </a:xfrm>
          <a:prstGeom prst="rect">
            <a:avLst/>
          </a:prstGeom>
          <a:noFill/>
          <a:ln w="9525">
            <a:noFill/>
            <a:miter lim="800000"/>
            <a:headEnd/>
            <a:tailEnd/>
          </a:ln>
        </p:spPr>
      </p:pic>
      <p:sp>
        <p:nvSpPr>
          <p:cNvPr id="11" name="Rectangle 10"/>
          <p:cNvSpPr/>
          <p:nvPr/>
        </p:nvSpPr>
        <p:spPr>
          <a:xfrm>
            <a:off x="304800" y="5867400"/>
            <a:ext cx="24384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6" action="ppaction://hlinksldjump"/>
              </a:rPr>
              <a:t>A. Sacrifice Offering</a:t>
            </a:r>
            <a:endParaRPr lang="en-US" dirty="0"/>
          </a:p>
        </p:txBody>
      </p:sp>
      <p:sp>
        <p:nvSpPr>
          <p:cNvPr id="12" name="Rectangle 11"/>
          <p:cNvSpPr/>
          <p:nvPr/>
        </p:nvSpPr>
        <p:spPr>
          <a:xfrm>
            <a:off x="3581400" y="5867400"/>
            <a:ext cx="24384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7" action="ppaction://hlinksldjump"/>
              </a:rPr>
              <a:t>The Lord’s Supper</a:t>
            </a:r>
            <a:endParaRPr lang="en-US" dirty="0"/>
          </a:p>
        </p:txBody>
      </p:sp>
      <p:sp>
        <p:nvSpPr>
          <p:cNvPr id="13" name="Rectangle 12"/>
          <p:cNvSpPr/>
          <p:nvPr/>
        </p:nvSpPr>
        <p:spPr>
          <a:xfrm>
            <a:off x="6553200" y="5867400"/>
            <a:ext cx="23622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8" action="ppaction://hlinksldjump"/>
              </a:rPr>
              <a:t>C. Baptism</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5257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the Old Testament sacrificial system was a system of Atonement for sin.  Men, Women, boys and girls no longer need an earthly priest to make intercession all believers have a mediator in Jesus Christ. It is through the blood sacrifice of Jesus that we are purged of our sins; read Leviticus 17:11, Hebrews 9:13-14 for further information</a:t>
            </a:r>
          </a:p>
        </p:txBody>
      </p:sp>
      <p:sp>
        <p:nvSpPr>
          <p:cNvPr id="3" name="Left Arrow 2">
            <a:hlinkClick r:id="rId2" action="ppaction://hlinksldjump"/>
          </p:cNvPr>
          <p:cNvSpPr/>
          <p:nvPr/>
        </p:nvSpPr>
        <p:spPr>
          <a:xfrm>
            <a:off x="4038600" y="64770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2883" name="Picture 3" descr="ANd9GcRTSLIvA8UO0XI-la7EI_ELzdLlE6N0EBqM8A6nJmL41-RoUKjo"/>
          <p:cNvPicPr>
            <a:picLocks noChangeAspect="1" noChangeArrowheads="1"/>
          </p:cNvPicPr>
          <p:nvPr/>
        </p:nvPicPr>
        <p:blipFill>
          <a:blip r:embed="rId3" cstate="print"/>
          <a:srcRect/>
          <a:stretch>
            <a:fillRect/>
          </a:stretch>
        </p:blipFill>
        <p:spPr bwMode="auto">
          <a:xfrm>
            <a:off x="3513138" y="5257800"/>
            <a:ext cx="1905000" cy="1143000"/>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5814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just" eaLnBrk="0" hangingPunct="0">
              <a:defRPr/>
            </a:pPr>
            <a:r>
              <a:rPr lang="en-US" sz="3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Right answer read  about t</a:t>
            </a:r>
            <a:r>
              <a:rPr lang="en-US" sz="3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cs typeface="Arial" pitchFamily="34" charset="0"/>
              </a:rPr>
              <a:t>he Lord's Supper in 1 Corinthians11:20-29. Jesus said that believers should observe the Lord’s Supper on a regular basis</a:t>
            </a:r>
            <a:endParaRPr lang="en-US" sz="3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algn="ctr" fontAlgn="auto">
              <a:spcBef>
                <a:spcPts val="0"/>
              </a:spcBef>
              <a:spcAft>
                <a:spcPts val="0"/>
              </a:spcAft>
              <a:defRPr/>
            </a:pP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ight Arrow 2">
            <a:hlinkClick r:id="rId2" action="ppaction://hlinksldjump"/>
          </p:cNvPr>
          <p:cNvSpPr/>
          <p:nvPr/>
        </p:nvSpPr>
        <p:spPr>
          <a:xfrm>
            <a:off x="4191000" y="60198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3907" name="Picture 1" descr="ANd9GcSnHJOSlTeIzapdpMxI5M8dYwLWRJtOdZDv0O7eXGMEHBN8030qXw"/>
          <p:cNvPicPr>
            <a:picLocks noChangeAspect="1" noChangeArrowheads="1"/>
          </p:cNvPicPr>
          <p:nvPr/>
        </p:nvPicPr>
        <p:blipFill>
          <a:blip r:embed="rId3" cstate="print"/>
          <a:srcRect/>
          <a:stretch>
            <a:fillRect/>
          </a:stretch>
        </p:blipFill>
        <p:spPr bwMode="auto">
          <a:xfrm>
            <a:off x="3048000" y="3733800"/>
            <a:ext cx="2590800" cy="1905000"/>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2590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Baptism symbolized dying to sin and rising to a new life in Jesus Christ read </a:t>
            </a:r>
          </a:p>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John 1:26-33 and Mark 1:9-11</a:t>
            </a:r>
          </a:p>
        </p:txBody>
      </p:sp>
      <p:sp>
        <p:nvSpPr>
          <p:cNvPr id="3" name="Left Arrow 2">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4931" name="Picture 2" descr="ANd9GcRnDtCL8OsaYUqncUTlcdTq5990lvIMYRkcsIf0igZqv23LA3mZ"/>
          <p:cNvPicPr>
            <a:picLocks noChangeAspect="1" noChangeArrowheads="1"/>
          </p:cNvPicPr>
          <p:nvPr/>
        </p:nvPicPr>
        <p:blipFill>
          <a:blip r:embed="rId3" cstate="print"/>
          <a:srcRect/>
          <a:stretch>
            <a:fillRect/>
          </a:stretch>
        </p:blipFill>
        <p:spPr bwMode="auto">
          <a:xfrm>
            <a:off x="3200400" y="2819400"/>
            <a:ext cx="2743200" cy="2362200"/>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7" name="Rectangle 1"/>
          <p:cNvSpPr>
            <a:spLocks noChangeArrowheads="1"/>
          </p:cNvSpPr>
          <p:nvPr/>
        </p:nvSpPr>
        <p:spPr bwMode="auto">
          <a:xfrm>
            <a:off x="0" y="1970088"/>
            <a:ext cx="9144000" cy="193833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just">
              <a:buFont typeface="Arial" pitchFamily="34" charset="0"/>
              <a:buChar char="•"/>
              <a:defRPr/>
            </a:pPr>
            <a:r>
              <a:rPr lang="en-US" sz="2400" b="1" dirty="0">
                <a:solidFill>
                  <a:schemeClr val="tx1"/>
                </a:solidFill>
                <a:latin typeface="Arial" pitchFamily="34" charset="0"/>
                <a:ea typeface="Times New Roman" pitchFamily="18" charset="0"/>
              </a:rPr>
              <a:t>I am an ancient ceremony</a:t>
            </a:r>
            <a:endParaRPr lang="en-US" sz="2400" dirty="0">
              <a:solidFill>
                <a:schemeClr val="tx1"/>
              </a:solidFill>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I symbolize the new life</a:t>
            </a:r>
            <a:endParaRPr lang="en-US" sz="2400" dirty="0">
              <a:solidFill>
                <a:schemeClr val="tx1"/>
              </a:solidFill>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A man in the wilderness performed me</a:t>
            </a:r>
            <a:endParaRPr lang="en-US" sz="2400" dirty="0">
              <a:solidFill>
                <a:schemeClr val="tx1"/>
              </a:solidFill>
              <a:latin typeface="Arial" pitchFamily="34" charset="0"/>
            </a:endParaRPr>
          </a:p>
          <a:p>
            <a:pPr algn="just" eaLnBrk="0" hangingPunct="0">
              <a:defRPr/>
            </a:pPr>
            <a:r>
              <a:rPr lang="en-US" sz="2400" b="1" dirty="0">
                <a:solidFill>
                  <a:schemeClr val="tx1"/>
                </a:solidFill>
                <a:latin typeface="Arial" pitchFamily="34" charset="0"/>
                <a:ea typeface="Times New Roman" pitchFamily="18" charset="0"/>
              </a:rPr>
              <a:t>	</a:t>
            </a:r>
            <a:endParaRPr lang="en-US" sz="2400" dirty="0">
              <a:solidFill>
                <a:schemeClr val="tx1"/>
              </a:solidFill>
              <a:latin typeface="Arial" pitchFamily="34" charset="0"/>
            </a:endParaRPr>
          </a:p>
          <a:p>
            <a:pPr algn="just"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a:p>
            <a:pPr algn="just" eaLnBrk="0" hangingPunct="0">
              <a:defRPr/>
            </a:pPr>
            <a:r>
              <a:rPr lang="en-US" sz="1200" b="1" dirty="0">
                <a:solidFill>
                  <a:schemeClr val="tx1"/>
                </a:solidFill>
                <a:latin typeface="Arial" pitchFamily="34" charset="0"/>
                <a:ea typeface="Times New Roman" pitchFamily="18" charset="0"/>
              </a:rPr>
              <a:t>  </a:t>
            </a:r>
            <a:endParaRPr lang="en-US" dirty="0">
              <a:solidFill>
                <a:schemeClr val="tx1"/>
              </a:solidFill>
              <a:latin typeface="Arial" pitchFamily="34" charset="0"/>
            </a:endParaRPr>
          </a:p>
        </p:txBody>
      </p:sp>
      <p:sp>
        <p:nvSpPr>
          <p:cNvPr id="4" name="Rounded Rectangle 3"/>
          <p:cNvSpPr/>
          <p:nvPr/>
        </p:nvSpPr>
        <p:spPr>
          <a:xfrm>
            <a:off x="0" y="0"/>
            <a:ext cx="9144000" cy="1905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(What am I?) click on the right letter</a:t>
            </a:r>
          </a:p>
        </p:txBody>
      </p:sp>
      <p:pic>
        <p:nvPicPr>
          <p:cNvPr id="125955" name="Picture 1" descr="ANd9GcSZJhi0KwcK6k8J-TKTGgOp3GqqOxZzjxMf5L5u3nvQnMyJSBrw"/>
          <p:cNvPicPr>
            <a:picLocks noChangeAspect="1" noChangeArrowheads="1"/>
          </p:cNvPicPr>
          <p:nvPr/>
        </p:nvPicPr>
        <p:blipFill>
          <a:blip r:embed="rId3" cstate="print"/>
          <a:srcRect/>
          <a:stretch>
            <a:fillRect/>
          </a:stretch>
        </p:blipFill>
        <p:spPr bwMode="auto">
          <a:xfrm>
            <a:off x="457200" y="3962400"/>
            <a:ext cx="2514600" cy="1905000"/>
          </a:xfrm>
          <a:prstGeom prst="rect">
            <a:avLst/>
          </a:prstGeom>
          <a:noFill/>
          <a:ln w="9525">
            <a:noFill/>
            <a:miter lim="800000"/>
            <a:headEnd/>
            <a:tailEnd/>
          </a:ln>
        </p:spPr>
      </p:pic>
      <p:pic>
        <p:nvPicPr>
          <p:cNvPr id="125956" name="irc_mi" descr="ANd9GcQnckTvo1hykm3VPqQjwdkR02jyUyie_MHBjRkU-DS4FIWfjZR9"/>
          <p:cNvPicPr>
            <a:picLocks noChangeAspect="1" noChangeArrowheads="1"/>
          </p:cNvPicPr>
          <p:nvPr/>
        </p:nvPicPr>
        <p:blipFill>
          <a:blip r:embed="rId4" cstate="print"/>
          <a:srcRect/>
          <a:stretch>
            <a:fillRect/>
          </a:stretch>
        </p:blipFill>
        <p:spPr bwMode="auto">
          <a:xfrm>
            <a:off x="6553200" y="3886200"/>
            <a:ext cx="2438400" cy="2057400"/>
          </a:xfrm>
          <a:prstGeom prst="rect">
            <a:avLst/>
          </a:prstGeom>
          <a:noFill/>
          <a:ln w="9525">
            <a:noFill/>
            <a:miter lim="800000"/>
            <a:headEnd/>
            <a:tailEnd/>
          </a:ln>
        </p:spPr>
      </p:pic>
      <p:pic>
        <p:nvPicPr>
          <p:cNvPr id="125957" name="Picture 2" descr="See full size image"/>
          <p:cNvPicPr>
            <a:picLocks noChangeAspect="1" noChangeArrowheads="1"/>
          </p:cNvPicPr>
          <p:nvPr/>
        </p:nvPicPr>
        <p:blipFill>
          <a:blip r:embed="rId5" cstate="print"/>
          <a:srcRect/>
          <a:stretch>
            <a:fillRect/>
          </a:stretch>
        </p:blipFill>
        <p:spPr bwMode="auto">
          <a:xfrm>
            <a:off x="3505200" y="3962400"/>
            <a:ext cx="2667000" cy="1905000"/>
          </a:xfrm>
          <a:prstGeom prst="rect">
            <a:avLst/>
          </a:prstGeom>
          <a:noFill/>
          <a:ln w="9525">
            <a:noFill/>
            <a:miter lim="800000"/>
            <a:headEnd/>
            <a:tailEnd/>
          </a:ln>
        </p:spPr>
      </p:pic>
      <p:sp>
        <p:nvSpPr>
          <p:cNvPr id="10" name="Rectangle 9"/>
          <p:cNvSpPr/>
          <p:nvPr/>
        </p:nvSpPr>
        <p:spPr>
          <a:xfrm>
            <a:off x="381000" y="5867400"/>
            <a:ext cx="2590800" cy="7620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6" action="ppaction://hlinksldjump"/>
              </a:rPr>
              <a:t>A. The Lord’s Supper</a:t>
            </a:r>
            <a:endParaRPr lang="en-US" dirty="0"/>
          </a:p>
        </p:txBody>
      </p:sp>
      <p:sp>
        <p:nvSpPr>
          <p:cNvPr id="11" name="Rectangle 10"/>
          <p:cNvSpPr/>
          <p:nvPr/>
        </p:nvSpPr>
        <p:spPr>
          <a:xfrm>
            <a:off x="3505200" y="5867400"/>
            <a:ext cx="2667000" cy="7620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7" action="ppaction://hlinksldjump"/>
              </a:rPr>
              <a:t>B. The Institution of Marriage</a:t>
            </a:r>
            <a:endParaRPr lang="en-US" dirty="0"/>
          </a:p>
        </p:txBody>
      </p:sp>
      <p:sp>
        <p:nvSpPr>
          <p:cNvPr id="12" name="Rectangle 11"/>
          <p:cNvSpPr/>
          <p:nvPr/>
        </p:nvSpPr>
        <p:spPr>
          <a:xfrm>
            <a:off x="6553200" y="5867400"/>
            <a:ext cx="2438400" cy="7620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8" action="ppaction://hlinksldjump"/>
              </a:rPr>
              <a:t>C. Baptism</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5257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the bread in the Lord’s supper symbolized the broken body of Jesus and the wine symbolized the blood of Jesus that was shed on the cross for </a:t>
            </a:r>
          </a:p>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forgiveness of sin read                  1 Corinthians 11:27-32 for additional insight</a:t>
            </a:r>
          </a:p>
        </p:txBody>
      </p:sp>
      <p:sp>
        <p:nvSpPr>
          <p:cNvPr id="3" name="Left Arrow 2">
            <a:hlinkClick r:id="rId2" action="ppaction://hlinksldjump"/>
          </p:cNvPr>
          <p:cNvSpPr/>
          <p:nvPr/>
        </p:nvSpPr>
        <p:spPr>
          <a:xfrm>
            <a:off x="4114800" y="62484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6979" name="Picture 1" descr="ANd9GcSZJhi0KwcK6k8J-TKTGgOp3GqqOxZzjxMf5L5u3nvQnMyJSBrw"/>
          <p:cNvPicPr>
            <a:picLocks noChangeAspect="1" noChangeArrowheads="1"/>
          </p:cNvPicPr>
          <p:nvPr/>
        </p:nvPicPr>
        <p:blipFill>
          <a:blip r:embed="rId3" cstate="print"/>
          <a:srcRect/>
          <a:stretch>
            <a:fillRect/>
          </a:stretch>
        </p:blipFill>
        <p:spPr bwMode="auto">
          <a:xfrm>
            <a:off x="3048000" y="5334000"/>
            <a:ext cx="3352800" cy="838200"/>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525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Marriage is the oldest institution on earth the bible says in Matthew 19:5-6  that man should leave his father and mother  and shall cleave  to his wife and they twain shall become one.  Those who are  in a true Christian marriage are protected against sexual diseases  and are in an environment  where children can be properly nurtured; Marriage is between a Man and a Woman</a:t>
            </a:r>
          </a:p>
        </p:txBody>
      </p:sp>
      <p:sp>
        <p:nvSpPr>
          <p:cNvPr id="3" name="Left Arrow 2">
            <a:hlinkClick r:id="rId2" action="ppaction://hlinksldjump"/>
          </p:cNvPr>
          <p:cNvSpPr/>
          <p:nvPr/>
        </p:nvSpPr>
        <p:spPr>
          <a:xfrm>
            <a:off x="4114800" y="6324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8003" name="Picture 2" descr="See full size image"/>
          <p:cNvPicPr>
            <a:picLocks noChangeAspect="1" noChangeArrowheads="1"/>
          </p:cNvPicPr>
          <p:nvPr/>
        </p:nvPicPr>
        <p:blipFill>
          <a:blip r:embed="rId3" cstate="print"/>
          <a:srcRect/>
          <a:stretch>
            <a:fillRect/>
          </a:stretch>
        </p:blipFill>
        <p:spPr bwMode="auto">
          <a:xfrm>
            <a:off x="3505200" y="5334000"/>
            <a:ext cx="2133600" cy="990600"/>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4876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Right answer Jesus gave the great commission in Matthew 28: 18-20  he says :All power is given unto me in heaven and earth  Go ye therefore and teach all nations , baptizing them in the name of the Father and of the Son and the Holy Ghost  Teaching them to observe all things whatsoever I have commanded you: and, lo I am with you always even unto the end of the world  read more about Baptism in Mark 1:1-5 </a:t>
            </a:r>
          </a:p>
        </p:txBody>
      </p:sp>
      <p:sp>
        <p:nvSpPr>
          <p:cNvPr id="3" name="Right Arrow 2">
            <a:hlinkClick r:id="rId2" action="ppaction://hlinksldjump"/>
          </p:cNvPr>
          <p:cNvSpPr/>
          <p:nvPr/>
        </p:nvSpPr>
        <p:spPr>
          <a:xfrm>
            <a:off x="4267200" y="62484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9027" name="irc_mi" descr="ANd9GcQnckTvo1hykm3VPqQjwdkR02jyUyie_MHBjRkU-DS4FIWfjZR9"/>
          <p:cNvPicPr>
            <a:picLocks noChangeAspect="1" noChangeArrowheads="1"/>
          </p:cNvPicPr>
          <p:nvPr/>
        </p:nvPicPr>
        <p:blipFill>
          <a:blip r:embed="rId3" cstate="print"/>
          <a:srcRect/>
          <a:stretch>
            <a:fillRect/>
          </a:stretch>
        </p:blipFill>
        <p:spPr bwMode="auto">
          <a:xfrm>
            <a:off x="3810000" y="4876800"/>
            <a:ext cx="1828800" cy="1295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2438400"/>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Right answer Stephen was the  first Christian Martyr and he was one of the original Deacons; read more about  Stephen in  Act 6</a:t>
            </a:r>
          </a:p>
        </p:txBody>
      </p:sp>
      <p:sp>
        <p:nvSpPr>
          <p:cNvPr id="3" name="Right Arrow 2">
            <a:hlinkClick r:id="rId2" action="ppaction://hlinksldjump"/>
          </p:cNvPr>
          <p:cNvSpPr/>
          <p:nvPr/>
        </p:nvSpPr>
        <p:spPr>
          <a:xfrm>
            <a:off x="4191000" y="60198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5603" name="Picture 5" descr="http://t0.gstatic.com/images?q=tbn:ANd9GcTtSeuwZHfsLojhNw6-6mUHO_yunv7ZtqvvDlDz2LFe9nT4KyAc40RkWA"/>
          <p:cNvPicPr>
            <a:picLocks noChangeAspect="1" noChangeArrowheads="1"/>
          </p:cNvPicPr>
          <p:nvPr/>
        </p:nvPicPr>
        <p:blipFill>
          <a:blip r:embed="rId3" cstate="print"/>
          <a:srcRect/>
          <a:stretch>
            <a:fillRect/>
          </a:stretch>
        </p:blipFill>
        <p:spPr bwMode="auto">
          <a:xfrm>
            <a:off x="2743200" y="2590800"/>
            <a:ext cx="3657600" cy="3276600"/>
          </a:xfrm>
          <a:prstGeom prst="rect">
            <a:avLst/>
          </a:prstGeom>
          <a:noFill/>
          <a:ln w="9525">
            <a:noFill/>
            <a:miter lim="800000"/>
            <a:headEnd/>
            <a:tailEnd/>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1905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What am I?) click on the right letter</a:t>
            </a:r>
          </a:p>
        </p:txBody>
      </p:sp>
      <p:sp>
        <p:nvSpPr>
          <p:cNvPr id="122881" name="Rectangle 1"/>
          <p:cNvSpPr>
            <a:spLocks noChangeArrowheads="1"/>
          </p:cNvSpPr>
          <p:nvPr/>
        </p:nvSpPr>
        <p:spPr bwMode="auto">
          <a:xfrm>
            <a:off x="0" y="2066727"/>
            <a:ext cx="9144000" cy="184665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buFont typeface="Arial" pitchFamily="34" charset="0"/>
              <a:buChar char="•"/>
              <a:defRPr/>
            </a:pPr>
            <a:r>
              <a:rPr lang="en-US" sz="2400" b="1" dirty="0">
                <a:solidFill>
                  <a:schemeClr val="tx1"/>
                </a:solidFill>
                <a:latin typeface="Arial" pitchFamily="34" charset="0"/>
                <a:ea typeface="Times New Roman" pitchFamily="18" charset="0"/>
              </a:rPr>
              <a:t> I have caused a lot of pain and heartache</a:t>
            </a:r>
            <a:endParaRPr lang="en-US" sz="2400" dirty="0">
              <a:solidFill>
                <a:schemeClr val="tx1"/>
              </a:solidFill>
              <a:latin typeface="Arial" pitchFamily="34" charset="0"/>
            </a:endParaRPr>
          </a:p>
          <a:p>
            <a:pPr eaLnBrk="0" hangingPunct="0">
              <a:buFont typeface="Arial" pitchFamily="34" charset="0"/>
              <a:buChar char="•"/>
              <a:defRPr/>
            </a:pPr>
            <a:r>
              <a:rPr lang="en-US" sz="2400" b="1" dirty="0">
                <a:solidFill>
                  <a:schemeClr val="tx1"/>
                </a:solidFill>
                <a:latin typeface="Arial" pitchFamily="34" charset="0"/>
                <a:ea typeface="Times New Roman" pitchFamily="18" charset="0"/>
              </a:rPr>
              <a:t> I am universal, everyone is affected by me</a:t>
            </a:r>
            <a:endParaRPr lang="en-US" sz="2400" dirty="0">
              <a:solidFill>
                <a:schemeClr val="tx1"/>
              </a:solidFill>
              <a:latin typeface="Arial" pitchFamily="34" charset="0"/>
            </a:endParaRPr>
          </a:p>
          <a:p>
            <a:pPr eaLnBrk="0" hangingPunct="0">
              <a:buFont typeface="Arial" pitchFamily="34" charset="0"/>
              <a:buChar char="•"/>
              <a:defRPr/>
            </a:pPr>
            <a:r>
              <a:rPr lang="en-US" sz="2400" b="1" dirty="0">
                <a:solidFill>
                  <a:schemeClr val="tx1"/>
                </a:solidFill>
                <a:latin typeface="Arial" pitchFamily="34" charset="0"/>
                <a:ea typeface="Times New Roman" pitchFamily="18" charset="0"/>
              </a:rPr>
              <a:t> I cause people to feel guilty</a:t>
            </a:r>
          </a:p>
          <a:p>
            <a:pPr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a:p>
            <a:pPr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a:p>
            <a:pPr eaLnBrk="0" hangingPunct="0">
              <a:defRPr/>
            </a:pPr>
            <a:endParaRPr lang="en-US" dirty="0">
              <a:solidFill>
                <a:schemeClr val="tx1"/>
              </a:solidFill>
              <a:latin typeface="Arial" pitchFamily="34" charset="0"/>
            </a:endParaRPr>
          </a:p>
        </p:txBody>
      </p:sp>
      <p:pic>
        <p:nvPicPr>
          <p:cNvPr id="130051" name="Picture 1" descr="ANd9GcSkHJ2fNYEo6gDMz94-S5ncNIjH4HZZ7NS943Ec7be3U8rhj4Z1"/>
          <p:cNvPicPr>
            <a:picLocks noChangeAspect="1" noChangeArrowheads="1"/>
          </p:cNvPicPr>
          <p:nvPr/>
        </p:nvPicPr>
        <p:blipFill>
          <a:blip r:embed="rId3" cstate="print"/>
          <a:srcRect/>
          <a:stretch>
            <a:fillRect/>
          </a:stretch>
        </p:blipFill>
        <p:spPr bwMode="auto">
          <a:xfrm>
            <a:off x="3429000" y="4038600"/>
            <a:ext cx="2362200" cy="1905000"/>
          </a:xfrm>
          <a:prstGeom prst="rect">
            <a:avLst/>
          </a:prstGeom>
          <a:noFill/>
          <a:ln w="9525">
            <a:noFill/>
            <a:miter lim="800000"/>
            <a:headEnd/>
            <a:tailEnd/>
          </a:ln>
        </p:spPr>
      </p:pic>
      <p:pic>
        <p:nvPicPr>
          <p:cNvPr id="130052" name="irc_mi" descr="law-300x241"/>
          <p:cNvPicPr>
            <a:picLocks noChangeAspect="1" noChangeArrowheads="1"/>
          </p:cNvPicPr>
          <p:nvPr/>
        </p:nvPicPr>
        <p:blipFill>
          <a:blip r:embed="rId4" cstate="print"/>
          <a:srcRect/>
          <a:stretch>
            <a:fillRect/>
          </a:stretch>
        </p:blipFill>
        <p:spPr bwMode="auto">
          <a:xfrm>
            <a:off x="6248400" y="4038600"/>
            <a:ext cx="2438400" cy="1905000"/>
          </a:xfrm>
          <a:prstGeom prst="rect">
            <a:avLst/>
          </a:prstGeom>
          <a:noFill/>
          <a:ln w="9525">
            <a:noFill/>
            <a:miter lim="800000"/>
            <a:headEnd/>
            <a:tailEnd/>
          </a:ln>
        </p:spPr>
      </p:pic>
      <p:pic>
        <p:nvPicPr>
          <p:cNvPr id="130053" name="Picture 3" descr="ANd9GcSZTwhgj1E0EF7WgOzu_YBztVetArctpBd98AHkisZPCSlSxMqigWq5">
            <a:hlinkClick r:id="rId5"/>
          </p:cNvPr>
          <p:cNvPicPr>
            <a:picLocks noChangeAspect="1" noChangeArrowheads="1"/>
          </p:cNvPicPr>
          <p:nvPr/>
        </p:nvPicPr>
        <p:blipFill>
          <a:blip r:embed="rId6" cstate="print"/>
          <a:srcRect/>
          <a:stretch>
            <a:fillRect/>
          </a:stretch>
        </p:blipFill>
        <p:spPr bwMode="auto">
          <a:xfrm>
            <a:off x="304800" y="4038600"/>
            <a:ext cx="2057400" cy="1905000"/>
          </a:xfrm>
          <a:prstGeom prst="rect">
            <a:avLst/>
          </a:prstGeom>
          <a:noFill/>
          <a:ln w="9525">
            <a:noFill/>
            <a:miter lim="800000"/>
            <a:headEnd/>
            <a:tailEnd/>
          </a:ln>
        </p:spPr>
      </p:pic>
      <p:sp>
        <p:nvSpPr>
          <p:cNvPr id="10" name="Rectangle 9"/>
          <p:cNvSpPr/>
          <p:nvPr/>
        </p:nvSpPr>
        <p:spPr>
          <a:xfrm>
            <a:off x="304800" y="5943600"/>
            <a:ext cx="20574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fontAlgn="auto">
              <a:spcBef>
                <a:spcPts val="0"/>
              </a:spcBef>
              <a:spcAft>
                <a:spcPts val="0"/>
              </a:spcAft>
              <a:defRPr/>
            </a:pPr>
            <a:r>
              <a:rPr lang="en-US" dirty="0">
                <a:hlinkClick r:id="rId7" action="ppaction://hlinksldjump"/>
              </a:rPr>
              <a:t>A. The Javelin</a:t>
            </a:r>
            <a:endParaRPr lang="en-US" dirty="0"/>
          </a:p>
        </p:txBody>
      </p:sp>
      <p:sp>
        <p:nvSpPr>
          <p:cNvPr id="11" name="Rectangle 10">
            <a:hlinkClick r:id="rId8" action="ppaction://hlinksldjump"/>
          </p:cNvPr>
          <p:cNvSpPr/>
          <p:nvPr/>
        </p:nvSpPr>
        <p:spPr>
          <a:xfrm>
            <a:off x="3429000" y="5943600"/>
            <a:ext cx="23622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8" action="ppaction://hlinksldjump"/>
              </a:rPr>
              <a:t>B. Sin </a:t>
            </a:r>
            <a:endParaRPr lang="en-US" dirty="0"/>
          </a:p>
        </p:txBody>
      </p:sp>
      <p:sp>
        <p:nvSpPr>
          <p:cNvPr id="12" name="Rectangle 11"/>
          <p:cNvSpPr/>
          <p:nvPr/>
        </p:nvSpPr>
        <p:spPr>
          <a:xfrm>
            <a:off x="6248400" y="5943600"/>
            <a:ext cx="24384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9" action="ppaction://hlinksldjump"/>
              </a:rPr>
              <a:t>C. Judgment</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48006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a Javelin was a symbol of war King Saul casted a Javelin toward David in a fit of rage read about the incident in </a:t>
            </a:r>
          </a:p>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Samuel 18: 6-12  </a:t>
            </a:r>
          </a:p>
        </p:txBody>
      </p:sp>
      <p:sp>
        <p:nvSpPr>
          <p:cNvPr id="3" name="Left Arrow 2">
            <a:hlinkClick r:id="rId2" action="ppaction://hlinksldjump"/>
          </p:cNvPr>
          <p:cNvSpPr/>
          <p:nvPr/>
        </p:nvSpPr>
        <p:spPr>
          <a:xfrm>
            <a:off x="4191000" y="62484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1075" name="Picture 3" descr="ANd9GcSZTwhgj1E0EF7WgOzu_YBztVetArctpBd98AHkisZPCSlSxMqigWq5"/>
          <p:cNvPicPr>
            <a:picLocks noChangeAspect="1" noChangeArrowheads="1"/>
          </p:cNvPicPr>
          <p:nvPr/>
        </p:nvPicPr>
        <p:blipFill>
          <a:blip r:embed="rId3" cstate="print"/>
          <a:srcRect/>
          <a:stretch>
            <a:fillRect/>
          </a:stretch>
        </p:blipFill>
        <p:spPr bwMode="auto">
          <a:xfrm>
            <a:off x="2895600" y="4800600"/>
            <a:ext cx="2971800" cy="1371600"/>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0" y="0"/>
            <a:ext cx="9144000" cy="3810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Right answer Sin is disobeying or falling short of the standard of God the standard of God  are his laws, commandments and percepts; read more about sin in Genesis 3:1-24 , Romans 3:23 and Psalms 51:5  </a:t>
            </a:r>
          </a:p>
        </p:txBody>
      </p:sp>
      <p:sp>
        <p:nvSpPr>
          <p:cNvPr id="3" name="Right Arrow 2">
            <a:hlinkClick r:id="rId2" action="ppaction://hlinksldjump"/>
          </p:cNvPr>
          <p:cNvSpPr/>
          <p:nvPr/>
        </p:nvSpPr>
        <p:spPr>
          <a:xfrm>
            <a:off x="4191000" y="60198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2099" name="Picture 1" descr="ANd9GcSkHJ2fNYEo6gDMz94-S5ncNIjH4HZZ7NS943Ec7be3U8rhj4Z1"/>
          <p:cNvPicPr>
            <a:picLocks noChangeAspect="1" noChangeArrowheads="1"/>
          </p:cNvPicPr>
          <p:nvPr/>
        </p:nvPicPr>
        <p:blipFill>
          <a:blip r:embed="rId3" cstate="print"/>
          <a:srcRect/>
          <a:stretch>
            <a:fillRect/>
          </a:stretch>
        </p:blipFill>
        <p:spPr bwMode="auto">
          <a:xfrm>
            <a:off x="3276600" y="3962400"/>
            <a:ext cx="2895600" cy="1828800"/>
          </a:xfrm>
          <a:prstGeom prst="rect">
            <a:avLst/>
          </a:prstGeom>
          <a:noFill/>
          <a:ln w="9525">
            <a:no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44196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The judgment of God is universal  Philippians 2: 10 says “That at the name of Jesus every knee should bow, of things in heaven, and things in earth, and things under the earth 11 And that every tongue should confess that Jesus Christ is Lord to the glory of God and the  Father</a:t>
            </a:r>
          </a:p>
        </p:txBody>
      </p:sp>
      <p:sp>
        <p:nvSpPr>
          <p:cNvPr id="3" name="Left Arrow 2">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123" name="irc_mi" descr="law-300x241"/>
          <p:cNvPicPr>
            <a:picLocks noChangeAspect="1" noChangeArrowheads="1"/>
          </p:cNvPicPr>
          <p:nvPr/>
        </p:nvPicPr>
        <p:blipFill>
          <a:blip r:embed="rId3" cstate="print"/>
          <a:srcRect/>
          <a:stretch>
            <a:fillRect/>
          </a:stretch>
        </p:blipFill>
        <p:spPr bwMode="auto">
          <a:xfrm>
            <a:off x="3200400" y="4419600"/>
            <a:ext cx="2971800" cy="1447800"/>
          </a:xfrm>
          <a:prstGeom prst="rect">
            <a:avLst/>
          </a:prstGeom>
          <a:noFill/>
          <a:ln w="9525">
            <a:noFill/>
            <a:miter lim="800000"/>
            <a:headEnd/>
            <a:tailEnd/>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rot="10800000" flipV="1">
            <a:off x="0" y="0"/>
            <a:ext cx="9144000" cy="1905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(What am I?) click on the right  letter</a:t>
            </a:r>
          </a:p>
        </p:txBody>
      </p:sp>
      <p:sp>
        <p:nvSpPr>
          <p:cNvPr id="130049" name="Rectangle 1"/>
          <p:cNvSpPr>
            <a:spLocks noChangeArrowheads="1"/>
          </p:cNvSpPr>
          <p:nvPr/>
        </p:nvSpPr>
        <p:spPr bwMode="auto">
          <a:xfrm>
            <a:off x="0" y="1958975"/>
            <a:ext cx="9144000" cy="157003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just">
              <a:buFont typeface="Arial" pitchFamily="34" charset="0"/>
              <a:buChar char="•"/>
              <a:defRPr/>
            </a:pPr>
            <a:r>
              <a:rPr lang="en-US" sz="2400" b="1" dirty="0">
                <a:solidFill>
                  <a:schemeClr val="tx1"/>
                </a:solidFill>
                <a:latin typeface="Arial" pitchFamily="34" charset="0"/>
                <a:ea typeface="Times New Roman" pitchFamily="18" charset="0"/>
              </a:rPr>
              <a:t>I bring people together</a:t>
            </a:r>
            <a:endParaRPr lang="en-US" sz="2400" dirty="0">
              <a:solidFill>
                <a:schemeClr val="tx1"/>
              </a:solidFill>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Jesus constantly talked about me</a:t>
            </a:r>
            <a:endParaRPr lang="en-US" sz="2400" dirty="0">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I am discussed in John 3:16</a:t>
            </a:r>
            <a:endParaRPr lang="en-US" sz="2400" dirty="0">
              <a:solidFill>
                <a:schemeClr val="tx1"/>
              </a:solidFill>
              <a:latin typeface="Arial" pitchFamily="34" charset="0"/>
            </a:endParaRPr>
          </a:p>
          <a:p>
            <a:pPr algn="just"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a:p>
            <a:pPr algn="just" eaLnBrk="0" hangingPunct="0">
              <a:defRPr/>
            </a:pPr>
            <a:r>
              <a:rPr lang="en-US" sz="1200" b="1" dirty="0">
                <a:solidFill>
                  <a:schemeClr val="tx1"/>
                </a:solidFill>
                <a:latin typeface="Arial" pitchFamily="34" charset="0"/>
                <a:ea typeface="Times New Roman" pitchFamily="18" charset="0"/>
              </a:rPr>
              <a:t>      </a:t>
            </a:r>
            <a:endParaRPr lang="en-US" dirty="0">
              <a:solidFill>
                <a:schemeClr val="tx1"/>
              </a:solidFill>
              <a:latin typeface="Arial" pitchFamily="34" charset="0"/>
            </a:endParaRPr>
          </a:p>
        </p:txBody>
      </p:sp>
      <p:pic>
        <p:nvPicPr>
          <p:cNvPr id="134147" name="Picture 1" descr="https://encrypted-tbn1.gstatic.com/images?q=tbn:ANd9GcT55prWQmxLOXPAb-WJBjlwqa4IdvZjDrY7bbGR92ENjYbdh_0I"/>
          <p:cNvPicPr>
            <a:picLocks noChangeAspect="1" noChangeArrowheads="1"/>
          </p:cNvPicPr>
          <p:nvPr/>
        </p:nvPicPr>
        <p:blipFill>
          <a:blip r:embed="rId3" cstate="print"/>
          <a:srcRect/>
          <a:stretch>
            <a:fillRect/>
          </a:stretch>
        </p:blipFill>
        <p:spPr bwMode="auto">
          <a:xfrm>
            <a:off x="381000" y="3581400"/>
            <a:ext cx="2209800" cy="2209800"/>
          </a:xfrm>
          <a:prstGeom prst="rect">
            <a:avLst/>
          </a:prstGeom>
          <a:noFill/>
          <a:ln w="9525">
            <a:noFill/>
            <a:miter lim="800000"/>
            <a:headEnd/>
            <a:tailEnd/>
          </a:ln>
        </p:spPr>
      </p:pic>
      <p:pic>
        <p:nvPicPr>
          <p:cNvPr id="134148" name="irc_mi" descr="POS-GTLP_Lord_%27s_prayer_18x24__59888_zoom"/>
          <p:cNvPicPr>
            <a:picLocks noChangeAspect="1" noChangeArrowheads="1"/>
          </p:cNvPicPr>
          <p:nvPr/>
        </p:nvPicPr>
        <p:blipFill>
          <a:blip r:embed="rId4" cstate="print"/>
          <a:srcRect/>
          <a:stretch>
            <a:fillRect/>
          </a:stretch>
        </p:blipFill>
        <p:spPr bwMode="auto">
          <a:xfrm>
            <a:off x="6400800" y="3581400"/>
            <a:ext cx="2362200" cy="2209800"/>
          </a:xfrm>
          <a:prstGeom prst="rect">
            <a:avLst/>
          </a:prstGeom>
          <a:noFill/>
          <a:ln w="9525">
            <a:noFill/>
            <a:miter lim="800000"/>
            <a:headEnd/>
            <a:tailEnd/>
          </a:ln>
        </p:spPr>
      </p:pic>
      <p:pic>
        <p:nvPicPr>
          <p:cNvPr id="134149" name="irc_mi" descr="christian-fish-love-word-symbol-sign-5025973"/>
          <p:cNvPicPr>
            <a:picLocks noChangeAspect="1" noChangeArrowheads="1"/>
          </p:cNvPicPr>
          <p:nvPr/>
        </p:nvPicPr>
        <p:blipFill>
          <a:blip r:embed="rId5" cstate="print"/>
          <a:srcRect/>
          <a:stretch>
            <a:fillRect/>
          </a:stretch>
        </p:blipFill>
        <p:spPr bwMode="auto">
          <a:xfrm>
            <a:off x="3429000" y="3581400"/>
            <a:ext cx="2362200" cy="2209800"/>
          </a:xfrm>
          <a:prstGeom prst="rect">
            <a:avLst/>
          </a:prstGeom>
          <a:noFill/>
          <a:ln w="9525">
            <a:noFill/>
            <a:miter lim="800000"/>
            <a:headEnd/>
            <a:tailEnd/>
          </a:ln>
        </p:spPr>
      </p:pic>
      <p:sp>
        <p:nvSpPr>
          <p:cNvPr id="10" name="Rectangle 9"/>
          <p:cNvSpPr/>
          <p:nvPr/>
        </p:nvSpPr>
        <p:spPr>
          <a:xfrm>
            <a:off x="381000" y="5791200"/>
            <a:ext cx="22098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6" action="ppaction://hlinksldjump"/>
              </a:rPr>
              <a:t>A. The Lord’s Supper</a:t>
            </a:r>
            <a:endParaRPr lang="en-US" dirty="0"/>
          </a:p>
        </p:txBody>
      </p:sp>
      <p:sp>
        <p:nvSpPr>
          <p:cNvPr id="11" name="Rectangle 10"/>
          <p:cNvSpPr/>
          <p:nvPr/>
        </p:nvSpPr>
        <p:spPr>
          <a:xfrm>
            <a:off x="3429000" y="5791200"/>
            <a:ext cx="23622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7" action="ppaction://hlinksldjump"/>
              </a:rPr>
              <a:t>B The Sign of  the fish</a:t>
            </a:r>
            <a:endParaRPr lang="en-US" dirty="0"/>
          </a:p>
        </p:txBody>
      </p:sp>
      <p:sp>
        <p:nvSpPr>
          <p:cNvPr id="12" name="Rectangle 11"/>
          <p:cNvSpPr/>
          <p:nvPr/>
        </p:nvSpPr>
        <p:spPr>
          <a:xfrm>
            <a:off x="6400800" y="5791200"/>
            <a:ext cx="23622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8" action="ppaction://hlinksldjump"/>
              </a:rPr>
              <a:t>C. The Lord’s  Prayer</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2766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Christians observe Sunday as the Lord’s Day; Sunday  was  the day Jesus arose from the dead     </a:t>
            </a:r>
          </a:p>
        </p:txBody>
      </p:sp>
      <p:sp>
        <p:nvSpPr>
          <p:cNvPr id="3" name="Left Arrow 2">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5171" name="Picture 1" descr="https://encrypted-tbn1.gstatic.com/images?q=tbn:ANd9GcT55prWQmxLOXPAb-WJBjlwqa4IdvZjDrY7bbGR92ENjYbdh_0I"/>
          <p:cNvPicPr>
            <a:picLocks noChangeAspect="1" noChangeArrowheads="1"/>
          </p:cNvPicPr>
          <p:nvPr/>
        </p:nvPicPr>
        <p:blipFill>
          <a:blip r:embed="rId3" cstate="print"/>
          <a:srcRect/>
          <a:stretch>
            <a:fillRect/>
          </a:stretch>
        </p:blipFill>
        <p:spPr bwMode="auto">
          <a:xfrm>
            <a:off x="3352800" y="3581400"/>
            <a:ext cx="2362200" cy="2133600"/>
          </a:xfrm>
          <a:prstGeom prst="rect">
            <a:avLst/>
          </a:prstGeom>
          <a:noFill/>
          <a:ln w="9525">
            <a:noFill/>
            <a:miter lim="800000"/>
            <a:headEnd/>
            <a:tailEnd/>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733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Right answer Jesus encouraged his followers to love one another  read  </a:t>
            </a:r>
          </a:p>
          <a:p>
            <a:pPr algn="ctr" fontAlgn="auto">
              <a:spcBef>
                <a:spcPts val="0"/>
              </a:spcBef>
              <a:spcAft>
                <a:spcPts val="0"/>
              </a:spcAft>
              <a:defRPr/>
            </a:pP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 Corinthians 13</a:t>
            </a:r>
          </a:p>
          <a:p>
            <a:pPr algn="ctr" fontAlgn="auto">
              <a:spcBef>
                <a:spcPts val="0"/>
              </a:spcBef>
              <a:spcAft>
                <a:spcPts val="0"/>
              </a:spcAft>
              <a:defRPr/>
            </a:pP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for additional insight on love</a:t>
            </a:r>
          </a:p>
        </p:txBody>
      </p:sp>
      <p:sp>
        <p:nvSpPr>
          <p:cNvPr id="4" name="Right Arrow 3">
            <a:hlinkClick r:id="rId2" action="ppaction://hlinksldjump"/>
          </p:cNvPr>
          <p:cNvSpPr/>
          <p:nvPr/>
        </p:nvSpPr>
        <p:spPr>
          <a:xfrm>
            <a:off x="4191000" y="60198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6195" name="irc_mi" descr="christian-fish-love-word-symbol-sign-5025973"/>
          <p:cNvPicPr>
            <a:picLocks noChangeAspect="1" noChangeArrowheads="1"/>
          </p:cNvPicPr>
          <p:nvPr/>
        </p:nvPicPr>
        <p:blipFill>
          <a:blip r:embed="rId3" cstate="print"/>
          <a:srcRect/>
          <a:stretch>
            <a:fillRect/>
          </a:stretch>
        </p:blipFill>
        <p:spPr bwMode="auto">
          <a:xfrm>
            <a:off x="3124200" y="3962400"/>
            <a:ext cx="3352800" cy="1447800"/>
          </a:xfrm>
          <a:prstGeom prst="rect">
            <a:avLst/>
          </a:prstGeom>
          <a:noFill/>
          <a:ln w="9525">
            <a:noFill/>
            <a:miter lim="800000"/>
            <a:headEnd/>
            <a:tailEnd/>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495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The Lord’s Prayer is referred to as the model prayer the first section of the prayer  acknowledges God as the father;  the second section of prayer request that our physical needs be met, the third section of the prayer request that our spiritual needs be met;  read Matthew  6: 9-13 for further information on the prayer    </a:t>
            </a:r>
          </a:p>
        </p:txBody>
      </p:sp>
      <p:sp>
        <p:nvSpPr>
          <p:cNvPr id="3" name="Left Arrow 2">
            <a:hlinkClick r:id="rId2" action="ppaction://hlinksldjump"/>
          </p:cNvPr>
          <p:cNvSpPr/>
          <p:nvPr/>
        </p:nvSpPr>
        <p:spPr>
          <a:xfrm>
            <a:off x="4114800" y="64770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7219" name="irc_mi" descr="POS-GTLP_Lord_%27s_prayer_18x24__59888_zoom"/>
          <p:cNvPicPr>
            <a:picLocks noChangeAspect="1" noChangeArrowheads="1"/>
          </p:cNvPicPr>
          <p:nvPr/>
        </p:nvPicPr>
        <p:blipFill>
          <a:blip r:embed="rId3" cstate="print"/>
          <a:srcRect/>
          <a:stretch>
            <a:fillRect/>
          </a:stretch>
        </p:blipFill>
        <p:spPr bwMode="auto">
          <a:xfrm>
            <a:off x="3657600" y="5029200"/>
            <a:ext cx="2209800" cy="1371600"/>
          </a:xfrm>
          <a:prstGeom prst="rect">
            <a:avLst/>
          </a:prstGeom>
          <a:noFill/>
          <a:ln w="9525">
            <a:noFill/>
            <a:miter lim="800000"/>
            <a:headEnd/>
            <a:tailEnd/>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19812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(What am I?) click on the right letter</a:t>
            </a:r>
          </a:p>
        </p:txBody>
      </p:sp>
      <p:sp>
        <p:nvSpPr>
          <p:cNvPr id="132097" name="Rectangle 1"/>
          <p:cNvSpPr>
            <a:spLocks noChangeArrowheads="1"/>
          </p:cNvSpPr>
          <p:nvPr/>
        </p:nvSpPr>
        <p:spPr bwMode="auto">
          <a:xfrm>
            <a:off x="0" y="2041525"/>
            <a:ext cx="9144000" cy="221615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buFont typeface="Arial" pitchFamily="34" charset="0"/>
              <a:buChar char="•"/>
              <a:defRPr/>
            </a:pPr>
            <a:r>
              <a:rPr lang="en-US" sz="2400" b="1" dirty="0">
                <a:solidFill>
                  <a:schemeClr val="tx1"/>
                </a:solidFill>
                <a:latin typeface="Arial" pitchFamily="34" charset="0"/>
                <a:ea typeface="Times New Roman" pitchFamily="18" charset="0"/>
              </a:rPr>
              <a:t>I am a product of the Love</a:t>
            </a:r>
            <a:endParaRPr lang="en-US" sz="2400" dirty="0">
              <a:solidFill>
                <a:schemeClr val="tx1"/>
              </a:solidFill>
              <a:latin typeface="Arial" pitchFamily="34" charset="0"/>
            </a:endParaRPr>
          </a:p>
          <a:p>
            <a:pPr eaLnBrk="0" hangingPunct="0">
              <a:buFont typeface="Arial" pitchFamily="34" charset="0"/>
              <a:buChar char="•"/>
              <a:defRPr/>
            </a:pPr>
            <a:r>
              <a:rPr lang="en-US" sz="2400" b="1" dirty="0">
                <a:solidFill>
                  <a:schemeClr val="tx1"/>
                </a:solidFill>
                <a:latin typeface="Arial" pitchFamily="34" charset="0"/>
                <a:ea typeface="Times New Roman" pitchFamily="18" charset="0"/>
              </a:rPr>
              <a:t>People who possess me are better equipped to live the  </a:t>
            </a:r>
          </a:p>
          <a:p>
            <a:pPr eaLnBrk="0" hangingPunct="0">
              <a:defRPr/>
            </a:pPr>
            <a:r>
              <a:rPr lang="en-US" sz="2400" b="1" dirty="0">
                <a:latin typeface="Arial" pitchFamily="34" charset="0"/>
                <a:ea typeface="Times New Roman" pitchFamily="18" charset="0"/>
              </a:rPr>
              <a:t> </a:t>
            </a:r>
            <a:r>
              <a:rPr lang="en-US" sz="2400" b="1" dirty="0">
                <a:solidFill>
                  <a:schemeClr val="tx1"/>
                </a:solidFill>
                <a:latin typeface="Arial" pitchFamily="34" charset="0"/>
                <a:ea typeface="Times New Roman" pitchFamily="18" charset="0"/>
              </a:rPr>
              <a:t>Christian</a:t>
            </a:r>
            <a:r>
              <a:rPr lang="en-US" sz="2400" dirty="0">
                <a:latin typeface="Arial" pitchFamily="34" charset="0"/>
              </a:rPr>
              <a:t> </a:t>
            </a:r>
            <a:r>
              <a:rPr lang="en-US" sz="2400" b="1" dirty="0">
                <a:solidFill>
                  <a:schemeClr val="tx1"/>
                </a:solidFill>
                <a:latin typeface="Arial" pitchFamily="34" charset="0"/>
                <a:ea typeface="Times New Roman" pitchFamily="18" charset="0"/>
              </a:rPr>
              <a:t> life</a:t>
            </a:r>
            <a:endParaRPr lang="en-US" sz="2400" dirty="0">
              <a:solidFill>
                <a:schemeClr val="tx1"/>
              </a:solidFill>
              <a:latin typeface="Arial" pitchFamily="34" charset="0"/>
            </a:endParaRPr>
          </a:p>
          <a:p>
            <a:pPr eaLnBrk="0" hangingPunct="0">
              <a:buFont typeface="Arial" pitchFamily="34" charset="0"/>
              <a:buChar char="•"/>
              <a:defRPr/>
            </a:pPr>
            <a:r>
              <a:rPr lang="en-US" sz="2400" b="1" dirty="0">
                <a:solidFill>
                  <a:schemeClr val="tx1"/>
                </a:solidFill>
                <a:latin typeface="Arial" pitchFamily="34" charset="0"/>
                <a:ea typeface="Times New Roman" pitchFamily="18" charset="0"/>
              </a:rPr>
              <a:t>Paul discussed me in Galatians</a:t>
            </a:r>
            <a:endParaRPr lang="en-US" sz="2400" dirty="0">
              <a:solidFill>
                <a:schemeClr val="tx1"/>
              </a:solidFill>
              <a:latin typeface="Arial" pitchFamily="34" charset="0"/>
            </a:endParaRPr>
          </a:p>
          <a:p>
            <a:pPr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a:p>
            <a:pPr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a:p>
            <a:pPr eaLnBrk="0" hangingPunct="0">
              <a:defRPr/>
            </a:pPr>
            <a:endParaRPr lang="en-US" dirty="0">
              <a:solidFill>
                <a:schemeClr val="tx1"/>
              </a:solidFill>
              <a:latin typeface="Arial" pitchFamily="34" charset="0"/>
            </a:endParaRPr>
          </a:p>
        </p:txBody>
      </p:sp>
      <p:pic>
        <p:nvPicPr>
          <p:cNvPr id="138243" name="Picture 1" descr="ANd9GcRzr5MZ5aF33mHZ-8f82H7DyXofdeaYEE5FJz9KatceIjfZiTxYOA"/>
          <p:cNvPicPr>
            <a:picLocks noChangeAspect="1" noChangeArrowheads="1"/>
          </p:cNvPicPr>
          <p:nvPr/>
        </p:nvPicPr>
        <p:blipFill>
          <a:blip r:embed="rId3" cstate="print"/>
          <a:srcRect/>
          <a:stretch>
            <a:fillRect/>
          </a:stretch>
        </p:blipFill>
        <p:spPr bwMode="auto">
          <a:xfrm>
            <a:off x="304800" y="4343400"/>
            <a:ext cx="2514600" cy="1524000"/>
          </a:xfrm>
          <a:prstGeom prst="rect">
            <a:avLst/>
          </a:prstGeom>
          <a:noFill/>
          <a:ln w="9525">
            <a:noFill/>
            <a:miter lim="800000"/>
            <a:headEnd/>
            <a:tailEnd/>
          </a:ln>
        </p:spPr>
      </p:pic>
      <p:pic>
        <p:nvPicPr>
          <p:cNvPr id="138244" name="Picture 2" descr="ANd9GcRBwgFl3AomTot4IQEOW6kiFHiqfaqVOkH9ZryIKVlqwyito2JbJw"/>
          <p:cNvPicPr>
            <a:picLocks noChangeAspect="1" noChangeArrowheads="1"/>
          </p:cNvPicPr>
          <p:nvPr/>
        </p:nvPicPr>
        <p:blipFill>
          <a:blip r:embed="rId4" cstate="print"/>
          <a:srcRect/>
          <a:stretch>
            <a:fillRect/>
          </a:stretch>
        </p:blipFill>
        <p:spPr bwMode="auto">
          <a:xfrm>
            <a:off x="3352800" y="4343400"/>
            <a:ext cx="2514600" cy="1600200"/>
          </a:xfrm>
          <a:prstGeom prst="rect">
            <a:avLst/>
          </a:prstGeom>
          <a:noFill/>
          <a:ln w="9525">
            <a:noFill/>
            <a:miter lim="800000"/>
            <a:headEnd/>
            <a:tailEnd/>
          </a:ln>
        </p:spPr>
      </p:pic>
      <p:pic>
        <p:nvPicPr>
          <p:cNvPr id="138245" name="Picture 4" descr="http://t2.gstatic.com/images?q=tbn:ANd9GcRmobb8sWfmAFp5JXS6qmvrz-uyV3mesK0dphkRG42syAB02wdWSvk8n8rr_A"/>
          <p:cNvPicPr>
            <a:picLocks noChangeAspect="1" noChangeArrowheads="1"/>
          </p:cNvPicPr>
          <p:nvPr/>
        </p:nvPicPr>
        <p:blipFill>
          <a:blip r:embed="rId5" cstate="print"/>
          <a:srcRect/>
          <a:stretch>
            <a:fillRect/>
          </a:stretch>
        </p:blipFill>
        <p:spPr bwMode="auto">
          <a:xfrm>
            <a:off x="6248400" y="4343400"/>
            <a:ext cx="2514600" cy="1600200"/>
          </a:xfrm>
          <a:prstGeom prst="rect">
            <a:avLst/>
          </a:prstGeom>
          <a:noFill/>
          <a:ln w="9525">
            <a:noFill/>
            <a:miter lim="800000"/>
            <a:headEnd/>
            <a:tailEnd/>
          </a:ln>
        </p:spPr>
      </p:pic>
      <p:sp>
        <p:nvSpPr>
          <p:cNvPr id="10" name="Rectangle 9"/>
          <p:cNvSpPr/>
          <p:nvPr/>
        </p:nvSpPr>
        <p:spPr>
          <a:xfrm>
            <a:off x="304800" y="5867400"/>
            <a:ext cx="25146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6" action="ppaction://hlinksldjump"/>
              </a:rPr>
              <a:t>A. The Fruit of the Spirit</a:t>
            </a:r>
            <a:endParaRPr lang="en-US" dirty="0"/>
          </a:p>
        </p:txBody>
      </p:sp>
      <p:sp>
        <p:nvSpPr>
          <p:cNvPr id="11" name="Rectangle 10"/>
          <p:cNvSpPr/>
          <p:nvPr/>
        </p:nvSpPr>
        <p:spPr>
          <a:xfrm>
            <a:off x="3352800" y="5943600"/>
            <a:ext cx="2514600" cy="6858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7" action="ppaction://hlinksldjump"/>
              </a:rPr>
              <a:t>B. The Holy Spirit</a:t>
            </a:r>
            <a:endParaRPr lang="en-US" dirty="0"/>
          </a:p>
        </p:txBody>
      </p:sp>
      <p:sp>
        <p:nvSpPr>
          <p:cNvPr id="12" name="Rectangle 11"/>
          <p:cNvSpPr/>
          <p:nvPr/>
        </p:nvSpPr>
        <p:spPr>
          <a:xfrm>
            <a:off x="6248400" y="5943600"/>
            <a:ext cx="25146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8" action="ppaction://hlinksldjump"/>
              </a:rPr>
              <a:t>C. Salvation</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27432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Right answer  The Fruit of the Spirit are the characteristics and qualities of Jesus Christ; read more the fruit of the Spirit in Galatians 5:22-25 </a:t>
            </a:r>
          </a:p>
        </p:txBody>
      </p:sp>
      <p:sp>
        <p:nvSpPr>
          <p:cNvPr id="4" name="Right Arrow 3">
            <a:hlinkClick r:id="rId2" action="ppaction://hlinksldjump"/>
          </p:cNvPr>
          <p:cNvSpPr/>
          <p:nvPr/>
        </p:nvSpPr>
        <p:spPr>
          <a:xfrm>
            <a:off x="4191000" y="60198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9267" name="Picture 1" descr="ANd9GcRzr5MZ5aF33mHZ-8f82H7DyXofdeaYEE5FJz9KatceIjfZiTxYOA"/>
          <p:cNvPicPr>
            <a:picLocks noChangeAspect="1" noChangeArrowheads="1"/>
          </p:cNvPicPr>
          <p:nvPr/>
        </p:nvPicPr>
        <p:blipFill>
          <a:blip r:embed="rId3" cstate="print"/>
          <a:srcRect/>
          <a:stretch>
            <a:fillRect/>
          </a:stretch>
        </p:blipFill>
        <p:spPr bwMode="auto">
          <a:xfrm>
            <a:off x="3048000" y="2971800"/>
            <a:ext cx="3048000" cy="2743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4724400"/>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wrong answer try again. Paul was a Pharisee trained at the foot of Gamaliel; he vigorously defended the Jewish faith; he was converted on the Road of Damascus; he wrote 14 of the New Testament books; Paul is considered the first Christian Missionary to the Gentiles read about Paul in Acts 9 and Acts 22  </a:t>
            </a:r>
          </a:p>
        </p:txBody>
      </p:sp>
      <p:sp>
        <p:nvSpPr>
          <p:cNvPr id="3" name="Left Arrow 2">
            <a:hlinkClick r:id="rId2" action="ppaction://hlinksldjump"/>
          </p:cNvPr>
          <p:cNvSpPr/>
          <p:nvPr/>
        </p:nvSpPr>
        <p:spPr>
          <a:xfrm>
            <a:off x="4038600" y="6248400"/>
            <a:ext cx="731838" cy="228600"/>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6627" name="Picture 72" descr="https://encrypted-tbn0.gstatic.com/images?q=tbn:ANd9GcRO89_Vny8zNNWbmdsuG-EyekeWnkri9Gt4g5zgSEqtdoQKgoEsMp49u01i">
            <a:hlinkClick r:id="rId2" action="ppaction://hlinksldjump"/>
          </p:cNvPr>
          <p:cNvPicPr>
            <a:picLocks noChangeAspect="1" noChangeArrowheads="1"/>
          </p:cNvPicPr>
          <p:nvPr/>
        </p:nvPicPr>
        <p:blipFill>
          <a:blip r:embed="rId3" cstate="print"/>
          <a:srcRect/>
          <a:stretch>
            <a:fillRect/>
          </a:stretch>
        </p:blipFill>
        <p:spPr bwMode="auto">
          <a:xfrm>
            <a:off x="3429000" y="4800600"/>
            <a:ext cx="2743200" cy="1371600"/>
          </a:xfrm>
          <a:prstGeom prst="rect">
            <a:avLst/>
          </a:prstGeom>
          <a:noFill/>
          <a:ln w="9525">
            <a:noFill/>
            <a:miter lim="800000"/>
            <a:headEnd/>
            <a:tailEnd/>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352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The Holy Spirit is the spirit of Jesus Christ, The Holy Spirit is the source of all of  the spiritual gifts read John 14:16-19; 26-31 for further insight</a:t>
            </a:r>
          </a:p>
        </p:txBody>
      </p:sp>
      <p:sp>
        <p:nvSpPr>
          <p:cNvPr id="3" name="Left Arrow 2">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0291" name="Picture 2" descr="ANd9GcRBwgFl3AomTot4IQEOW6kiFHiqfaqVOkH9ZryIKVlqwyito2JbJw"/>
          <p:cNvPicPr>
            <a:picLocks noChangeAspect="1" noChangeArrowheads="1"/>
          </p:cNvPicPr>
          <p:nvPr/>
        </p:nvPicPr>
        <p:blipFill>
          <a:blip r:embed="rId3" cstate="print"/>
          <a:srcRect/>
          <a:stretch>
            <a:fillRect/>
          </a:stretch>
        </p:blipFill>
        <p:spPr bwMode="auto">
          <a:xfrm>
            <a:off x="3200400" y="3505200"/>
            <a:ext cx="2667000" cy="2362200"/>
          </a:xfrm>
          <a:prstGeom prst="rect">
            <a:avLst/>
          </a:prstGeom>
          <a:noFill/>
          <a:ln w="9525">
            <a:noFill/>
            <a:miter lim="800000"/>
            <a:headEnd/>
            <a:tailEnd/>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5334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Salvation is the most  essential gift of all human beings the bible says that we will all spend eternity some where either in heaven or hell. John 3: 16 says  “For God so loved the world , that he gave his only begotten Son , that whosoever believeth in him should not perish, but have everlasting life”. Roman’s 10:9 says  “That if thou </a:t>
            </a:r>
            <a:r>
              <a:rPr lang="en-US"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shalt</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confess with thy mouth the Lord Jesus, and </a:t>
            </a:r>
            <a:r>
              <a:rPr lang="en-US"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shalt</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believe in </a:t>
            </a:r>
            <a:r>
              <a:rPr lang="en-US"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thine</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heart that God hath raised him from the dead thou </a:t>
            </a:r>
            <a:r>
              <a:rPr lang="en-US"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shalt</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be saved”</a:t>
            </a:r>
          </a:p>
        </p:txBody>
      </p:sp>
      <p:sp>
        <p:nvSpPr>
          <p:cNvPr id="4" name="Left Arrow 3">
            <a:hlinkClick r:id="rId2" action="ppaction://hlinksldjump"/>
          </p:cNvPr>
          <p:cNvSpPr/>
          <p:nvPr/>
        </p:nvSpPr>
        <p:spPr>
          <a:xfrm>
            <a:off x="4038600" y="64770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1315" name="Picture 4" descr="http://t2.gstatic.com/images?q=tbn:ANd9GcRmobb8sWfmAFp5JXS6qmvrz-uyV3mesK0dphkRG42syAB02wdWSvk8n8rr_A"/>
          <p:cNvPicPr>
            <a:picLocks noChangeAspect="1" noChangeArrowheads="1"/>
          </p:cNvPicPr>
          <p:nvPr/>
        </p:nvPicPr>
        <p:blipFill>
          <a:blip r:embed="rId3" cstate="print"/>
          <a:srcRect/>
          <a:stretch>
            <a:fillRect/>
          </a:stretch>
        </p:blipFill>
        <p:spPr bwMode="auto">
          <a:xfrm>
            <a:off x="3352800" y="5334000"/>
            <a:ext cx="2362200" cy="1066800"/>
          </a:xfrm>
          <a:prstGeom prst="rect">
            <a:avLst/>
          </a:prstGeom>
          <a:noFill/>
          <a:ln w="9525">
            <a:noFill/>
            <a:miter lim="800000"/>
            <a:headEnd/>
            <a:tailEnd/>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7620000"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This ends the Bible Quiz. The information credits are listed on slides  123 through 136. Please review each of the first 122 slides for valuable scripture information. For further resources, contact Reverend Micheal J. Darby at 910 352-8943, or send an email to:  jonah68@gmail.com</a:t>
            </a:r>
          </a:p>
        </p:txBody>
      </p:sp>
      <p:sp>
        <p:nvSpPr>
          <p:cNvPr id="3" name="Right Arrow 2">
            <a:hlinkClick r:id="rId2" action="ppaction://hlinksldjump"/>
          </p:cNvPr>
          <p:cNvSpPr/>
          <p:nvPr/>
        </p:nvSpPr>
        <p:spPr>
          <a:xfrm>
            <a:off x="3962400" y="6583680"/>
            <a:ext cx="731520" cy="27432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304800"/>
            <a:ext cx="8534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Scripture Credits</a:t>
            </a:r>
          </a:p>
        </p:txBody>
      </p:sp>
      <p:sp>
        <p:nvSpPr>
          <p:cNvPr id="5" name="Rectangle 4"/>
          <p:cNvSpPr/>
          <p:nvPr/>
        </p:nvSpPr>
        <p:spPr>
          <a:xfrm>
            <a:off x="381000" y="990600"/>
            <a:ext cx="8382000" cy="14773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buFont typeface="Arial" pitchFamily="34" charset="0"/>
              <a:buChar char="•"/>
            </a:pPr>
            <a:r>
              <a:rPr lang="en-US" b="1" dirty="0">
                <a:latin typeface="Arial" pitchFamily="34" charset="0"/>
                <a:ea typeface="Times New Roman" pitchFamily="18" charset="0"/>
              </a:rPr>
              <a:t>Kings Bible Nelson Press Nashville, Tennessee 1976</a:t>
            </a:r>
          </a:p>
          <a:p>
            <a:pPr lvl="0" eaLnBrk="0" hangingPunct="0">
              <a:buFont typeface="Arial" pitchFamily="34" charset="0"/>
              <a:buChar char="•"/>
            </a:pPr>
            <a:r>
              <a:rPr lang="en-US" b="1" dirty="0" err="1">
                <a:latin typeface="Arial" pitchFamily="34" charset="0"/>
                <a:ea typeface="Times New Roman" pitchFamily="18" charset="0"/>
              </a:rPr>
              <a:t>Dockrey</a:t>
            </a:r>
            <a:r>
              <a:rPr lang="en-US" b="1" dirty="0">
                <a:latin typeface="Arial" pitchFamily="34" charset="0"/>
                <a:ea typeface="Times New Roman" pitchFamily="18" charset="0"/>
              </a:rPr>
              <a:t> Karen, Godwin, Johnnie and Phyllis The Student Bible </a:t>
            </a:r>
          </a:p>
          <a:p>
            <a:pPr lvl="0" eaLnBrk="0" hangingPunct="0">
              <a:buFont typeface="Arial" pitchFamily="34" charset="0"/>
              <a:buChar char="•"/>
            </a:pPr>
            <a:r>
              <a:rPr lang="en-US" b="1" dirty="0">
                <a:latin typeface="Arial" pitchFamily="34" charset="0"/>
                <a:ea typeface="Times New Roman" pitchFamily="18" charset="0"/>
              </a:rPr>
              <a:t>Dictionary Holman Bible Publishers 1993</a:t>
            </a:r>
            <a:endParaRPr lang="en-US" dirty="0">
              <a:latin typeface="Arial" pitchFamily="34" charset="0"/>
            </a:endParaRPr>
          </a:p>
          <a:p>
            <a:pPr lvl="0" eaLnBrk="0" hangingPunct="0">
              <a:buFont typeface="Arial" pitchFamily="34" charset="0"/>
              <a:buChar char="•"/>
            </a:pPr>
            <a:r>
              <a:rPr lang="en-US" b="1" dirty="0">
                <a:latin typeface="Arial" pitchFamily="34" charset="0"/>
                <a:ea typeface="Times New Roman" pitchFamily="18" charset="0"/>
              </a:rPr>
              <a:t>Martin William C  The Layman’s Bible Encyclopedia, The   </a:t>
            </a:r>
          </a:p>
          <a:p>
            <a:pPr lvl="0" eaLnBrk="0" hangingPunct="0"/>
            <a:r>
              <a:rPr lang="en-US" b="1" dirty="0">
                <a:latin typeface="Arial" pitchFamily="34" charset="0"/>
                <a:ea typeface="Times New Roman" pitchFamily="18" charset="0"/>
              </a:rPr>
              <a:t> Southwestern Company Nashville, Tennessee 1964</a:t>
            </a:r>
            <a:endParaRPr lang="en-US" dirty="0">
              <a:latin typeface="Arial" pitchFamily="34" charset="0"/>
            </a:endParaRPr>
          </a:p>
        </p:txBody>
      </p:sp>
      <p:sp>
        <p:nvSpPr>
          <p:cNvPr id="6" name="Rounded Rectangle 5"/>
          <p:cNvSpPr/>
          <p:nvPr/>
        </p:nvSpPr>
        <p:spPr>
          <a:xfrm>
            <a:off x="304800" y="2438400"/>
            <a:ext cx="8534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Image Credits</a:t>
            </a:r>
          </a:p>
        </p:txBody>
      </p:sp>
      <p:sp>
        <p:nvSpPr>
          <p:cNvPr id="3073" name="Rectangle 1"/>
          <p:cNvSpPr>
            <a:spLocks noChangeArrowheads="1"/>
          </p:cNvSpPr>
          <p:nvPr/>
        </p:nvSpPr>
        <p:spPr bwMode="auto">
          <a:xfrm>
            <a:off x="304800" y="3205673"/>
            <a:ext cx="84582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Thomas </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http://www.bing.com/images/search?q=Thomas+of+the+bible&amp;qs=n&amp;form=QBIR&amp;pq=thomas+of+the+bible&amp;sc=8-19&amp;sp=-1&amp;sk=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John</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http://www.bing.com/images/search?q=John+of+the+bible&amp;qs=n&amp;form=QBIR&amp;pq=john+of+the+bible&amp;sc=8-17&amp;sp=-1&amp;sk=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Paul</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http://struckbygrace.files.wordpress.com/2011/02/apostle-paul.jpg</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Moses</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http://www.bing.com/images/search?q=+Moses+of+the+bible&amp;qs=n&amp;form=QBIR&amp;pq=moses+of+the+bible&amp;sc=8-18&amp;sp=-1&amp;sk=</a:t>
            </a:r>
            <a:endParaRPr kumimoji="0" lang="en-US" b="0" i="0" u="none" strike="noStrike" cap="none" normalizeH="0" baseline="0" dirty="0">
              <a:ln>
                <a:noFill/>
              </a:ln>
              <a:solidFill>
                <a:schemeClr val="tx1"/>
              </a:solidFill>
              <a:effectLst/>
              <a:latin typeface="Arial" pitchFamily="34" charset="0"/>
            </a:endParaRPr>
          </a:p>
        </p:txBody>
      </p:sp>
      <p:sp>
        <p:nvSpPr>
          <p:cNvPr id="7" name="Right Arrow 6"/>
          <p:cNvSpPr/>
          <p:nvPr/>
        </p:nvSpPr>
        <p:spPr>
          <a:xfrm>
            <a:off x="4267200" y="6583680"/>
            <a:ext cx="731520" cy="27432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304800"/>
            <a:ext cx="853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Image Credits</a:t>
            </a:r>
          </a:p>
        </p:txBody>
      </p:sp>
      <p:sp>
        <p:nvSpPr>
          <p:cNvPr id="2049" name="Rectangle 1"/>
          <p:cNvSpPr>
            <a:spLocks noChangeArrowheads="1"/>
          </p:cNvSpPr>
          <p:nvPr/>
        </p:nvSpPr>
        <p:spPr bwMode="auto">
          <a:xfrm>
            <a:off x="304800" y="1295400"/>
            <a:ext cx="8458200" cy="547607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Job</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http://www.bing.com/images/search?q=job+of+the+Bible&amp;qs=n&amp;form=QBIR&amp;pq=job+of+the+bible&amp;sc=0-0&amp;sp=-1&amp;sk=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Stephen</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http://www.bing.com/images/search?q=Stephen+of+the+Bible&amp;qs=n&amp;form=QBIR&amp;pq=stephen+of+the+bible&amp;sc=8-20&amp;sp=-1&amp;sk=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Paul</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http://www.bing.com/images/search?q=Paul++of+the+Bible&amp;qs=n&amp;form=QBIR&amp;pq=paul+of+the+bible&amp;sc=8-17&amp;sp=-1&amp;sk=</a:t>
            </a:r>
            <a:endParaRPr lang="en-US" dirty="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James</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http://www.bing.com/images/search?q=James+of+the+bible&amp;qs=n&amp;form=QBIR&amp;pq=james+of+the+bible&amp;sc=8-18&amp;sp=-1&amp;sk=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John the Baptist</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http://www.bing.com/images/search?q=john+the+baptist&amp;qs=AS&amp;sk=&amp;FORM=QBIR&amp;pq=john%20the%20baptit&amp;sc=8-15&amp;sp=1&amp;qs=AS&amp;sk=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Jacob</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http://www.bing.com/images/search?q=Jacob+of+the+bible&amp;qs=n&amp;form=QBIR&amp;pq=jacob+of+the+bible&amp;sc=8-18&amp;sp=-1&amp;s</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4" name="Right Arrow 3">
            <a:hlinkClick r:id="rId2" action="ppaction://hlinksldjump"/>
          </p:cNvPr>
          <p:cNvSpPr/>
          <p:nvPr/>
        </p:nvSpPr>
        <p:spPr>
          <a:xfrm>
            <a:off x="4495800" y="6400800"/>
            <a:ext cx="731520" cy="27432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304800"/>
            <a:ext cx="8458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Image Credits</a:t>
            </a:r>
          </a:p>
        </p:txBody>
      </p:sp>
      <p:sp>
        <p:nvSpPr>
          <p:cNvPr id="1027" name="Rectangle 3"/>
          <p:cNvSpPr>
            <a:spLocks noChangeArrowheads="1"/>
          </p:cNvSpPr>
          <p:nvPr/>
        </p:nvSpPr>
        <p:spPr bwMode="auto">
          <a:xfrm>
            <a:off x="381000" y="1219200"/>
            <a:ext cx="8458200" cy="527478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ea typeface="Times New Roman" pitchFamily="18" charset="0"/>
              </a:rPr>
              <a:t>Isaac</a:t>
            </a:r>
            <a:endParaRPr kumimoji="0" lang="en-US"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Times New Roman" pitchFamily="18" charset="0"/>
              </a:rPr>
              <a:t>http://www.bing.com/images/search?q=Isaac++of+the+Bible&amp;qs=n&amp;form=QBIR&amp;pq=isaac+of+the+bible&amp;sc=8-18&amp;sp=-1&amp;sk=</a:t>
            </a:r>
            <a:endParaRPr kumimoji="0" lang="en-US"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ea typeface="Times New Roman" pitchFamily="18" charset="0"/>
              </a:rPr>
              <a:t>Samson</a:t>
            </a:r>
            <a:endParaRPr kumimoji="0" lang="en-US"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Times New Roman" pitchFamily="18" charset="0"/>
              </a:rPr>
              <a:t>http://www.bing.com/images/search?q=Samson++of+the+Bible&amp;FORM=HDRSC2</a:t>
            </a:r>
            <a:endParaRPr kumimoji="0" lang="en-US"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ea typeface="Times New Roman" pitchFamily="18" charset="0"/>
              </a:rPr>
              <a:t>John</a:t>
            </a:r>
            <a:endParaRPr kumimoji="0" lang="en-US"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Times New Roman" pitchFamily="18" charset="0"/>
              </a:rPr>
              <a:t>http://www.bing.com/images/search?q=Saint+John++of+the+Bible&amp;qs=n&amp;form=QBIR&amp;pq=saint+john+of+the+bible&amp;sc=8-23&amp;sp=-1&amp;sk=</a:t>
            </a:r>
            <a:endParaRPr kumimoji="0" lang="en-US"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ea typeface="Times New Roman" pitchFamily="18" charset="0"/>
              </a:rPr>
              <a:t>Noah</a:t>
            </a:r>
            <a:endParaRPr kumimoji="0" lang="en-US"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Times New Roman" pitchFamily="18" charset="0"/>
              </a:rPr>
              <a:t>http://www.bing.com/images/search?q=Noah+of+the+bible&amp;qs=n&amp;form=QBIR&amp;pq=noah+of+the+bible&amp;sc=8-17&amp;sp=-1&amp;sk=</a:t>
            </a:r>
            <a:endParaRPr kumimoji="0" lang="en-US"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ea typeface="Times New Roman" pitchFamily="18" charset="0"/>
              </a:rPr>
              <a:t>Lot </a:t>
            </a:r>
            <a:endParaRPr kumimoji="0" lang="en-US"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Times New Roman" pitchFamily="18" charset="0"/>
              </a:rPr>
              <a:t>http://search.babylon.com/?q=Bible+Lot&amp;s=img&amp;rlz=0&amp;babsrc=HP_Prot</a:t>
            </a:r>
            <a:endParaRPr kumimoji="0" lang="en-US"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ea typeface="Times New Roman" pitchFamily="18" charset="0"/>
              </a:rPr>
              <a:t>David</a:t>
            </a:r>
            <a:endParaRPr kumimoji="0" lang="en-US"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Times New Roman" pitchFamily="18" charset="0"/>
              </a:rPr>
              <a:t>http://www.bing.com/images/search?q=David+of+the+bible&amp;qs=n&amp;form=QBIR&amp;pq=david+of+the+bible&amp;sc=8-18&amp;sp=-1&amp;sk=#a</a:t>
            </a:r>
            <a:endParaRPr kumimoji="0" lang="en-US" sz="2000" b="0" i="0" u="none" strike="noStrike" cap="none" normalizeH="0" baseline="0" dirty="0">
              <a:ln>
                <a:noFill/>
              </a:ln>
              <a:solidFill>
                <a:schemeClr val="tx1"/>
              </a:solidFill>
              <a:effectLst/>
              <a:latin typeface="Arial" pitchFamily="34" charset="0"/>
            </a:endParaRPr>
          </a:p>
        </p:txBody>
      </p:sp>
      <p:sp>
        <p:nvSpPr>
          <p:cNvPr id="4" name="Right Arrow 3">
            <a:hlinkClick r:id="rId2" action="ppaction://hlinksldjump"/>
          </p:cNvPr>
          <p:cNvSpPr/>
          <p:nvPr/>
        </p:nvSpPr>
        <p:spPr>
          <a:xfrm>
            <a:off x="4343400" y="6583680"/>
            <a:ext cx="731520" cy="27432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381000"/>
            <a:ext cx="853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Image Credits</a:t>
            </a:r>
          </a:p>
        </p:txBody>
      </p:sp>
      <p:sp>
        <p:nvSpPr>
          <p:cNvPr id="171009" name="Rectangle 1"/>
          <p:cNvSpPr>
            <a:spLocks noChangeArrowheads="1"/>
          </p:cNvSpPr>
          <p:nvPr/>
        </p:nvSpPr>
        <p:spPr bwMode="auto">
          <a:xfrm>
            <a:off x="381000" y="1295400"/>
            <a:ext cx="8382000" cy="522891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Nicodemus</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http://www.bing.com/images/search?q=nicodemus&amp;qs=PA&amp;sk=&amp;FORM=QBIR&amp;pq=nicodemis&amp;sc=8-9&amp;sp=1&amp;qs=PA&amp;sk=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Peter</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http://search.babylon.com/?q=Peter+of+the+Bible&amp;s=img&amp;rlz=0&amp;babsrc=HP_Prot</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Joseph</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http://www.bing.com/images/search?q=Joseph+of+the+Bible&amp;qs=n&amp;form=QBIR&amp;pq=joseph+of+the+bible&amp;sc=8-19&amp;sp=-1&amp;sk=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Pontius Pilot</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http://www.bing.com/images/search?q=Pontius+Pilot&amp;qs=n&amp;form=QBIR&amp;pq=pontius+pilot&amp;sc=8-13&amp;sp=-1&amp;sk=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 </a:t>
            </a:r>
            <a:r>
              <a:rPr kumimoji="0" lang="en-US" b="1" i="0" u="none" strike="noStrike" cap="none" normalizeH="0" baseline="0" dirty="0">
                <a:ln>
                  <a:noFill/>
                </a:ln>
                <a:solidFill>
                  <a:schemeClr val="tx1"/>
                </a:solidFill>
                <a:effectLst/>
                <a:latin typeface="Arial" pitchFamily="34" charset="0"/>
                <a:ea typeface="Times New Roman" pitchFamily="18" charset="0"/>
              </a:rPr>
              <a:t>Barabbas</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http://www.bing.com/images/search?q=+Barabbas+of+the+Bible&amp;qs=n&amp;form=QBIR&amp;pq=barabbas+of+the+bible&amp;sc=6-21&amp;sp=-1&amp;sk=#view=</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Judas Iscariot</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http://www.bing.com/images/search?q=Judas+Iscariot&amp;qs=n&amp;form=QBIR&amp;pq=judas+iscariot&amp;sc=8-14&amp;sp=-1&amp;sk=</a:t>
            </a:r>
            <a:endParaRPr kumimoji="0" lang="en-US" b="0" i="0" u="none" strike="noStrike" cap="none" normalizeH="0" baseline="0" dirty="0">
              <a:ln>
                <a:noFill/>
              </a:ln>
              <a:solidFill>
                <a:schemeClr val="tx1"/>
              </a:solidFill>
              <a:effectLst/>
              <a:latin typeface="Arial" pitchFamily="34" charset="0"/>
            </a:endParaRPr>
          </a:p>
        </p:txBody>
      </p:sp>
      <p:sp>
        <p:nvSpPr>
          <p:cNvPr id="4" name="Right Arrow 3">
            <a:hlinkClick r:id="rId2" action="ppaction://hlinksldjump"/>
          </p:cNvPr>
          <p:cNvSpPr/>
          <p:nvPr/>
        </p:nvSpPr>
        <p:spPr>
          <a:xfrm>
            <a:off x="4343400" y="6172200"/>
            <a:ext cx="731520" cy="27432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
          <p:cNvSpPr>
            <a:spLocks noChangeArrowheads="1"/>
          </p:cNvSpPr>
          <p:nvPr/>
        </p:nvSpPr>
        <p:spPr bwMode="auto">
          <a:xfrm>
            <a:off x="304800" y="1204520"/>
            <a:ext cx="8534400" cy="519628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09600" algn="l"/>
              </a:tabLst>
            </a:pPr>
            <a:r>
              <a:rPr kumimoji="0" lang="en-US" sz="1200" b="0" i="0" u="none" strike="noStrike" cap="none" normalizeH="0" baseline="0" dirty="0">
                <a:ln>
                  <a:noFill/>
                </a:ln>
                <a:solidFill>
                  <a:schemeClr val="tx1"/>
                </a:solidFill>
                <a:effectLst/>
                <a:latin typeface="Arial" pitchFamily="34" charset="0"/>
                <a:ea typeface="Times New Roman" pitchFamily="18" charset="0"/>
              </a:rPr>
              <a:t> </a:t>
            </a:r>
            <a:r>
              <a:rPr kumimoji="0" lang="en-US" b="1" i="0" u="none" strike="noStrike" cap="none" normalizeH="0" baseline="0" dirty="0">
                <a:ln>
                  <a:noFill/>
                </a:ln>
                <a:solidFill>
                  <a:schemeClr val="tx1"/>
                </a:solidFill>
                <a:effectLst/>
                <a:latin typeface="Arial" pitchFamily="34" charset="0"/>
                <a:ea typeface="Times New Roman" pitchFamily="18" charset="0"/>
              </a:rPr>
              <a:t>Methuselah</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http://www.bing.com/images/search?q=Methuselah+of+the+Bible&amp;qs=n&amp;form=QBIR&amp;pq=methuselah+of+the+bible&amp;sc=5-23&amp;sp=-1&amp;sk=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r>
              <a:rPr kumimoji="0" lang="en-US" b="0" i="0" u="none" strike="noStrike" cap="none" normalizeH="0" baseline="0" dirty="0">
                <a:ln>
                  <a:noFill/>
                </a:ln>
                <a:solidFill>
                  <a:schemeClr val="tx1"/>
                </a:solidFill>
                <a:effectLst/>
                <a:latin typeface="Arial" pitchFamily="34" charset="0"/>
                <a:ea typeface="Times New Roman" pitchFamily="18" charset="0"/>
              </a:rPr>
              <a:t> </a:t>
            </a:r>
            <a:r>
              <a:rPr kumimoji="0" lang="en-US" b="1" i="0" u="none" strike="noStrike" cap="none" normalizeH="0" baseline="0" dirty="0">
                <a:ln>
                  <a:noFill/>
                </a:ln>
                <a:solidFill>
                  <a:schemeClr val="tx1"/>
                </a:solidFill>
                <a:effectLst/>
                <a:latin typeface="Arial" pitchFamily="34" charset="0"/>
                <a:ea typeface="Times New Roman" pitchFamily="18" charset="0"/>
              </a:rPr>
              <a:t>Joshua</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http://www.bing.com/images/search?q=+Joshua+of+the+Bible&amp;qs=n&amp;form=QBIR&amp;pq=joshua+of+the+bible&amp;sc=8-19&amp;sp=-1&amp;sk=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r>
              <a:rPr kumimoji="0" lang="en-US" b="1" i="0" u="none" strike="noStrike" cap="none" normalizeH="0" baseline="0" dirty="0">
                <a:ln>
                  <a:noFill/>
                </a:ln>
                <a:solidFill>
                  <a:schemeClr val="tx1"/>
                </a:solidFill>
                <a:effectLst/>
                <a:latin typeface="Arial" pitchFamily="34" charset="0"/>
                <a:ea typeface="Times New Roman" pitchFamily="18" charset="0"/>
              </a:rPr>
              <a:t>Adam</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http://www.bing.com/images/search?q=the+biblical+adam&amp;qs=HS&amp;form=QBIR&amp;pq=&amp;sc=8-0&amp;sp=2&amp;sk=HS1</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r>
              <a:rPr kumimoji="0" lang="en-US" b="1" i="0" u="none" strike="noStrike" cap="none" normalizeH="0" baseline="0" dirty="0">
                <a:ln>
                  <a:noFill/>
                </a:ln>
                <a:solidFill>
                  <a:schemeClr val="tx1"/>
                </a:solidFill>
                <a:effectLst/>
                <a:latin typeface="Arial" pitchFamily="34" charset="0"/>
                <a:ea typeface="Times New Roman" pitchFamily="18" charset="0"/>
              </a:rPr>
              <a:t>Nazareth</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http://www.bing.com/images/search?q=Nazareth+of+the+Bible&amp;qs=n&amp;form=QBIR&amp;pq=nazareth+of+the+bible&amp;sc=7-21&amp;sp=-1&amp;sk=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r>
              <a:rPr kumimoji="0" lang="en-US" b="1" i="0" u="none" strike="noStrike" cap="none" normalizeH="0" baseline="0" dirty="0">
                <a:ln>
                  <a:noFill/>
                </a:ln>
                <a:solidFill>
                  <a:schemeClr val="tx1"/>
                </a:solidFill>
                <a:effectLst/>
                <a:latin typeface="Arial" pitchFamily="34" charset="0"/>
                <a:ea typeface="Times New Roman" pitchFamily="18" charset="0"/>
              </a:rPr>
              <a:t>Jerusalem</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http://www.bing.com/images/search?q=Jerusalem+of+the+Bible&amp;qs=n&amp;form=QBIR&amp;pq=jerusalem+of+the+bible&amp;sc=8-22&amp;sp=-1&amp;sk=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r>
              <a:rPr kumimoji="0" lang="en-US" b="1" i="0" u="none" strike="noStrike" cap="none" normalizeH="0" baseline="0" dirty="0">
                <a:ln>
                  <a:noFill/>
                </a:ln>
                <a:solidFill>
                  <a:schemeClr val="tx1"/>
                </a:solidFill>
                <a:effectLst/>
                <a:latin typeface="Arial" pitchFamily="34" charset="0"/>
                <a:ea typeface="Times New Roman" pitchFamily="18" charset="0"/>
              </a:rPr>
              <a:t>Sodom and Gomorrah</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9600" algn="l"/>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http://www.bing.com/images/search?q=+Sodom+and+Gomorrah+of+the+Bible&amp;qs=n&amp;form=QBIR&amp;pq=sodom+and+gomorrah+of+the+bible&amp;sc</a:t>
            </a:r>
            <a:r>
              <a:rPr kumimoji="0" lang="en-US" b="0" i="0" u="none" strike="noStrike" cap="none" normalizeH="0" baseline="0" dirty="0">
                <a:ln>
                  <a:noFill/>
                </a:ln>
                <a:solidFill>
                  <a:schemeClr val="tx1"/>
                </a:solidFill>
                <a:effectLst/>
                <a:latin typeface="Arial" pitchFamily="34" charset="0"/>
              </a:rPr>
              <a:t> </a:t>
            </a:r>
          </a:p>
        </p:txBody>
      </p:sp>
      <p:sp>
        <p:nvSpPr>
          <p:cNvPr id="3" name="Rounded Rectangle 2"/>
          <p:cNvSpPr/>
          <p:nvPr/>
        </p:nvSpPr>
        <p:spPr>
          <a:xfrm>
            <a:off x="304800" y="304800"/>
            <a:ext cx="8534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Image Credits</a:t>
            </a:r>
          </a:p>
        </p:txBody>
      </p:sp>
      <p:sp>
        <p:nvSpPr>
          <p:cNvPr id="4" name="Right Arrow 3">
            <a:hlinkClick r:id="rId2" action="ppaction://hlinksldjump"/>
          </p:cNvPr>
          <p:cNvSpPr/>
          <p:nvPr/>
        </p:nvSpPr>
        <p:spPr>
          <a:xfrm>
            <a:off x="4419600" y="6400800"/>
            <a:ext cx="731520" cy="27432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381000"/>
            <a:ext cx="8458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Image Credits</a:t>
            </a:r>
          </a:p>
        </p:txBody>
      </p:sp>
      <p:sp>
        <p:nvSpPr>
          <p:cNvPr id="172033" name="Rectangle 1"/>
          <p:cNvSpPr>
            <a:spLocks noChangeArrowheads="1"/>
          </p:cNvSpPr>
          <p:nvPr/>
        </p:nvSpPr>
        <p:spPr bwMode="auto">
          <a:xfrm>
            <a:off x="381000" y="1413790"/>
            <a:ext cx="8382000" cy="50783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The Garden of  Gethsemane</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http://www.bing.com/images/search?q=The+Garden+of++Gethsemane&amp;go=&amp;qs=bs&amp;form=QBIR</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Sunset Western Garden</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http://www.bing.com/images/search?q=Sunset+Western+Garden&amp;qs=n&amp;form=QBIR&amp;pq=sunset+western+garden&amp;sc=8-21&amp;sp=-1&amp;sk=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Garden of Eden</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http://www.bing.com/images/search?q=Garden+of+Eden&amp;qs=n&amp;form=QBIR&amp;pq=garden+of+eden&amp;sc=8-14&amp;sp=-1&amp;sk=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Cannon Land</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http://www.bing.com/images/search?q=+Canaan++Land&amp;qs=n&amp;form=QBIR&amp;pq=canaan+land&amp;sc=8-11&amp;sp=-1&amp;sk=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The Land of UZ</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http://www.bing.com/images/search?q=Bible+Land+of+UZ&amp;qs=n&amp;form=QBIR&amp;pq=bible+land+of+uz&amp;sc=1-16&amp;sp=-1&amp;sk=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The Land of Goshen</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http://www.bing.com/images/search?q=The+Land+of+Goshen&amp;qs=n&amp;form=QBIR&amp;pq=the+land+of+goshen&amp;sc=7-18&amp;sp=-1&amp;sk=</a:t>
            </a:r>
            <a:endParaRPr kumimoji="0" lang="en-US" b="0" i="0" u="none" strike="noStrike" cap="none" normalizeH="0" baseline="0" dirty="0">
              <a:ln>
                <a:noFill/>
              </a:ln>
              <a:solidFill>
                <a:schemeClr val="tx1"/>
              </a:solidFill>
              <a:effectLst/>
              <a:latin typeface="Arial" pitchFamily="34" charset="0"/>
            </a:endParaRPr>
          </a:p>
        </p:txBody>
      </p:sp>
      <p:sp>
        <p:nvSpPr>
          <p:cNvPr id="4" name="Right Arrow 3">
            <a:hlinkClick r:id="rId2" action="ppaction://hlinksldjump"/>
          </p:cNvPr>
          <p:cNvSpPr/>
          <p:nvPr/>
        </p:nvSpPr>
        <p:spPr>
          <a:xfrm>
            <a:off x="4419600" y="6583680"/>
            <a:ext cx="731520" cy="27432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381000"/>
            <a:ext cx="8458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Image Credits</a:t>
            </a:r>
          </a:p>
        </p:txBody>
      </p:sp>
      <p:sp>
        <p:nvSpPr>
          <p:cNvPr id="174081" name="Rectangle 1"/>
          <p:cNvSpPr>
            <a:spLocks noChangeArrowheads="1"/>
          </p:cNvSpPr>
          <p:nvPr/>
        </p:nvSpPr>
        <p:spPr bwMode="auto">
          <a:xfrm>
            <a:off x="381000" y="1280034"/>
            <a:ext cx="8382000" cy="532453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The Isle of Rhode</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http://www.bing.com/images/search?q=The+Isle+of+Rhode&amp;qs=n&amp;form=QBIR&amp;pq=the+isle+of+rhode&amp;sc=3-17&amp;sp=-1&amp;sk=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The Isle of  Patmos</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http://search.babylon.com/?q=The+Isle+of++Patmos&amp;babsrc=HP_Prot&amp;s=img&amp;rlz=0&amp;as=0&amp;ac=0</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The  Isle of  Crete</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http://www.bing.com/images/search?q=the%20isle%20of%20crete&amp;pc=conduit&amp;ptag=AFF8FCD07ACE04DD0A6F&amp;form=CONTLB&amp;conlogo=CT3210127&amp;ShowAppsUI=1</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Tigris River</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http://www.bing.com/images/search?q=Tigris+River&amp;qs=n&amp;form=QBIR&amp;pq=tigris+river&amp;sc=8-12&amp;sp=-1&amp;sk=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 Jordan River</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http://www.bing.com/images/search?q=Jordan+River+Israel+Map&amp;FORM=RESTAB</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Nile  River</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http://www.bing.com/images/search?q=Nile++River&amp;go=&amp;qs=bs&amp;form=QBIR</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4" name="Right Arrow 3">
            <a:hlinkClick r:id="rId2" action="ppaction://hlinksldjump"/>
          </p:cNvPr>
          <p:cNvSpPr/>
          <p:nvPr/>
        </p:nvSpPr>
        <p:spPr>
          <a:xfrm>
            <a:off x="4114800" y="6324600"/>
            <a:ext cx="731520" cy="27432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rot="10800000" flipV="1">
            <a:off x="381000" y="609600"/>
            <a:ext cx="838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Wrong answer try again  James was</a:t>
            </a:r>
          </a:p>
        </p:txBody>
      </p:sp>
      <p:sp>
        <p:nvSpPr>
          <p:cNvPr id="5" name="Rectangle 4"/>
          <p:cNvSpPr/>
          <p:nvPr/>
        </p:nvSpPr>
        <p:spPr>
          <a:xfrm rot="10800000" flipV="1">
            <a:off x="0" y="533400"/>
            <a:ext cx="9144000" cy="1676400"/>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wrong answer try again. James was a brother to John; they were called the sons of Zebedee James wrote about the tongue; read more about James in Matthew 4:21, 10:2, Mark 5:37  </a:t>
            </a:r>
          </a:p>
        </p:txBody>
      </p:sp>
      <p:sp>
        <p:nvSpPr>
          <p:cNvPr id="6" name="Left Arrow 5">
            <a:hlinkClick r:id="rId2" action="ppaction://hlinksldjump"/>
          </p:cNvPr>
          <p:cNvSpPr/>
          <p:nvPr/>
        </p:nvSpPr>
        <p:spPr>
          <a:xfrm>
            <a:off x="3851644" y="6187282"/>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652" name="Picture 1" descr="ANd9GcQf6-4B_Cru5R58s3O9vfb8CF7jFFcC-7ZLbzCtZ3lUrcwNAN5KlSbb98oJ">
            <a:hlinkClick r:id="rId3"/>
          </p:cNvPr>
          <p:cNvPicPr>
            <a:picLocks noChangeAspect="1" noChangeArrowheads="1"/>
          </p:cNvPicPr>
          <p:nvPr/>
        </p:nvPicPr>
        <p:blipFill>
          <a:blip r:embed="rId4" cstate="print"/>
          <a:srcRect/>
          <a:stretch>
            <a:fillRect/>
          </a:stretch>
        </p:blipFill>
        <p:spPr bwMode="auto">
          <a:xfrm>
            <a:off x="2326710" y="2759162"/>
            <a:ext cx="4114800" cy="3276600"/>
          </a:xfrm>
          <a:prstGeom prst="rect">
            <a:avLst/>
          </a:prstGeom>
          <a:noFill/>
          <a:ln w="9525">
            <a:noFill/>
            <a:miter lim="800000"/>
            <a:headEnd/>
            <a:tailEnd/>
          </a:ln>
        </p:spPr>
      </p:pic>
      <p:pic>
        <p:nvPicPr>
          <p:cNvPr id="27653" name="Picture 1" descr="ANd9GcQf6-4B_Cru5R58s3O9vfb8CF7jFFcC-7ZLbzCtZ3lUrcwNAN5KlSbb98oJ"/>
          <p:cNvPicPr>
            <a:picLocks noChangeAspect="1" noChangeArrowheads="1"/>
          </p:cNvPicPr>
          <p:nvPr/>
        </p:nvPicPr>
        <p:blipFill>
          <a:blip r:embed="rId4" cstate="print"/>
          <a:srcRect/>
          <a:stretch>
            <a:fillRect/>
          </a:stretch>
        </p:blipFill>
        <p:spPr bwMode="auto">
          <a:xfrm>
            <a:off x="2514600" y="2895600"/>
            <a:ext cx="3962400" cy="3155244"/>
          </a:xfrm>
          <a:prstGeom prst="rect">
            <a:avLst/>
          </a:prstGeom>
          <a:noFill/>
          <a:ln w="9525">
            <a:noFill/>
            <a:miter lim="800000"/>
            <a:headEnd/>
            <a:tailEnd/>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381000"/>
            <a:ext cx="86106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Image Credits</a:t>
            </a:r>
          </a:p>
        </p:txBody>
      </p:sp>
      <p:sp>
        <p:nvSpPr>
          <p:cNvPr id="175105" name="Rectangle 1"/>
          <p:cNvSpPr>
            <a:spLocks noChangeArrowheads="1"/>
          </p:cNvSpPr>
          <p:nvPr/>
        </p:nvSpPr>
        <p:spPr bwMode="auto">
          <a:xfrm>
            <a:off x="304800" y="1700243"/>
            <a:ext cx="8458200" cy="452431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Golgotha</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http://www.bing.com/images/search?q=Golgotha&amp;qs=n&amp;form=QBIR&amp;pq=golgotha&amp;sc=8-8&amp;sp=-1&amp;sk=Golgotha</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Bethsaida</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http://www.bing.com/images/search?q=bethsaida+israel&amp;qs=IM&amp;form=QBIR&amp;pq=bethsaida&amp;sc=8-9&amp;sp=3&amp;sk=IM2</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Nazareth</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http://www.bing.com/images/search?q=nazareth&amp;go=&amp;qs=bs&amp;form=QBIR</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Damascus</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http://www.bing.com/images/search?q=Damascus&amp;FORM=HDRSC2</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Jericho  </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http://www.bing.com/images/search?q=Jericho&amp;qs=n&amp;form=QBIR&amp;pq=jericho&amp;sc=8-7&amp;sp=-1&amp;sk=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Jerusalem</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http://www.bing.com/images/search?q=Jerusalem&amp;qs=n&amp;form=QBIR&amp;pq=jerusalem&amp;sc=8-9&amp;sp=-1&amp;sk=</a:t>
            </a:r>
            <a:endParaRPr kumimoji="0" lang="en-US" b="0" i="0" u="none" strike="noStrike" cap="none" normalizeH="0" baseline="0" dirty="0">
              <a:ln>
                <a:noFill/>
              </a:ln>
              <a:solidFill>
                <a:schemeClr val="tx1"/>
              </a:solidFill>
              <a:effectLst/>
              <a:latin typeface="Arial" pitchFamily="34" charset="0"/>
            </a:endParaRPr>
          </a:p>
        </p:txBody>
      </p:sp>
      <p:sp>
        <p:nvSpPr>
          <p:cNvPr id="5" name="Right Arrow 4">
            <a:hlinkClick r:id="rId2" action="ppaction://hlinksldjump"/>
          </p:cNvPr>
          <p:cNvSpPr/>
          <p:nvPr/>
        </p:nvSpPr>
        <p:spPr>
          <a:xfrm>
            <a:off x="4114800" y="5867400"/>
            <a:ext cx="731520" cy="27432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304800"/>
            <a:ext cx="8534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Image Credits</a:t>
            </a:r>
          </a:p>
        </p:txBody>
      </p:sp>
      <p:sp>
        <p:nvSpPr>
          <p:cNvPr id="177153" name="Rectangle 1"/>
          <p:cNvSpPr>
            <a:spLocks noChangeArrowheads="1"/>
          </p:cNvSpPr>
          <p:nvPr/>
        </p:nvSpPr>
        <p:spPr bwMode="auto">
          <a:xfrm>
            <a:off x="304800" y="1292354"/>
            <a:ext cx="8534400" cy="50783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Cana</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http://www.bing.com/images/search?q=Cana&amp;qs=n&amp;form=QBIR&amp;pq=cana&amp;sc=8-4&amp;sp=-1&amp;sk=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Mount Carmel</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http://www.bing.com/images/search?q=Mount+Carmel&amp;qs=n&amp;form=QBIR&amp;pq=mount+carmel&amp;sc=8-12&amp;sp=-1&amp;sk=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Mount Sinai </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http://www.bing.com/images/search?q=Mount+Sinai+&amp;qs=n&amp;form=QBIR&amp;pq=mount+sinai+&amp;sc=8-12&amp;sp=-1&amp;sk=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Mount  of Olives</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http://www.bing.com/images/search?q=Mount++of+Olives&amp;qs=n&amp;form=QBIR&amp;pq=mount+of+olives&amp;sc=8-15&amp;sp=-1&amp;sk=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Golgotha</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http://www.bing.com/images/search?q=Golgotha&amp;qs=n&amp;form=QBIR&amp;pq=golgotha&amp;sc=8-8&amp;sp=-1&amp;sk=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Bethsaida</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http://www.bing.com/images/search?q=Bethsaida&amp;qs=n&amp;form=QBIR&amp;pq=bethsaida&amp;sc=8-9&amp;sp=-1&amp;sk=</a:t>
            </a:r>
            <a:endParaRPr kumimoji="0" lang="en-US" b="0" i="0" u="none" strike="noStrike" cap="none" normalizeH="0" baseline="0" dirty="0">
              <a:ln>
                <a:noFill/>
              </a:ln>
              <a:solidFill>
                <a:schemeClr val="tx1"/>
              </a:solidFill>
              <a:effectLst/>
              <a:latin typeface="Arial" pitchFamily="34" charset="0"/>
            </a:endParaRPr>
          </a:p>
        </p:txBody>
      </p:sp>
      <p:sp>
        <p:nvSpPr>
          <p:cNvPr id="4" name="Right Arrow 3">
            <a:hlinkClick r:id="rId2" action="ppaction://hlinksldjump"/>
          </p:cNvPr>
          <p:cNvSpPr/>
          <p:nvPr/>
        </p:nvSpPr>
        <p:spPr>
          <a:xfrm>
            <a:off x="4114800" y="6019800"/>
            <a:ext cx="731520" cy="27432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381000"/>
            <a:ext cx="8610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Image Credits</a:t>
            </a:r>
          </a:p>
        </p:txBody>
      </p:sp>
      <p:sp>
        <p:nvSpPr>
          <p:cNvPr id="178177" name="Rectangle 1"/>
          <p:cNvSpPr>
            <a:spLocks noChangeArrowheads="1"/>
          </p:cNvSpPr>
          <p:nvPr/>
        </p:nvSpPr>
        <p:spPr bwMode="auto">
          <a:xfrm>
            <a:off x="381000" y="1276733"/>
            <a:ext cx="8458200" cy="535531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Nazareth</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http://www.bing.com/images/search?q=Nazareth&amp;qs=n&amp;form=QBIR&amp;pq=nazareth&amp;sc=8-8&amp;sp=-1&amp;sk=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 </a:t>
            </a:r>
            <a:r>
              <a:rPr kumimoji="0" lang="en-US" b="1" i="0" u="none" strike="noStrike" cap="none" normalizeH="0" baseline="0" dirty="0">
                <a:ln>
                  <a:noFill/>
                </a:ln>
                <a:solidFill>
                  <a:schemeClr val="tx1"/>
                </a:solidFill>
                <a:effectLst/>
                <a:latin typeface="Arial" pitchFamily="34" charset="0"/>
                <a:ea typeface="Times New Roman" pitchFamily="18" charset="0"/>
              </a:rPr>
              <a:t>Jericho Road</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http://www.bing.com/images/search?q=+Jericho+Road&amp;qs=n&amp;form=QBIR&amp;pq=jericho+road&amp;sc=8-12&amp;sp=-1&amp;sk=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Damascus Road</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http://www.bing.com/images/search?q=Damascus+Road&amp;qs=n&amp;form=QBIR&amp;pq=damascus+road&amp;sc=8-13&amp;sp=-1&amp;sk=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Emmaus Road</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http://www.bing.com/images/search?q=Emmaus+Road&amp;qs=n&amp;form=QBIR&amp;pq=emmaus+road&amp;sc=8-11&amp;sp=-1&amp;sk=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The Ark of the baby Moses</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http://www.bing.com/images/search?q=The+Ark+of+the+baby+Moses&amp;qs=n&amp;form=QBIR&amp;pq=the+ark+of+the+baby+moses&amp;sc=0-0&amp;sp=-1&amp;sk=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T</a:t>
            </a:r>
            <a:r>
              <a:rPr kumimoji="0" lang="en-US" b="1" i="0" u="none" strike="noStrike" cap="none" normalizeH="0" baseline="0" dirty="0">
                <a:ln>
                  <a:noFill/>
                </a:ln>
                <a:solidFill>
                  <a:schemeClr val="tx1"/>
                </a:solidFill>
                <a:effectLst/>
                <a:latin typeface="Arial" pitchFamily="34" charset="0"/>
                <a:ea typeface="Times New Roman" pitchFamily="18" charset="0"/>
              </a:rPr>
              <a:t>he  Ark of the Covenant</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http://www.bing.com/images/search?q=The++Ark+of+the+Covenant&amp;qs=n&amp;form=QBIR&amp;pq=the+ark+of+the+covenant&amp;sc=8-23&amp;sp=-1&amp;sk=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5" name="Right Arrow 4">
            <a:hlinkClick r:id="rId2" action="ppaction://hlinksldjump"/>
          </p:cNvPr>
          <p:cNvSpPr/>
          <p:nvPr/>
        </p:nvSpPr>
        <p:spPr>
          <a:xfrm>
            <a:off x="4419600" y="6324600"/>
            <a:ext cx="731520" cy="27432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228600"/>
            <a:ext cx="85344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Image Credits</a:t>
            </a:r>
          </a:p>
        </p:txBody>
      </p:sp>
      <p:sp>
        <p:nvSpPr>
          <p:cNvPr id="179201" name="Rectangle 1"/>
          <p:cNvSpPr>
            <a:spLocks noChangeArrowheads="1"/>
          </p:cNvSpPr>
          <p:nvPr/>
        </p:nvSpPr>
        <p:spPr bwMode="auto">
          <a:xfrm>
            <a:off x="381000" y="1383894"/>
            <a:ext cx="8458200" cy="50783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Noah’s  Ark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http://www.bing.com/images/search?q=+Noah%E2%80%99s++Ark&amp;qs=n&amp;form=QBIR&amp;pq=noah%E2%80%99s+ark&amp;sc=8-10&amp;sp=-1&amp;sk=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David’s Tower</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http://www.bing.com/images/search?q=David%E2%80%99s+Tower&amp;qs=n&amp;form=QBIR&amp;pq=david%E2%80%99s+tower&amp;sc=4-13&amp;sp=-1&amp;sk=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Maya Tower</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http://www.bing.com/images/search?q=Maya+Tower&amp;qs=n&amp;form=QBIR&amp;pq=maya+tower&amp;sc=8-10&amp;sp=-1&amp;sk=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Tower of Babel</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http://www.bing.com/images/search?q=Tower+of+Babel&amp;qs=n&amp;form=QBIR&amp;pq=tower+of+babel&amp;sc=8-14&amp;sp=-1&amp;sk=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The Tongue</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http://www.bing.com/images/search?q=taming+the+tongue&amp;qs=n&amp;form=QBIR&amp;pq=taming+the+tongue&amp;sc=8-17&amp;sp=-1&amp;sk=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The Mouth</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http://www.bing.com/images/search?q=mouth&amp;qs=n&amp;form=QBIR&amp;pq=mouth&amp;sc=8-5&amp;sp=-1&amp;sk=</a:t>
            </a:r>
            <a:endParaRPr kumimoji="0" lang="en-US" b="0" i="0" u="none" strike="noStrike" cap="none" normalizeH="0" baseline="0" dirty="0">
              <a:ln>
                <a:noFill/>
              </a:ln>
              <a:solidFill>
                <a:schemeClr val="tx1"/>
              </a:solidFill>
              <a:effectLst/>
              <a:latin typeface="Arial" pitchFamily="34" charset="0"/>
            </a:endParaRPr>
          </a:p>
        </p:txBody>
      </p:sp>
      <p:sp>
        <p:nvSpPr>
          <p:cNvPr id="4" name="Right Arrow 3">
            <a:hlinkClick r:id="rId2" action="ppaction://hlinksldjump"/>
          </p:cNvPr>
          <p:cNvSpPr/>
          <p:nvPr/>
        </p:nvSpPr>
        <p:spPr>
          <a:xfrm>
            <a:off x="4038600" y="6096000"/>
            <a:ext cx="731520" cy="27432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304800"/>
            <a:ext cx="8458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Image Credits</a:t>
            </a:r>
          </a:p>
        </p:txBody>
      </p:sp>
      <p:sp>
        <p:nvSpPr>
          <p:cNvPr id="180225" name="Rectangle 1"/>
          <p:cNvSpPr>
            <a:spLocks noChangeArrowheads="1"/>
          </p:cNvSpPr>
          <p:nvPr/>
        </p:nvSpPr>
        <p:spPr bwMode="auto">
          <a:xfrm>
            <a:off x="381000" y="1226174"/>
            <a:ext cx="83820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The eye</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http://www.bing.com/images/search?q=the+eye&amp;qs=n&amp;form=QBIR&amp;pq=the+eye&amp;sc=8-7&amp;sp=-1&amp;sk=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The Crown of Glory</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http://www.bing.com/images/search?q=The+Crown+of+Glory&amp;qs=n&amp;form=QBIR&amp;pq=the+crown+of+glory&amp;sc=8-18&amp;sp=-1&amp;sk=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The Cross</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http://www.bing.com/images/search?q=The+Cross&amp;qs=n&amp;form=QBIR&amp;pq=the+cross&amp;sc=8-9&amp;sp=-1&amp;sk=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The sign of the fish</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http://www.bing.com/images/search?q=The+sign+of+the+fish&amp;qs=n&amp;form=QBIR&amp;pq=the+sign+of+the+fish&amp;sc=3-20&amp;sp=-1&amp;sk=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White Robe</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http://www.bing.com/images/search?q=White+Robe&amp;qs=n&amp;form=QBIR&amp;pq=white+robe&amp;sc=8-10&amp;sp=-1&amp;sk=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 </a:t>
            </a:r>
            <a:r>
              <a:rPr kumimoji="0" lang="en-US" b="1" i="0" u="none" strike="noStrike" cap="none" normalizeH="0" baseline="0" dirty="0">
                <a:ln>
                  <a:noFill/>
                </a:ln>
                <a:solidFill>
                  <a:schemeClr val="tx1"/>
                </a:solidFill>
                <a:effectLst/>
                <a:latin typeface="Arial" pitchFamily="34" charset="0"/>
                <a:ea typeface="Times New Roman" pitchFamily="18" charset="0"/>
              </a:rPr>
              <a:t>The  Rose of Sharon</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http://www.bing.com/images/search?q=The++Rose+of+Sharon&amp;qs=n&amp;form=QBIR&amp;pq=the+rose+of+sharon&amp;sc=8-18&amp;sp=-1&amp;sk=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4" name="Right Arrow 3">
            <a:hlinkClick r:id="rId2" action="ppaction://hlinksldjump"/>
          </p:cNvPr>
          <p:cNvSpPr/>
          <p:nvPr/>
        </p:nvSpPr>
        <p:spPr>
          <a:xfrm>
            <a:off x="4038600" y="6172200"/>
            <a:ext cx="731520" cy="27432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304800"/>
            <a:ext cx="85344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Image Credits</a:t>
            </a:r>
          </a:p>
        </p:txBody>
      </p:sp>
      <p:sp>
        <p:nvSpPr>
          <p:cNvPr id="1025" name="Rectangle 1"/>
          <p:cNvSpPr>
            <a:spLocks noChangeArrowheads="1"/>
          </p:cNvSpPr>
          <p:nvPr/>
        </p:nvSpPr>
        <p:spPr bwMode="auto">
          <a:xfrm>
            <a:off x="304800" y="1360131"/>
            <a:ext cx="85344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The Crown of  Glory</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http://www.bing.com/images/search?q=The+Crown+of++Glory&amp;qs=n&amp;form=QBIR&amp;pq=the+crown+of+glory&amp;sc=8-18&amp;sp=-1&amp;sk=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A. Sacrifice Offering</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http://www.bing.com/images/search?q=A.+Sacrifice+Offering&amp;qs=n&amp;form=QBIR&amp;pq=a.+sacrifice+offering&amp;sc=0-0&amp;sp=-1&amp;sk=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The Lord’s Supper</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http://www.bing.com/images/search?q=The+Lord%E2%80%99s+Supper&amp;qs=n&amp;form=QBIR&amp;pq=the+lord%E2%80%99s+supper&amp;sc=8-17&amp;sp=-1&amp;sk=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Baptism</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http://www.bing.com/images/search?q=Baptism&amp;qs=n&amp;form=QBIR&amp;pq=baptism&amp;sc=8-7&amp;sp=-1&amp;sk=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Marriage</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http://cdn1.russellmoore.com/2013/05/wedding-rings.jpg</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The Javelin</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http://www.bing.com/images/search?q=spears+and+javelins&amp;qs=n&amp;form=QBIR&amp;pq=spears+and+javelins&amp;sc=0-13&amp;sp=-1&amp;sk=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4" name="Right Arrow 3">
            <a:hlinkClick r:id="rId2" action="ppaction://hlinksldjump"/>
          </p:cNvPr>
          <p:cNvSpPr/>
          <p:nvPr/>
        </p:nvSpPr>
        <p:spPr>
          <a:xfrm>
            <a:off x="4267200" y="6172200"/>
            <a:ext cx="731520" cy="27432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228600"/>
            <a:ext cx="8534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Image Credits</a:t>
            </a:r>
          </a:p>
        </p:txBody>
      </p:sp>
      <p:sp>
        <p:nvSpPr>
          <p:cNvPr id="180225" name="Rectangle 1"/>
          <p:cNvSpPr>
            <a:spLocks noChangeArrowheads="1"/>
          </p:cNvSpPr>
          <p:nvPr/>
        </p:nvSpPr>
        <p:spPr bwMode="auto">
          <a:xfrm>
            <a:off x="381000" y="1429637"/>
            <a:ext cx="84582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Sin</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http://www.bing.com/images/search?q=+Sin&amp;qs=n&amp;form=QBIR&amp;pq=sin&amp;sc=8-3&amp;sp=-1&amp;sk=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Judgment</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http://www.bing.com/images/search?q=Judgment&amp;qs=n&amp;form=QBIR&amp;pq=judgment&amp;sc=8-8&amp;sp=-1&amp;sk=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The Lord’s Day</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rPr>
              <a:t>http://www.bing.com/images/search?q=The+Lord%E2%80%99s+Day&amp;qs=n&amp;form=QBIR&amp;pq=the+lord%E2%80%99s+day&amp;sc=8-14&amp;sp=-1&amp;sk=</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The Fruit of the Spirit</a:t>
            </a:r>
            <a:endParaRPr kumimoji="0" lang="en-US" b="0" i="0" u="none" strike="noStrike" cap="none" normalizeH="0" baseline="0" dirty="0">
              <a:ln>
                <a:noFill/>
              </a:ln>
              <a:solidFill>
                <a:schemeClr val="tx1"/>
              </a:solidFill>
              <a:effectLst/>
              <a:latin typeface="Arial" pitchFamily="34" charset="0"/>
            </a:endParaRPr>
          </a:p>
        </p:txBody>
      </p:sp>
      <p:sp>
        <p:nvSpPr>
          <p:cNvPr id="5" name="Left Arrow 4">
            <a:hlinkClick r:id="rId2" action="ppaction://hlinksldjump"/>
          </p:cNvPr>
          <p:cNvSpPr/>
          <p:nvPr/>
        </p:nvSpPr>
        <p:spPr>
          <a:xfrm>
            <a:off x="4114800" y="5638800"/>
            <a:ext cx="731520" cy="274320"/>
          </a:xfrm>
          <a:prstGeom prst="lef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1676400"/>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(Who Am I ?)click on the right letter   </a:t>
            </a:r>
          </a:p>
        </p:txBody>
      </p:sp>
      <p:sp>
        <p:nvSpPr>
          <p:cNvPr id="23553" name="Rectangle 1"/>
          <p:cNvSpPr>
            <a:spLocks noChangeArrowheads="1"/>
          </p:cNvSpPr>
          <p:nvPr/>
        </p:nvSpPr>
        <p:spPr bwMode="auto">
          <a:xfrm>
            <a:off x="0" y="1785938"/>
            <a:ext cx="9144000" cy="157003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just">
              <a:buFont typeface="Arial" pitchFamily="34" charset="0"/>
              <a:buChar char="•"/>
              <a:defRPr/>
            </a:pPr>
            <a:r>
              <a:rPr lang="en-US" sz="2400" b="1" dirty="0">
                <a:solidFill>
                  <a:schemeClr val="tx1"/>
                </a:solidFill>
                <a:latin typeface="Catriel" pitchFamily="2" charset="0"/>
                <a:ea typeface="Times New Roman" pitchFamily="18" charset="0"/>
              </a:rPr>
              <a:t>I was called the child of promise; my father was a well   </a:t>
            </a:r>
          </a:p>
          <a:p>
            <a:pPr algn="just">
              <a:defRPr/>
            </a:pPr>
            <a:r>
              <a:rPr lang="en-US" sz="2400" b="1" dirty="0">
                <a:latin typeface="Catriel" pitchFamily="2" charset="0"/>
                <a:ea typeface="Times New Roman" pitchFamily="18" charset="0"/>
              </a:rPr>
              <a:t>   </a:t>
            </a:r>
            <a:r>
              <a:rPr lang="en-US" sz="2400" b="1" dirty="0">
                <a:solidFill>
                  <a:schemeClr val="tx1"/>
                </a:solidFill>
                <a:latin typeface="Catriel" pitchFamily="2" charset="0"/>
                <a:ea typeface="Times New Roman" pitchFamily="18" charset="0"/>
              </a:rPr>
              <a:t>known biblical character</a:t>
            </a:r>
            <a:endParaRPr lang="en-US" sz="2400" dirty="0">
              <a:latin typeface="Catriel" pitchFamily="2" charset="0"/>
            </a:endParaRPr>
          </a:p>
          <a:p>
            <a:pPr algn="just" eaLnBrk="0" hangingPunct="0">
              <a:buFont typeface="Arial" pitchFamily="34" charset="0"/>
              <a:buChar char="•"/>
              <a:defRPr/>
            </a:pPr>
            <a:r>
              <a:rPr lang="en-US" sz="2400" b="1" dirty="0">
                <a:solidFill>
                  <a:schemeClr val="tx1"/>
                </a:solidFill>
                <a:latin typeface="Catriel" pitchFamily="2" charset="0"/>
                <a:ea typeface="Times New Roman" pitchFamily="18" charset="0"/>
              </a:rPr>
              <a:t>I have two sons who were also well-known biblical </a:t>
            </a:r>
          </a:p>
          <a:p>
            <a:pPr algn="just" eaLnBrk="0" hangingPunct="0">
              <a:defRPr/>
            </a:pPr>
            <a:r>
              <a:rPr lang="en-US" sz="2400" b="1" dirty="0">
                <a:latin typeface="Catriel" pitchFamily="2" charset="0"/>
                <a:ea typeface="Times New Roman" pitchFamily="18" charset="0"/>
              </a:rPr>
              <a:t>   </a:t>
            </a:r>
            <a:r>
              <a:rPr lang="en-US" sz="2400" b="1" dirty="0">
                <a:solidFill>
                  <a:schemeClr val="tx1"/>
                </a:solidFill>
                <a:latin typeface="Catriel" pitchFamily="2" charset="0"/>
                <a:ea typeface="Times New Roman" pitchFamily="18" charset="0"/>
              </a:rPr>
              <a:t>characters, one of them wrestled with an angel</a:t>
            </a:r>
            <a:endParaRPr lang="en-US" sz="2400" dirty="0">
              <a:solidFill>
                <a:schemeClr val="tx1"/>
              </a:solidFill>
              <a:latin typeface="Catriel" pitchFamily="2" charset="0"/>
            </a:endParaRPr>
          </a:p>
        </p:txBody>
      </p:sp>
      <p:pic>
        <p:nvPicPr>
          <p:cNvPr id="28675" name="il_fi" descr="12529661138152849"/>
          <p:cNvPicPr>
            <a:picLocks noChangeAspect="1" noChangeArrowheads="1"/>
          </p:cNvPicPr>
          <p:nvPr/>
        </p:nvPicPr>
        <p:blipFill>
          <a:blip r:embed="rId3" cstate="print"/>
          <a:srcRect/>
          <a:stretch>
            <a:fillRect/>
          </a:stretch>
        </p:blipFill>
        <p:spPr bwMode="auto">
          <a:xfrm>
            <a:off x="6248400" y="3429000"/>
            <a:ext cx="2362200" cy="2438400"/>
          </a:xfrm>
          <a:prstGeom prst="rect">
            <a:avLst/>
          </a:prstGeom>
          <a:noFill/>
          <a:ln w="9525">
            <a:noFill/>
            <a:miter lim="800000"/>
            <a:headEnd/>
            <a:tailEnd/>
          </a:ln>
        </p:spPr>
      </p:pic>
      <p:pic>
        <p:nvPicPr>
          <p:cNvPr id="28676" name="Picture 433" descr="https://encrypted-tbn0.gstatic.com/images?q=tbn:ANd9GcRHPRwtnVPfzUa1DbIHiCoCpm3fBqtZt_0IQhTopBgU8kMHnWn28Q"/>
          <p:cNvPicPr>
            <a:picLocks noChangeAspect="1" noChangeArrowheads="1"/>
          </p:cNvPicPr>
          <p:nvPr/>
        </p:nvPicPr>
        <p:blipFill>
          <a:blip r:embed="rId4" cstate="print"/>
          <a:srcRect/>
          <a:stretch>
            <a:fillRect/>
          </a:stretch>
        </p:blipFill>
        <p:spPr bwMode="auto">
          <a:xfrm>
            <a:off x="3276600" y="3429000"/>
            <a:ext cx="2457450" cy="2514599"/>
          </a:xfrm>
          <a:prstGeom prst="rect">
            <a:avLst/>
          </a:prstGeom>
          <a:noFill/>
          <a:ln w="9525">
            <a:noFill/>
            <a:miter lim="800000"/>
            <a:headEnd/>
            <a:tailEnd/>
          </a:ln>
        </p:spPr>
      </p:pic>
      <p:pic>
        <p:nvPicPr>
          <p:cNvPr id="28677" name="Picture 1" descr="ANd9GcTq_aAuQwwV9zfEK0q2VIbHchEhJL5svj40BzDn9vizJynsKw8e90skZa4"/>
          <p:cNvPicPr>
            <a:picLocks noChangeAspect="1" noChangeArrowheads="1"/>
          </p:cNvPicPr>
          <p:nvPr/>
        </p:nvPicPr>
        <p:blipFill>
          <a:blip r:embed="rId5" cstate="print"/>
          <a:srcRect/>
          <a:stretch>
            <a:fillRect/>
          </a:stretch>
        </p:blipFill>
        <p:spPr bwMode="auto">
          <a:xfrm>
            <a:off x="228600" y="3429000"/>
            <a:ext cx="2209800" cy="2514600"/>
          </a:xfrm>
          <a:prstGeom prst="rect">
            <a:avLst/>
          </a:prstGeom>
          <a:noFill/>
          <a:ln w="9525">
            <a:noFill/>
            <a:miter lim="800000"/>
            <a:headEnd/>
            <a:tailEnd/>
          </a:ln>
        </p:spPr>
      </p:pic>
      <p:sp>
        <p:nvSpPr>
          <p:cNvPr id="11" name="Rectangle 10">
            <a:hlinkClick r:id="rId6" action="ppaction://hlinksldjump"/>
          </p:cNvPr>
          <p:cNvSpPr/>
          <p:nvPr/>
        </p:nvSpPr>
        <p:spPr>
          <a:xfrm>
            <a:off x="228600" y="5943600"/>
            <a:ext cx="22098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7" action="ppaction://hlinksldjump"/>
              </a:rPr>
              <a:t>A. John the Baptist</a:t>
            </a:r>
            <a:endParaRPr lang="en-US" dirty="0"/>
          </a:p>
        </p:txBody>
      </p:sp>
      <p:sp>
        <p:nvSpPr>
          <p:cNvPr id="12" name="Rectangle 11"/>
          <p:cNvSpPr/>
          <p:nvPr/>
        </p:nvSpPr>
        <p:spPr>
          <a:xfrm>
            <a:off x="3276600" y="5943600"/>
            <a:ext cx="24384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8" action="ppaction://hlinksldjump"/>
              </a:rPr>
              <a:t>B. Jacob</a:t>
            </a:r>
            <a:endParaRPr lang="en-US" dirty="0"/>
          </a:p>
        </p:txBody>
      </p:sp>
      <p:sp>
        <p:nvSpPr>
          <p:cNvPr id="13" name="Rectangle 12"/>
          <p:cNvSpPr/>
          <p:nvPr/>
        </p:nvSpPr>
        <p:spPr>
          <a:xfrm>
            <a:off x="6248400" y="5867400"/>
            <a:ext cx="23622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9" action="ppaction://hlinksldjump"/>
              </a:rPr>
              <a:t>C. Isaac</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457200" y="685800"/>
            <a:ext cx="82296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Wrong answer try again</a:t>
            </a:r>
          </a:p>
        </p:txBody>
      </p:sp>
      <p:sp>
        <p:nvSpPr>
          <p:cNvPr id="3" name="Rounded Rectangle 2"/>
          <p:cNvSpPr/>
          <p:nvPr/>
        </p:nvSpPr>
        <p:spPr>
          <a:xfrm>
            <a:off x="0" y="0"/>
            <a:ext cx="9144000" cy="31242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wrong answer, try again. John the Baptist was the forerunner and  cousin of Jesus; he baptized Jesus; read more about John in Luke 1 and Matthew 3:1-15</a:t>
            </a:r>
          </a:p>
        </p:txBody>
      </p:sp>
      <p:sp>
        <p:nvSpPr>
          <p:cNvPr id="4" name="Left Arrow 3">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9700" name="Picture 1" descr="ANd9GcTq_aAuQwwV9zfEK0q2VIbHchEhJL5svj40BzDn9vizJynsKw8e90skZa4"/>
          <p:cNvPicPr>
            <a:picLocks noChangeAspect="1" noChangeArrowheads="1"/>
          </p:cNvPicPr>
          <p:nvPr/>
        </p:nvPicPr>
        <p:blipFill>
          <a:blip r:embed="rId3" cstate="print"/>
          <a:srcRect/>
          <a:stretch>
            <a:fillRect/>
          </a:stretch>
        </p:blipFill>
        <p:spPr bwMode="auto">
          <a:xfrm>
            <a:off x="2743200" y="3352800"/>
            <a:ext cx="2819400" cy="2514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2590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Right answer Isaac was the son of Abraham; he was called the son  of promise; read more about Isaac in Genesis 24 and 27Correct</a:t>
            </a:r>
          </a:p>
        </p:txBody>
      </p:sp>
      <p:sp>
        <p:nvSpPr>
          <p:cNvPr id="3" name="Right Arrow 2">
            <a:hlinkClick r:id="rId2" action="ppaction://hlinksldjump"/>
          </p:cNvPr>
          <p:cNvSpPr/>
          <p:nvPr/>
        </p:nvSpPr>
        <p:spPr>
          <a:xfrm>
            <a:off x="4191000" y="60198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23" name="il_fi" descr="12529661138152849"/>
          <p:cNvPicPr>
            <a:picLocks noChangeAspect="1" noChangeArrowheads="1"/>
          </p:cNvPicPr>
          <p:nvPr/>
        </p:nvPicPr>
        <p:blipFill>
          <a:blip r:embed="rId3" cstate="print"/>
          <a:srcRect/>
          <a:stretch>
            <a:fillRect/>
          </a:stretch>
        </p:blipFill>
        <p:spPr bwMode="auto">
          <a:xfrm>
            <a:off x="2819400" y="2819400"/>
            <a:ext cx="3429000" cy="2895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304800" y="381000"/>
            <a:ext cx="86106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Wrong answer try again</a:t>
            </a:r>
          </a:p>
        </p:txBody>
      </p:sp>
      <p:sp>
        <p:nvSpPr>
          <p:cNvPr id="3" name="Rounded Rectangle 2"/>
          <p:cNvSpPr/>
          <p:nvPr/>
        </p:nvSpPr>
        <p:spPr>
          <a:xfrm>
            <a:off x="28575" y="304800"/>
            <a:ext cx="9144000" cy="35052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wrong answer, try again. Jacob was a  brother to Esau, and he was the son of  Isaac and Rebekah; Jacob tricked his brother Esau into selling his birthright; read more about Jacob in Genesis 25:20-34 The wrong.</a:t>
            </a:r>
          </a:p>
        </p:txBody>
      </p:sp>
      <p:sp>
        <p:nvSpPr>
          <p:cNvPr id="4" name="Left Arrow 3">
            <a:hlinkClick r:id="rId2" action="ppaction://hlinksldjump"/>
          </p:cNvPr>
          <p:cNvSpPr/>
          <p:nvPr/>
        </p:nvSpPr>
        <p:spPr>
          <a:xfrm>
            <a:off x="4419600" y="6172200"/>
            <a:ext cx="731838" cy="274638"/>
          </a:xfrm>
          <a:prstGeom prst="leftArrow">
            <a:avLst>
              <a:gd name="adj1" fmla="val 50000"/>
              <a:gd name="adj2" fmla="val 50000"/>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1748" name="Picture 433" descr="https://encrypted-tbn0.gstatic.com/images?q=tbn:ANd9GcRHPRwtnVPfzUa1DbIHiCoCpm3fBqtZt_0IQhTopBgU8kMHnWn28Q"/>
          <p:cNvPicPr>
            <a:picLocks noChangeAspect="1" noChangeArrowheads="1"/>
          </p:cNvPicPr>
          <p:nvPr/>
        </p:nvPicPr>
        <p:blipFill>
          <a:blip r:embed="rId3" cstate="print"/>
          <a:srcRect/>
          <a:stretch>
            <a:fillRect/>
          </a:stretch>
        </p:blipFill>
        <p:spPr bwMode="auto">
          <a:xfrm>
            <a:off x="3429000" y="3886200"/>
            <a:ext cx="2819400" cy="2286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0" y="0"/>
            <a:ext cx="9144000" cy="16002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 Who am I?)  click on the correct letter</a:t>
            </a:r>
            <a:endParaRPr lang="en-US" sz="5400" dirty="0"/>
          </a:p>
        </p:txBody>
      </p:sp>
      <p:sp>
        <p:nvSpPr>
          <p:cNvPr id="6" name="Rectangle 5"/>
          <p:cNvSpPr/>
          <p:nvPr/>
        </p:nvSpPr>
        <p:spPr>
          <a:xfrm>
            <a:off x="228600" y="5867400"/>
            <a:ext cx="20574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3" action="ppaction://hlinksldjump"/>
              </a:rPr>
              <a:t>A. Samson</a:t>
            </a:r>
            <a:endParaRPr lang="en-US" dirty="0">
              <a:solidFill>
                <a:schemeClr val="tx1"/>
              </a:solidFill>
            </a:endParaRPr>
          </a:p>
        </p:txBody>
      </p:sp>
      <p:sp>
        <p:nvSpPr>
          <p:cNvPr id="7" name="Rectangle 6"/>
          <p:cNvSpPr/>
          <p:nvPr/>
        </p:nvSpPr>
        <p:spPr>
          <a:xfrm>
            <a:off x="3429000" y="5867400"/>
            <a:ext cx="19812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4" action="ppaction://hlinksldjump"/>
              </a:rPr>
              <a:t>B.  Nicodemus</a:t>
            </a:r>
            <a:endParaRPr lang="en-US" dirty="0">
              <a:solidFill>
                <a:schemeClr val="tx1"/>
              </a:solidFill>
            </a:endParaRPr>
          </a:p>
        </p:txBody>
      </p:sp>
      <p:sp>
        <p:nvSpPr>
          <p:cNvPr id="8" name="Rectangle 7"/>
          <p:cNvSpPr/>
          <p:nvPr/>
        </p:nvSpPr>
        <p:spPr>
          <a:xfrm>
            <a:off x="6400800" y="5867400"/>
            <a:ext cx="19812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5" action="ppaction://hlinksldjump"/>
              </a:rPr>
              <a:t>C.  John</a:t>
            </a:r>
            <a:endParaRPr lang="en-US" dirty="0">
              <a:solidFill>
                <a:schemeClr val="tx1"/>
              </a:solidFill>
            </a:endParaRPr>
          </a:p>
        </p:txBody>
      </p:sp>
      <p:sp>
        <p:nvSpPr>
          <p:cNvPr id="9" name="Rectangle 8"/>
          <p:cNvSpPr/>
          <p:nvPr/>
        </p:nvSpPr>
        <p:spPr>
          <a:xfrm>
            <a:off x="0" y="1676400"/>
            <a:ext cx="9144000" cy="1524000"/>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p>
            <a:pPr algn="just">
              <a:buFont typeface="Arial" pitchFamily="34" charset="0"/>
              <a:buChar char="•"/>
              <a:defRPr/>
            </a:pPr>
            <a:r>
              <a:rPr lang="en-US" sz="2400" b="1" dirty="0">
                <a:latin typeface="Arial" pitchFamily="34" charset="0"/>
                <a:ea typeface="Times New Roman" pitchFamily="18" charset="0"/>
              </a:rPr>
              <a:t>I was one of the twelve disciples</a:t>
            </a:r>
          </a:p>
          <a:p>
            <a:pPr algn="just">
              <a:buFont typeface="Arial" pitchFamily="34" charset="0"/>
              <a:buChar char="•"/>
              <a:defRPr/>
            </a:pPr>
            <a:r>
              <a:rPr lang="en-US" sz="2400" b="1" dirty="0">
                <a:latin typeface="Arial" pitchFamily="34" charset="0"/>
                <a:ea typeface="Times New Roman" pitchFamily="18" charset="0"/>
              </a:rPr>
              <a:t>I was the son of a fisherman</a:t>
            </a:r>
            <a:endParaRPr lang="en-US" sz="2400" dirty="0">
              <a:latin typeface="Arial" pitchFamily="34" charset="0"/>
            </a:endParaRPr>
          </a:p>
          <a:p>
            <a:pPr algn="just" eaLnBrk="0" hangingPunct="0">
              <a:buFont typeface="Arial" pitchFamily="34" charset="0"/>
              <a:buChar char="•"/>
              <a:defRPr/>
            </a:pPr>
            <a:r>
              <a:rPr lang="en-US" sz="2400" b="1" dirty="0">
                <a:latin typeface="Arial" pitchFamily="34" charset="0"/>
                <a:ea typeface="Times New Roman" pitchFamily="18" charset="0"/>
              </a:rPr>
              <a:t>I am referred to as the disciple whom Jesus loved</a:t>
            </a:r>
            <a:endParaRPr lang="en-US" sz="2400" dirty="0">
              <a:latin typeface="Arial" pitchFamily="34" charset="0"/>
            </a:endParaRPr>
          </a:p>
          <a:p>
            <a:pPr algn="just" eaLnBrk="0" hangingPunct="0">
              <a:defRPr/>
            </a:pPr>
            <a:r>
              <a:rPr lang="en-US" sz="1050" b="1" dirty="0">
                <a:latin typeface="Arial" pitchFamily="34" charset="0"/>
                <a:ea typeface="Times New Roman" pitchFamily="18" charset="0"/>
              </a:rPr>
              <a:t>	</a:t>
            </a:r>
            <a:endParaRPr lang="en-US" sz="800" dirty="0">
              <a:latin typeface="Arial" pitchFamily="34" charset="0"/>
            </a:endParaRPr>
          </a:p>
          <a:p>
            <a:pPr algn="just" eaLnBrk="0" hangingPunct="0">
              <a:defRPr/>
            </a:pPr>
            <a:r>
              <a:rPr lang="en-US" sz="1050" b="1" dirty="0">
                <a:latin typeface="Arial" pitchFamily="34" charset="0"/>
                <a:ea typeface="Times New Roman" pitchFamily="18" charset="0"/>
              </a:rPr>
              <a:t>             </a:t>
            </a:r>
            <a:endParaRPr lang="en-US" dirty="0"/>
          </a:p>
        </p:txBody>
      </p:sp>
      <p:pic>
        <p:nvPicPr>
          <p:cNvPr id="32774" name="Picture 2" descr="ANd9GcT_kOyk4nIiT_e4sf1YMoKUFCIot1dTfHHMYRHyBPNOopWi6Aqr"/>
          <p:cNvPicPr>
            <a:picLocks noChangeAspect="1" noChangeArrowheads="1"/>
          </p:cNvPicPr>
          <p:nvPr/>
        </p:nvPicPr>
        <p:blipFill>
          <a:blip r:embed="rId6" cstate="print"/>
          <a:srcRect/>
          <a:stretch>
            <a:fillRect/>
          </a:stretch>
        </p:blipFill>
        <p:spPr bwMode="auto">
          <a:xfrm>
            <a:off x="6400800" y="3200400"/>
            <a:ext cx="1981200" cy="2667000"/>
          </a:xfrm>
          <a:prstGeom prst="rect">
            <a:avLst/>
          </a:prstGeom>
          <a:noFill/>
          <a:ln w="9525">
            <a:noFill/>
            <a:miter lim="800000"/>
            <a:headEnd/>
            <a:tailEnd/>
          </a:ln>
        </p:spPr>
      </p:pic>
      <p:pic>
        <p:nvPicPr>
          <p:cNvPr id="32775" name="Picture 56" descr="https://encrypted-tbn0.gstatic.com/images?q=tbn:ANd9GcQmeBXOmQyuVYFJS8ryHOiM9PgB_fRjHmFSwvZ4Wo9sSbAaPauDDspYW6Rp"/>
          <p:cNvPicPr>
            <a:picLocks noChangeAspect="1" noChangeArrowheads="1"/>
          </p:cNvPicPr>
          <p:nvPr/>
        </p:nvPicPr>
        <p:blipFill>
          <a:blip r:embed="rId7" cstate="print"/>
          <a:srcRect/>
          <a:stretch>
            <a:fillRect/>
          </a:stretch>
        </p:blipFill>
        <p:spPr bwMode="auto">
          <a:xfrm>
            <a:off x="3429000" y="3200400"/>
            <a:ext cx="1981200" cy="2667000"/>
          </a:xfrm>
          <a:prstGeom prst="rect">
            <a:avLst/>
          </a:prstGeom>
          <a:noFill/>
          <a:ln w="9525">
            <a:noFill/>
            <a:miter lim="800000"/>
            <a:headEnd/>
            <a:tailEnd/>
          </a:ln>
        </p:spPr>
      </p:pic>
      <p:pic>
        <p:nvPicPr>
          <p:cNvPr id="32776" name="Picture 167" descr="https://encrypted-tbn1.gstatic.com/images?q=tbn:ANd9GcR8AwvwplVMRGjDbPL7-vyLW7Bc2Xms-_bp-rMOZq75jT4uRHCa"/>
          <p:cNvPicPr>
            <a:picLocks noChangeAspect="1" noChangeArrowheads="1"/>
          </p:cNvPicPr>
          <p:nvPr/>
        </p:nvPicPr>
        <p:blipFill>
          <a:blip r:embed="rId8" cstate="print"/>
          <a:srcRect/>
          <a:stretch>
            <a:fillRect/>
          </a:stretch>
        </p:blipFill>
        <p:spPr bwMode="auto">
          <a:xfrm>
            <a:off x="228600" y="3276600"/>
            <a:ext cx="2057400" cy="26003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0" y="0"/>
            <a:ext cx="9144000" cy="4572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wrong answer; try again. Samson killed a lion with his bare hands; he was blessed with a tremendous amount of strength;  he was instructed never to cut his hair; read more about Samson in Judges </a:t>
            </a:r>
          </a:p>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13:3-24 and Judge 16:4-22</a:t>
            </a:r>
          </a:p>
        </p:txBody>
      </p:sp>
      <p:sp>
        <p:nvSpPr>
          <p:cNvPr id="3" name="Left Arrow 2">
            <a:hlinkClick r:id="rId2" action="ppaction://hlinksldjump"/>
          </p:cNvPr>
          <p:cNvSpPr/>
          <p:nvPr/>
        </p:nvSpPr>
        <p:spPr>
          <a:xfrm>
            <a:off x="4114800" y="62484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4819" name="Picture 167" descr="https://encrypted-tbn1.gstatic.com/images?q=tbn:ANd9GcR8AwvwplVMRGjDbPL7-vyLW7Bc2Xms-_bp-rMOZq75jT4uRHCa"/>
          <p:cNvPicPr>
            <a:picLocks noChangeAspect="1" noChangeArrowheads="1"/>
          </p:cNvPicPr>
          <p:nvPr/>
        </p:nvPicPr>
        <p:blipFill>
          <a:blip r:embed="rId3" cstate="print"/>
          <a:srcRect/>
          <a:stretch>
            <a:fillRect/>
          </a:stretch>
        </p:blipFill>
        <p:spPr bwMode="auto">
          <a:xfrm>
            <a:off x="3276600" y="4648200"/>
            <a:ext cx="2286000" cy="1524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754326"/>
          </a:xfrm>
          <a:prstGeom prst="rect">
            <a:avLst/>
          </a:prstGeom>
          <a:ln/>
        </p:spPr>
        <p:style>
          <a:lnRef idx="3">
            <a:schemeClr val="lt1"/>
          </a:lnRef>
          <a:fillRef idx="1">
            <a:schemeClr val="accent1"/>
          </a:fillRef>
          <a:effectRef idx="1">
            <a:schemeClr val="accent1"/>
          </a:effectRef>
          <a:fontRef idx="minor">
            <a:schemeClr val="lt1"/>
          </a:fontRef>
        </p:style>
        <p:txBody>
          <a:bodyPr>
            <a:spAutoFit/>
          </a:bodyPr>
          <a:lstStyle/>
          <a:p>
            <a:pPr algn="ctr" fontAlgn="auto">
              <a:spcBef>
                <a:spcPts val="0"/>
              </a:spcBef>
              <a:spcAft>
                <a:spcPts val="0"/>
              </a:spcAft>
              <a:defRPr/>
            </a:pPr>
            <a:r>
              <a:rPr lang="en-US" sz="5400" b="1" dirty="0">
                <a:ln w="12700">
                  <a:solidFill>
                    <a:srgbClr val="4E5B6F">
                      <a:satMod val="155000"/>
                    </a:srgbClr>
                  </a:solidFill>
                  <a:prstDash val="solid"/>
                </a:ln>
                <a:solidFill>
                  <a:srgbClr val="D6ECFF">
                    <a:tint val="85000"/>
                    <a:satMod val="155000"/>
                  </a:srgbClr>
                </a:solidFill>
                <a:effectLst>
                  <a:outerShdw blurRad="41275" dist="20320" dir="1800000" algn="tl" rotWithShape="0">
                    <a:srgbClr val="000000">
                      <a:alpha val="40000"/>
                    </a:srgbClr>
                  </a:outerShdw>
                </a:effectLst>
              </a:rPr>
              <a:t>Youth Bible Quiz (Who Was  I?) click on the correct letter</a:t>
            </a:r>
          </a:p>
        </p:txBody>
      </p:sp>
      <p:sp>
        <p:nvSpPr>
          <p:cNvPr id="7" name="Rectangle 6"/>
          <p:cNvSpPr/>
          <p:nvPr/>
        </p:nvSpPr>
        <p:spPr>
          <a:xfrm>
            <a:off x="0" y="1828800"/>
            <a:ext cx="9144000" cy="25146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14339" name="TextBox 9"/>
          <p:cNvSpPr txBox="1">
            <a:spLocks noChangeArrowheads="1"/>
          </p:cNvSpPr>
          <p:nvPr/>
        </p:nvSpPr>
        <p:spPr bwMode="auto">
          <a:xfrm>
            <a:off x="1676400" y="1752600"/>
            <a:ext cx="5486400" cy="1570038"/>
          </a:xfrm>
          <a:prstGeom prst="rect">
            <a:avLst/>
          </a:prstGeom>
          <a:noFill/>
          <a:ln w="9525">
            <a:noFill/>
            <a:miter lim="800000"/>
            <a:headEnd/>
            <a:tailEnd/>
          </a:ln>
        </p:spPr>
        <p:txBody>
          <a:bodyPr>
            <a:spAutoFit/>
          </a:bodyPr>
          <a:lstStyle/>
          <a:p>
            <a:r>
              <a:rPr lang="en-US" sz="2400" b="1" dirty="0">
                <a:latin typeface="Calibri" pitchFamily="34" charset="0"/>
              </a:rPr>
              <a:t>Who Was I? </a:t>
            </a:r>
          </a:p>
          <a:p>
            <a:r>
              <a:rPr lang="en-US" sz="2400" dirty="0">
                <a:latin typeface="Calibri" pitchFamily="34" charset="0"/>
              </a:rPr>
              <a:t>I was a Jew born in Tarsus in   Cilicia</a:t>
            </a:r>
          </a:p>
          <a:p>
            <a:r>
              <a:rPr lang="en-US" sz="2400" dirty="0">
                <a:latin typeface="Calibri" pitchFamily="34" charset="0"/>
              </a:rPr>
              <a:t>I persecuted the church</a:t>
            </a:r>
          </a:p>
          <a:p>
            <a:r>
              <a:rPr lang="en-US" sz="2400" dirty="0">
                <a:latin typeface="Calibri" pitchFamily="34" charset="0"/>
              </a:rPr>
              <a:t>I was converted on the road to Damascus</a:t>
            </a:r>
          </a:p>
        </p:txBody>
      </p:sp>
      <p:sp>
        <p:nvSpPr>
          <p:cNvPr id="11" name="Rectangle 10"/>
          <p:cNvSpPr/>
          <p:nvPr/>
        </p:nvSpPr>
        <p:spPr>
          <a:xfrm>
            <a:off x="762000" y="4800600"/>
            <a:ext cx="7848600" cy="1676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500" dirty="0"/>
              <a:t>A. Thomas                     B. John                                          C. Paul</a:t>
            </a:r>
          </a:p>
        </p:txBody>
      </p:sp>
      <p:pic>
        <p:nvPicPr>
          <p:cNvPr id="14341" name="Picture 2" descr="http://s3.amazonaws.com/z90/d7563d332436cc96671be5ed9979147fx.png"/>
          <p:cNvPicPr>
            <a:picLocks noChangeAspect="1" noChangeArrowheads="1"/>
          </p:cNvPicPr>
          <p:nvPr/>
        </p:nvPicPr>
        <p:blipFill>
          <a:blip r:embed="rId3"/>
          <a:srcRect/>
          <a:stretch>
            <a:fillRect/>
          </a:stretch>
        </p:blipFill>
        <p:spPr bwMode="auto">
          <a:xfrm>
            <a:off x="155575" y="-136525"/>
            <a:ext cx="9525" cy="9525"/>
          </a:xfrm>
          <a:prstGeom prst="rect">
            <a:avLst/>
          </a:prstGeom>
          <a:noFill/>
          <a:ln w="9525">
            <a:noFill/>
            <a:miter lim="800000"/>
            <a:headEnd/>
            <a:tailEnd/>
          </a:ln>
        </p:spPr>
      </p:pic>
      <p:pic>
        <p:nvPicPr>
          <p:cNvPr id="14342" name="Picture 4" descr="http://s3.amazonaws.com/z90/d7563d332436cc96671be5ed9979147fx.png"/>
          <p:cNvPicPr>
            <a:picLocks noChangeAspect="1" noChangeArrowheads="1"/>
          </p:cNvPicPr>
          <p:nvPr/>
        </p:nvPicPr>
        <p:blipFill>
          <a:blip r:embed="rId3"/>
          <a:srcRect/>
          <a:stretch>
            <a:fillRect/>
          </a:stretch>
        </p:blipFill>
        <p:spPr bwMode="auto">
          <a:xfrm>
            <a:off x="155575" y="-136525"/>
            <a:ext cx="9525" cy="9525"/>
          </a:xfrm>
          <a:prstGeom prst="rect">
            <a:avLst/>
          </a:prstGeom>
          <a:noFill/>
          <a:ln w="9525">
            <a:noFill/>
            <a:miter lim="800000"/>
            <a:headEnd/>
            <a:tailEnd/>
          </a:ln>
        </p:spPr>
      </p:pic>
      <p:pic>
        <p:nvPicPr>
          <p:cNvPr id="14343" name="Picture 6" descr="http://s3.amazonaws.com/z90/d7563d332436cc96671be5ed9979147fx.png"/>
          <p:cNvPicPr>
            <a:picLocks noChangeAspect="1" noChangeArrowheads="1"/>
          </p:cNvPicPr>
          <p:nvPr/>
        </p:nvPicPr>
        <p:blipFill>
          <a:blip r:embed="rId3"/>
          <a:srcRect/>
          <a:stretch>
            <a:fillRect/>
          </a:stretch>
        </p:blipFill>
        <p:spPr bwMode="auto">
          <a:xfrm>
            <a:off x="155575" y="-136525"/>
            <a:ext cx="9525" cy="9525"/>
          </a:xfrm>
          <a:prstGeom prst="rect">
            <a:avLst/>
          </a:prstGeom>
          <a:noFill/>
          <a:ln w="9525">
            <a:noFill/>
            <a:miter lim="800000"/>
            <a:headEnd/>
            <a:tailEnd/>
          </a:ln>
        </p:spPr>
      </p:pic>
      <p:sp>
        <p:nvSpPr>
          <p:cNvPr id="16" name="Rectangle 15"/>
          <p:cNvSpPr/>
          <p:nvPr/>
        </p:nvSpPr>
        <p:spPr>
          <a:xfrm>
            <a:off x="0" y="4648200"/>
            <a:ext cx="9144000" cy="2438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2500" dirty="0"/>
          </a:p>
          <a:p>
            <a:pPr algn="ctr" fontAlgn="auto">
              <a:spcBef>
                <a:spcPts val="0"/>
              </a:spcBef>
              <a:spcAft>
                <a:spcPts val="0"/>
              </a:spcAft>
              <a:defRPr/>
            </a:pPr>
            <a:endParaRPr lang="en-US" sz="2500" dirty="0"/>
          </a:p>
          <a:p>
            <a:pPr algn="ctr" fontAlgn="auto">
              <a:spcBef>
                <a:spcPts val="0"/>
              </a:spcBef>
              <a:spcAft>
                <a:spcPts val="0"/>
              </a:spcAft>
              <a:defRPr/>
            </a:pPr>
            <a:r>
              <a:rPr lang="en-US" sz="2500" dirty="0"/>
              <a:t>.                          </a:t>
            </a:r>
            <a:r>
              <a:rPr lang="en-US" sz="2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2500" dirty="0"/>
          </a:p>
        </p:txBody>
      </p:sp>
      <p:pic>
        <p:nvPicPr>
          <p:cNvPr id="14345" name="Picture 7" descr="Saint-Thomas-Apostle-e"/>
          <p:cNvPicPr>
            <a:picLocks noChangeAspect="1" noChangeArrowheads="1"/>
          </p:cNvPicPr>
          <p:nvPr/>
        </p:nvPicPr>
        <p:blipFill>
          <a:blip r:embed="rId4" cstate="print"/>
          <a:srcRect/>
          <a:stretch>
            <a:fillRect/>
          </a:stretch>
        </p:blipFill>
        <p:spPr bwMode="auto">
          <a:xfrm>
            <a:off x="228600" y="4419600"/>
            <a:ext cx="1920875" cy="1820863"/>
          </a:xfrm>
          <a:prstGeom prst="rect">
            <a:avLst/>
          </a:prstGeom>
          <a:noFill/>
          <a:ln w="9525">
            <a:noFill/>
            <a:miter lim="800000"/>
            <a:headEnd/>
            <a:tailEnd/>
          </a:ln>
        </p:spPr>
      </p:pic>
      <p:pic>
        <p:nvPicPr>
          <p:cNvPr id="14346" name="Picture 8" descr="ANd9GcQIzFOT_sOI1Hnv-zCeaj09kOEUadraLbUBRR8jpbGjaSPAgDskjtQZJGui"/>
          <p:cNvPicPr>
            <a:picLocks noChangeAspect="1" noChangeArrowheads="1"/>
          </p:cNvPicPr>
          <p:nvPr/>
        </p:nvPicPr>
        <p:blipFill>
          <a:blip r:embed="rId5" cstate="print"/>
          <a:srcRect/>
          <a:stretch>
            <a:fillRect/>
          </a:stretch>
        </p:blipFill>
        <p:spPr bwMode="auto">
          <a:xfrm>
            <a:off x="3657600" y="4419600"/>
            <a:ext cx="1828800" cy="1752600"/>
          </a:xfrm>
          <a:prstGeom prst="rect">
            <a:avLst/>
          </a:prstGeom>
          <a:noFill/>
          <a:ln w="9525">
            <a:noFill/>
            <a:miter lim="800000"/>
            <a:headEnd/>
            <a:tailEnd/>
          </a:ln>
        </p:spPr>
      </p:pic>
      <p:pic>
        <p:nvPicPr>
          <p:cNvPr id="14347" name="Picture 11" descr="See full size image">
            <a:hlinkClick r:id="" action="ppaction://noaction">
              <a:snd r:embed="rId6" name="applause.wav"/>
            </a:hlinkClick>
          </p:cNvPr>
          <p:cNvPicPr>
            <a:picLocks noChangeAspect="1" noChangeArrowheads="1"/>
          </p:cNvPicPr>
          <p:nvPr/>
        </p:nvPicPr>
        <p:blipFill>
          <a:blip r:embed="rId7" cstate="print"/>
          <a:srcRect/>
          <a:stretch>
            <a:fillRect/>
          </a:stretch>
        </p:blipFill>
        <p:spPr bwMode="auto">
          <a:xfrm>
            <a:off x="7010400" y="4419600"/>
            <a:ext cx="1905000" cy="1676400"/>
          </a:xfrm>
          <a:prstGeom prst="rect">
            <a:avLst/>
          </a:prstGeom>
          <a:noFill/>
          <a:ln w="9525">
            <a:noFill/>
            <a:miter lim="800000"/>
            <a:headEnd/>
            <a:tailEnd/>
          </a:ln>
        </p:spPr>
      </p:pic>
      <p:sp>
        <p:nvSpPr>
          <p:cNvPr id="13" name="Rectangle 12"/>
          <p:cNvSpPr/>
          <p:nvPr/>
        </p:nvSpPr>
        <p:spPr>
          <a:xfrm>
            <a:off x="228600" y="6172200"/>
            <a:ext cx="1905000" cy="5334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sz="2000" dirty="0">
                <a:solidFill>
                  <a:schemeClr val="tx1"/>
                </a:solidFill>
                <a:latin typeface="Times New Roman" pitchFamily="18" charset="0"/>
                <a:cs typeface="Times New Roman" pitchFamily="18" charset="0"/>
                <a:hlinkClick r:id="rId8" action="ppaction://hlinksldjump"/>
              </a:rPr>
              <a:t>A. Thomas</a:t>
            </a:r>
            <a:endParaRPr lang="en-US" sz="2000" dirty="0">
              <a:solidFill>
                <a:schemeClr val="tx1"/>
              </a:solidFill>
              <a:latin typeface="Times New Roman" pitchFamily="18" charset="0"/>
              <a:cs typeface="Times New Roman" pitchFamily="18" charset="0"/>
            </a:endParaRPr>
          </a:p>
        </p:txBody>
      </p:sp>
      <p:sp>
        <p:nvSpPr>
          <p:cNvPr id="14" name="Rectangle 13"/>
          <p:cNvSpPr/>
          <p:nvPr/>
        </p:nvSpPr>
        <p:spPr>
          <a:xfrm>
            <a:off x="3657600" y="6096000"/>
            <a:ext cx="1828800" cy="5334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sz="2000" dirty="0">
                <a:solidFill>
                  <a:schemeClr val="tx1"/>
                </a:solidFill>
                <a:hlinkClick r:id="rId9" action="ppaction://hlinksldjump"/>
              </a:rPr>
              <a:t>B. John</a:t>
            </a:r>
            <a:endParaRPr lang="en-US" sz="2000" dirty="0">
              <a:solidFill>
                <a:schemeClr val="tx1"/>
              </a:solidFill>
            </a:endParaRPr>
          </a:p>
        </p:txBody>
      </p:sp>
      <p:sp>
        <p:nvSpPr>
          <p:cNvPr id="15" name="Rectangle 14"/>
          <p:cNvSpPr/>
          <p:nvPr/>
        </p:nvSpPr>
        <p:spPr>
          <a:xfrm>
            <a:off x="7010400" y="6096000"/>
            <a:ext cx="1905000" cy="5334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sz="2000" dirty="0">
                <a:solidFill>
                  <a:schemeClr val="tx1"/>
                </a:solidFill>
                <a:hlinkClick r:id="rId10" action="ppaction://hlinksldjump"/>
              </a:rPr>
              <a:t>C. Paul</a:t>
            </a:r>
            <a:endParaRPr lang="en-US" sz="2000" dirty="0">
              <a:solidFill>
                <a:schemeClr val="tx1"/>
              </a:solidFill>
            </a:endParaRPr>
          </a:p>
        </p:txBody>
      </p:sp>
    </p:spTree>
  </p:cSld>
  <p:clrMapOvr>
    <a:masterClrMapping/>
  </p:clrMapOvr>
  <p:transition advTm="0">
    <p:pull dir="d"/>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0" y="0"/>
            <a:ext cx="9144000" cy="31242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wrong answer, try again. Nicodemus asked Jesus what he must do to be born again? Read more about Nicodemus in the third chapter of John</a:t>
            </a:r>
          </a:p>
        </p:txBody>
      </p:sp>
      <p:sp>
        <p:nvSpPr>
          <p:cNvPr id="3" name="Left Arrow 2">
            <a:hlinkClick r:id="rId2" action="ppaction://hlinksldjump"/>
          </p:cNvPr>
          <p:cNvSpPr/>
          <p:nvPr/>
        </p:nvSpPr>
        <p:spPr>
          <a:xfrm>
            <a:off x="4114800" y="62484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5843" name="Picture 56" descr="https://encrypted-tbn0.gstatic.com/images?q=tbn:ANd9GcQmeBXOmQyuVYFJS8ryHOiM9PgB_fRjHmFSwvZ4Wo9sSbAaPauDDspYW6Rp"/>
          <p:cNvPicPr>
            <a:picLocks noChangeAspect="1" noChangeArrowheads="1"/>
          </p:cNvPicPr>
          <p:nvPr/>
        </p:nvPicPr>
        <p:blipFill>
          <a:blip r:embed="rId3" cstate="print"/>
          <a:srcRect/>
          <a:stretch>
            <a:fillRect/>
          </a:stretch>
        </p:blipFill>
        <p:spPr bwMode="auto">
          <a:xfrm>
            <a:off x="2514600" y="3429000"/>
            <a:ext cx="3505200" cy="2667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9624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Right answer read more about  John in Matthew 4 John wrote the Gospel of John  and he wrote the book of Revelation</a:t>
            </a:r>
          </a:p>
        </p:txBody>
      </p:sp>
      <p:sp>
        <p:nvSpPr>
          <p:cNvPr id="3" name="Right Arrow 2">
            <a:hlinkClick r:id="rId2" action="ppaction://hlinksldjump"/>
          </p:cNvPr>
          <p:cNvSpPr/>
          <p:nvPr/>
        </p:nvSpPr>
        <p:spPr>
          <a:xfrm>
            <a:off x="4191000" y="60198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6867" name="Picture 2" descr="ANd9GcT_kOyk4nIiT_e4sf1YMoKUFCIot1dTfHHMYRHyBPNOopWi6Aqr"/>
          <p:cNvPicPr>
            <a:picLocks noChangeAspect="1" noChangeArrowheads="1"/>
          </p:cNvPicPr>
          <p:nvPr/>
        </p:nvPicPr>
        <p:blipFill>
          <a:blip r:embed="rId3" cstate="print"/>
          <a:srcRect/>
          <a:stretch>
            <a:fillRect/>
          </a:stretch>
        </p:blipFill>
        <p:spPr bwMode="auto">
          <a:xfrm>
            <a:off x="2895600" y="4038600"/>
            <a:ext cx="3200400" cy="1905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1905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Who was I ?) click on the correct letter</a:t>
            </a:r>
          </a:p>
        </p:txBody>
      </p:sp>
      <p:sp>
        <p:nvSpPr>
          <p:cNvPr id="3073" name="Rectangle 1"/>
          <p:cNvSpPr>
            <a:spLocks noChangeArrowheads="1"/>
          </p:cNvSpPr>
          <p:nvPr/>
        </p:nvSpPr>
        <p:spPr bwMode="auto">
          <a:xfrm>
            <a:off x="0" y="1976438"/>
            <a:ext cx="9144000" cy="20320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buFont typeface="Arial" pitchFamily="34" charset="0"/>
              <a:buChar char="•"/>
              <a:defRPr/>
            </a:pPr>
            <a:r>
              <a:rPr lang="en-US" sz="2400" b="1" dirty="0">
                <a:solidFill>
                  <a:schemeClr val="tx1"/>
                </a:solidFill>
                <a:latin typeface="Arial" pitchFamily="34" charset="0"/>
                <a:ea typeface="Times New Roman" pitchFamily="18" charset="0"/>
              </a:rPr>
              <a:t>The city I lived in was evil and sinful</a:t>
            </a:r>
            <a:endParaRPr lang="en-US" sz="2400" dirty="0">
              <a:solidFill>
                <a:schemeClr val="tx1"/>
              </a:solidFill>
              <a:latin typeface="Arial" pitchFamily="34" charset="0"/>
            </a:endParaRPr>
          </a:p>
          <a:p>
            <a:pPr eaLnBrk="0" hangingPunct="0">
              <a:buFont typeface="Arial" pitchFamily="34" charset="0"/>
              <a:buChar char="•"/>
              <a:defRPr/>
            </a:pPr>
            <a:r>
              <a:rPr lang="en-US" sz="2400" b="1" dirty="0">
                <a:solidFill>
                  <a:schemeClr val="tx1"/>
                </a:solidFill>
                <a:latin typeface="Arial" pitchFamily="34" charset="0"/>
                <a:ea typeface="Times New Roman" pitchFamily="18" charset="0"/>
              </a:rPr>
              <a:t>My uncle was a great Patriarch</a:t>
            </a:r>
            <a:endParaRPr lang="en-US" sz="2400" dirty="0">
              <a:solidFill>
                <a:schemeClr val="tx1"/>
              </a:solidFill>
              <a:latin typeface="Arial" pitchFamily="34" charset="0"/>
            </a:endParaRPr>
          </a:p>
          <a:p>
            <a:pPr eaLnBrk="0" hangingPunct="0">
              <a:buFont typeface="Arial" pitchFamily="34" charset="0"/>
              <a:buChar char="•"/>
              <a:defRPr/>
            </a:pPr>
            <a:r>
              <a:rPr lang="en-US" sz="2400" b="1" dirty="0">
                <a:solidFill>
                  <a:schemeClr val="tx1"/>
                </a:solidFill>
                <a:latin typeface="Arial" pitchFamily="34" charset="0"/>
                <a:ea typeface="Times New Roman" pitchFamily="18" charset="0"/>
              </a:rPr>
              <a:t>The city I lived in was destroyed, and my wife     </a:t>
            </a:r>
          </a:p>
          <a:p>
            <a:pPr eaLnBrk="0" hangingPunct="0">
              <a:defRPr/>
            </a:pPr>
            <a:r>
              <a:rPr lang="en-US" sz="2400" b="1" dirty="0">
                <a:solidFill>
                  <a:schemeClr val="tx1"/>
                </a:solidFill>
                <a:latin typeface="Arial" pitchFamily="34" charset="0"/>
                <a:ea typeface="Times New Roman" pitchFamily="18" charset="0"/>
              </a:rPr>
              <a:t> disobeyed God</a:t>
            </a:r>
            <a:endParaRPr lang="en-US" sz="2400" dirty="0">
              <a:solidFill>
                <a:schemeClr val="tx1"/>
              </a:solidFill>
              <a:latin typeface="Arial" pitchFamily="34" charset="0"/>
            </a:endParaRPr>
          </a:p>
          <a:p>
            <a:pPr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a:p>
            <a:pPr eaLnBrk="0" hangingPunct="0">
              <a:defRPr/>
            </a:pPr>
            <a:endParaRPr lang="en-US" dirty="0">
              <a:solidFill>
                <a:schemeClr val="tx1"/>
              </a:solidFill>
              <a:latin typeface="Arial" pitchFamily="34" charset="0"/>
            </a:endParaRPr>
          </a:p>
        </p:txBody>
      </p:sp>
      <p:pic>
        <p:nvPicPr>
          <p:cNvPr id="37891" name="Picture 279" descr="https://encrypted-tbn2.gstatic.com/images?q=tbn:ANd9GcSHMHKj6xepPw9glR3o99lWq_juhoJLrBcpjHZf91HMspMngduqVg"/>
          <p:cNvPicPr>
            <a:picLocks noChangeAspect="1" noChangeArrowheads="1"/>
          </p:cNvPicPr>
          <p:nvPr/>
        </p:nvPicPr>
        <p:blipFill>
          <a:blip r:embed="rId3" cstate="print"/>
          <a:srcRect/>
          <a:stretch>
            <a:fillRect/>
          </a:stretch>
        </p:blipFill>
        <p:spPr bwMode="auto">
          <a:xfrm>
            <a:off x="457200" y="4038600"/>
            <a:ext cx="2057400" cy="1905000"/>
          </a:xfrm>
          <a:prstGeom prst="rect">
            <a:avLst/>
          </a:prstGeom>
          <a:noFill/>
          <a:ln w="9525">
            <a:noFill/>
            <a:miter lim="800000"/>
            <a:headEnd/>
            <a:tailEnd/>
          </a:ln>
        </p:spPr>
      </p:pic>
      <p:pic>
        <p:nvPicPr>
          <p:cNvPr id="37892" name="il_fi" descr="002-abraham-lot"/>
          <p:cNvPicPr>
            <a:picLocks noChangeAspect="1" noChangeArrowheads="1"/>
          </p:cNvPicPr>
          <p:nvPr/>
        </p:nvPicPr>
        <p:blipFill>
          <a:blip r:embed="rId4" cstate="print"/>
          <a:srcRect/>
          <a:stretch>
            <a:fillRect/>
          </a:stretch>
        </p:blipFill>
        <p:spPr bwMode="auto">
          <a:xfrm>
            <a:off x="3276600" y="4038600"/>
            <a:ext cx="2133600" cy="1905000"/>
          </a:xfrm>
          <a:prstGeom prst="rect">
            <a:avLst/>
          </a:prstGeom>
          <a:noFill/>
          <a:ln w="9525">
            <a:noFill/>
            <a:miter lim="800000"/>
            <a:headEnd/>
            <a:tailEnd/>
          </a:ln>
        </p:spPr>
      </p:pic>
      <p:pic>
        <p:nvPicPr>
          <p:cNvPr id="37893" name="Picture 1" descr="Free Bible illustrations at Free Bible images of young David, believing God will bring him victory, taking on the Philistine giant Goliath. (I Samuel 17:1-58): Slide 12"/>
          <p:cNvPicPr>
            <a:picLocks noChangeAspect="1" noChangeArrowheads="1"/>
          </p:cNvPicPr>
          <p:nvPr/>
        </p:nvPicPr>
        <p:blipFill>
          <a:blip r:embed="rId5" cstate="print"/>
          <a:srcRect/>
          <a:stretch>
            <a:fillRect/>
          </a:stretch>
        </p:blipFill>
        <p:spPr bwMode="auto">
          <a:xfrm>
            <a:off x="6248400" y="3962400"/>
            <a:ext cx="2254250" cy="1981200"/>
          </a:xfrm>
          <a:prstGeom prst="rect">
            <a:avLst/>
          </a:prstGeom>
          <a:noFill/>
          <a:ln w="9525">
            <a:noFill/>
            <a:miter lim="800000"/>
            <a:headEnd/>
            <a:tailEnd/>
          </a:ln>
        </p:spPr>
      </p:pic>
      <p:sp>
        <p:nvSpPr>
          <p:cNvPr id="10" name="Rectangle 9"/>
          <p:cNvSpPr/>
          <p:nvPr/>
        </p:nvSpPr>
        <p:spPr>
          <a:xfrm>
            <a:off x="457200" y="5943600"/>
            <a:ext cx="20574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6" action="ppaction://hlinksldjump"/>
              </a:rPr>
              <a:t>A. Noah</a:t>
            </a:r>
            <a:endParaRPr lang="en-US" dirty="0"/>
          </a:p>
        </p:txBody>
      </p:sp>
      <p:sp>
        <p:nvSpPr>
          <p:cNvPr id="11" name="Rectangle 10"/>
          <p:cNvSpPr/>
          <p:nvPr/>
        </p:nvSpPr>
        <p:spPr>
          <a:xfrm>
            <a:off x="3276600" y="5943600"/>
            <a:ext cx="21336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7" action="ppaction://hlinksldjump"/>
              </a:rPr>
              <a:t>B. Lot</a:t>
            </a:r>
            <a:endParaRPr lang="en-US" dirty="0"/>
          </a:p>
        </p:txBody>
      </p:sp>
      <p:sp>
        <p:nvSpPr>
          <p:cNvPr id="12" name="Rectangle 11"/>
          <p:cNvSpPr/>
          <p:nvPr/>
        </p:nvSpPr>
        <p:spPr>
          <a:xfrm>
            <a:off x="6248400" y="5943600"/>
            <a:ext cx="22860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8" action="ppaction://hlinksldjump"/>
              </a:rPr>
              <a:t>C. David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0" y="0"/>
            <a:ext cx="9144000" cy="55626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wrong answer, try again. Noah was a righteous man; he lived during a time when the world became evil; God told Noah to build an Ark that would serve as a haven for his family and two of every living thing of all flesh, both male and female; all of the flesh that was not on the ark died in the flood read Genesis 6 and 7 for additional information.   </a:t>
            </a:r>
          </a:p>
        </p:txBody>
      </p:sp>
      <p:sp>
        <p:nvSpPr>
          <p:cNvPr id="4" name="Left Arrow 3">
            <a:hlinkClick r:id="rId2" action="ppaction://hlinksldjump"/>
          </p:cNvPr>
          <p:cNvSpPr/>
          <p:nvPr/>
        </p:nvSpPr>
        <p:spPr>
          <a:xfrm>
            <a:off x="4114800" y="65532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8915" name="Picture 279" descr="https://encrypted-tbn2.gstatic.com/images?q=tbn:ANd9GcSHMHKj6xepPw9glR3o99lWq_juhoJLrBcpjHZf91HMspMngduqVg"/>
          <p:cNvPicPr>
            <a:picLocks noChangeAspect="1" noChangeArrowheads="1"/>
          </p:cNvPicPr>
          <p:nvPr/>
        </p:nvPicPr>
        <p:blipFill>
          <a:blip r:embed="rId3" cstate="print"/>
          <a:srcRect/>
          <a:stretch>
            <a:fillRect/>
          </a:stretch>
        </p:blipFill>
        <p:spPr bwMode="auto">
          <a:xfrm>
            <a:off x="3581400" y="5638800"/>
            <a:ext cx="2057400" cy="914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810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Correct answer   Lot was a nephew of Abraham  his wife turned into a pillar of salt when she turned and looked back at the city of Sodom and Gomorrah  in Genesis 13 and Genesis 19</a:t>
            </a:r>
          </a:p>
        </p:txBody>
      </p:sp>
      <p:sp>
        <p:nvSpPr>
          <p:cNvPr id="3" name="Right Arrow 2">
            <a:hlinkClick r:id="rId2" action="ppaction://hlinksldjump"/>
          </p:cNvPr>
          <p:cNvSpPr/>
          <p:nvPr/>
        </p:nvSpPr>
        <p:spPr>
          <a:xfrm>
            <a:off x="4191000" y="60198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9939" name="il_fi" descr="002-abraham-lot"/>
          <p:cNvPicPr>
            <a:picLocks noChangeAspect="1" noChangeArrowheads="1"/>
          </p:cNvPicPr>
          <p:nvPr/>
        </p:nvPicPr>
        <p:blipFill>
          <a:blip r:embed="rId3" cstate="print"/>
          <a:srcRect/>
          <a:stretch>
            <a:fillRect/>
          </a:stretch>
        </p:blipFill>
        <p:spPr bwMode="auto">
          <a:xfrm>
            <a:off x="3429000" y="3962400"/>
            <a:ext cx="2362200" cy="18288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8862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wrong answer, try again. David was Israel's greatest King; he wrote many of the Psalms, and he slew Goliath when he was a young boy; read more about David in 1 Samuel 16:7-13, Acts 13:22-23, 1 Samuel 17, I Kings 2:11 </a:t>
            </a:r>
          </a:p>
        </p:txBody>
      </p:sp>
      <p:sp>
        <p:nvSpPr>
          <p:cNvPr id="3" name="Left Arrow 2">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0963" name="Picture 67" descr="https://encrypted-tbn2.gstatic.com/images?q=tbn:ANd9GcT5XaU3hmnQ1xjLasWTKNhG9qyCPJGjxtO-hLT-kOJfmwmXQv7OBTgaM5n4"/>
          <p:cNvPicPr>
            <a:picLocks noChangeAspect="1" noChangeArrowheads="1"/>
          </p:cNvPicPr>
          <p:nvPr/>
        </p:nvPicPr>
        <p:blipFill>
          <a:blip r:embed="rId3" cstate="print"/>
          <a:srcRect/>
          <a:stretch>
            <a:fillRect/>
          </a:stretch>
        </p:blipFill>
        <p:spPr bwMode="auto">
          <a:xfrm>
            <a:off x="762000" y="3962400"/>
            <a:ext cx="2438400" cy="1819275"/>
          </a:xfrm>
          <a:prstGeom prst="rect">
            <a:avLst/>
          </a:prstGeom>
          <a:noFill/>
          <a:ln w="9525">
            <a:noFill/>
            <a:miter lim="800000"/>
            <a:headEnd/>
            <a:tailEnd/>
          </a:ln>
        </p:spPr>
      </p:pic>
      <p:pic>
        <p:nvPicPr>
          <p:cNvPr id="40964" name="Picture 1" descr="Free Bible illustrations at Free Bible images of young David, believing God will bring him victory, taking on the Philistine giant Goliath. (I Samuel 17:1-58): Slide 12"/>
          <p:cNvPicPr>
            <a:picLocks noChangeAspect="1" noChangeArrowheads="1"/>
          </p:cNvPicPr>
          <p:nvPr/>
        </p:nvPicPr>
        <p:blipFill>
          <a:blip r:embed="rId4" cstate="print"/>
          <a:srcRect/>
          <a:stretch>
            <a:fillRect/>
          </a:stretch>
        </p:blipFill>
        <p:spPr bwMode="auto">
          <a:xfrm>
            <a:off x="5181600" y="4114800"/>
            <a:ext cx="2590800" cy="1676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1905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 Who was I ?) click on the correct letter</a:t>
            </a:r>
          </a:p>
        </p:txBody>
      </p:sp>
      <p:sp>
        <p:nvSpPr>
          <p:cNvPr id="37889" name="Rectangle 1"/>
          <p:cNvSpPr>
            <a:spLocks noChangeArrowheads="1"/>
          </p:cNvSpPr>
          <p:nvPr/>
        </p:nvSpPr>
        <p:spPr bwMode="auto">
          <a:xfrm>
            <a:off x="0" y="1933575"/>
            <a:ext cx="9144000" cy="193992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just">
              <a:buFont typeface="Arial" pitchFamily="34" charset="0"/>
              <a:buChar char="•"/>
              <a:defRPr/>
            </a:pPr>
            <a:r>
              <a:rPr lang="en-US" sz="2400" b="1" dirty="0">
                <a:solidFill>
                  <a:schemeClr val="tx1"/>
                </a:solidFill>
                <a:latin typeface="Arial" pitchFamily="34" charset="0"/>
                <a:ea typeface="Times New Roman" pitchFamily="18" charset="0"/>
              </a:rPr>
              <a:t>I was a Pharisee and a ruler of the Jews</a:t>
            </a:r>
            <a:endParaRPr lang="en-US" sz="2400" dirty="0">
              <a:solidFill>
                <a:schemeClr val="tx1"/>
              </a:solidFill>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I came to the master by night, because I was shame to  </a:t>
            </a:r>
          </a:p>
          <a:p>
            <a:pPr algn="just" eaLnBrk="0" hangingPunct="0">
              <a:defRPr/>
            </a:pPr>
            <a:r>
              <a:rPr lang="en-US" sz="2400" b="1" dirty="0">
                <a:latin typeface="Arial" pitchFamily="34" charset="0"/>
                <a:ea typeface="Times New Roman" pitchFamily="18" charset="0"/>
              </a:rPr>
              <a:t>   </a:t>
            </a:r>
            <a:r>
              <a:rPr lang="en-US" sz="2400" b="1" dirty="0">
                <a:solidFill>
                  <a:schemeClr val="tx1"/>
                </a:solidFill>
                <a:latin typeface="Arial" pitchFamily="34" charset="0"/>
                <a:ea typeface="Times New Roman" pitchFamily="18" charset="0"/>
              </a:rPr>
              <a:t>come by</a:t>
            </a:r>
            <a:r>
              <a:rPr lang="en-US" sz="2400" dirty="0">
                <a:latin typeface="Arial" pitchFamily="34" charset="0"/>
              </a:rPr>
              <a:t> </a:t>
            </a:r>
            <a:r>
              <a:rPr lang="en-US" sz="2400" b="1" dirty="0">
                <a:solidFill>
                  <a:schemeClr val="tx1"/>
                </a:solidFill>
                <a:latin typeface="Arial" pitchFamily="34" charset="0"/>
                <a:ea typeface="Times New Roman" pitchFamily="18" charset="0"/>
              </a:rPr>
              <a:t>day</a:t>
            </a:r>
            <a:endParaRPr lang="en-US" sz="2400" dirty="0">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I asked a question about the new life</a:t>
            </a:r>
            <a:endParaRPr lang="en-US" sz="2400" dirty="0">
              <a:solidFill>
                <a:schemeClr val="tx1"/>
              </a:solidFill>
              <a:latin typeface="Arial" pitchFamily="34" charset="0"/>
            </a:endParaRPr>
          </a:p>
          <a:p>
            <a:pPr algn="just"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a:p>
            <a:pPr algn="just" eaLnBrk="0" hangingPunct="0">
              <a:defRPr/>
            </a:pPr>
            <a:r>
              <a:rPr lang="en-US" sz="1200" b="1" dirty="0">
                <a:solidFill>
                  <a:schemeClr val="tx1"/>
                </a:solidFill>
                <a:latin typeface="Arial" pitchFamily="34" charset="0"/>
                <a:ea typeface="Times New Roman" pitchFamily="18" charset="0"/>
              </a:rPr>
              <a:t>          </a:t>
            </a:r>
            <a:endParaRPr lang="en-US" dirty="0">
              <a:solidFill>
                <a:schemeClr val="tx1"/>
              </a:solidFill>
              <a:latin typeface="Arial" pitchFamily="34" charset="0"/>
            </a:endParaRPr>
          </a:p>
        </p:txBody>
      </p:sp>
      <p:pic>
        <p:nvPicPr>
          <p:cNvPr id="41987" name="Picture 2" descr="ANd9GcTpG80t9x4eGQnfAFcU6Nz_JhYQQSANJenWHCSNKsHzMHNDcEV67A"/>
          <p:cNvPicPr>
            <a:picLocks noChangeAspect="1" noChangeArrowheads="1"/>
          </p:cNvPicPr>
          <p:nvPr/>
        </p:nvPicPr>
        <p:blipFill>
          <a:blip r:embed="rId3" cstate="print"/>
          <a:srcRect/>
          <a:stretch>
            <a:fillRect/>
          </a:stretch>
        </p:blipFill>
        <p:spPr bwMode="auto">
          <a:xfrm>
            <a:off x="381000" y="3886200"/>
            <a:ext cx="1905000" cy="1981200"/>
          </a:xfrm>
          <a:prstGeom prst="rect">
            <a:avLst/>
          </a:prstGeom>
          <a:noFill/>
          <a:ln w="9525">
            <a:noFill/>
            <a:miter lim="800000"/>
            <a:headEnd/>
            <a:tailEnd/>
          </a:ln>
        </p:spPr>
      </p:pic>
      <p:pic>
        <p:nvPicPr>
          <p:cNvPr id="41988" name="Picture 3" descr="Peter denies Jesus"/>
          <p:cNvPicPr>
            <a:picLocks noChangeAspect="1" noChangeArrowheads="1"/>
          </p:cNvPicPr>
          <p:nvPr/>
        </p:nvPicPr>
        <p:blipFill>
          <a:blip r:embed="rId4" cstate="print"/>
          <a:srcRect/>
          <a:stretch>
            <a:fillRect/>
          </a:stretch>
        </p:blipFill>
        <p:spPr bwMode="auto">
          <a:xfrm>
            <a:off x="3200400" y="3886200"/>
            <a:ext cx="1981200" cy="1981200"/>
          </a:xfrm>
          <a:prstGeom prst="rect">
            <a:avLst/>
          </a:prstGeom>
          <a:noFill/>
          <a:ln w="9525">
            <a:noFill/>
            <a:miter lim="800000"/>
            <a:headEnd/>
            <a:tailEnd/>
          </a:ln>
        </p:spPr>
      </p:pic>
      <p:pic>
        <p:nvPicPr>
          <p:cNvPr id="41989" name="Picture 4" descr="Joseph, the baker and the cupbearer"/>
          <p:cNvPicPr>
            <a:picLocks noChangeAspect="1" noChangeArrowheads="1"/>
          </p:cNvPicPr>
          <p:nvPr/>
        </p:nvPicPr>
        <p:blipFill>
          <a:blip r:embed="rId5" cstate="print"/>
          <a:srcRect/>
          <a:stretch>
            <a:fillRect/>
          </a:stretch>
        </p:blipFill>
        <p:spPr bwMode="auto">
          <a:xfrm>
            <a:off x="6324600" y="3886200"/>
            <a:ext cx="1905000" cy="1905000"/>
          </a:xfrm>
          <a:prstGeom prst="rect">
            <a:avLst/>
          </a:prstGeom>
          <a:noFill/>
          <a:ln w="9525">
            <a:noFill/>
            <a:miter lim="800000"/>
            <a:headEnd/>
            <a:tailEnd/>
          </a:ln>
        </p:spPr>
      </p:pic>
      <p:sp>
        <p:nvSpPr>
          <p:cNvPr id="10" name="Rectangle 9"/>
          <p:cNvSpPr/>
          <p:nvPr/>
        </p:nvSpPr>
        <p:spPr>
          <a:xfrm>
            <a:off x="381000" y="5867400"/>
            <a:ext cx="19050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6" action="ppaction://hlinksldjump"/>
              </a:rPr>
              <a:t>A. Nicodemus</a:t>
            </a:r>
            <a:endParaRPr lang="en-US" dirty="0"/>
          </a:p>
        </p:txBody>
      </p:sp>
      <p:sp>
        <p:nvSpPr>
          <p:cNvPr id="11" name="Rectangle 10"/>
          <p:cNvSpPr/>
          <p:nvPr/>
        </p:nvSpPr>
        <p:spPr>
          <a:xfrm>
            <a:off x="3200400" y="5791200"/>
            <a:ext cx="19812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7" action="ppaction://hlinksldjump"/>
              </a:rPr>
              <a:t>B. Peter</a:t>
            </a:r>
            <a:endParaRPr lang="en-US" dirty="0"/>
          </a:p>
        </p:txBody>
      </p:sp>
      <p:sp>
        <p:nvSpPr>
          <p:cNvPr id="13" name="Rectangle 12"/>
          <p:cNvSpPr/>
          <p:nvPr/>
        </p:nvSpPr>
        <p:spPr>
          <a:xfrm>
            <a:off x="6324600" y="5791200"/>
            <a:ext cx="19050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8" action="ppaction://hlinksldjump"/>
              </a:rPr>
              <a:t>C. Joseph</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0" y="0"/>
            <a:ext cx="9144000" cy="2971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correct answer is that Nicodemus was a well-respected teacher of the Pharisees; he asked Jesus what must I do to be born again?;  read  John 3 for additional information on Nicodemus.</a:t>
            </a:r>
          </a:p>
        </p:txBody>
      </p:sp>
      <p:sp>
        <p:nvSpPr>
          <p:cNvPr id="4" name="Right Arrow 3">
            <a:hlinkClick r:id="rId2" action="ppaction://hlinksldjump"/>
          </p:cNvPr>
          <p:cNvSpPr/>
          <p:nvPr/>
        </p:nvSpPr>
        <p:spPr>
          <a:xfrm>
            <a:off x="4191000" y="60198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3011" name="Picture 2" descr="ANd9GcTpG80t9x4eGQnfAFcU6Nz_JhYQQSANJenWHCSNKsHzMHNDcEV67A"/>
          <p:cNvPicPr>
            <a:picLocks noChangeAspect="1" noChangeArrowheads="1"/>
          </p:cNvPicPr>
          <p:nvPr/>
        </p:nvPicPr>
        <p:blipFill>
          <a:blip r:embed="rId3" cstate="print"/>
          <a:srcRect/>
          <a:stretch>
            <a:fillRect/>
          </a:stretch>
        </p:blipFill>
        <p:spPr bwMode="auto">
          <a:xfrm>
            <a:off x="3276600" y="3124200"/>
            <a:ext cx="2559050" cy="25146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5334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Peter was the disciple who said that he would not deny Jesus, yet he denied him three times; Peter was also the disciple who cut off the soldier’s ear  in  the Garden of Gethsemane, where  the Roman soldiers  arrested Jesus and Judas betrayed him;  read more about Peter in  John 1:40-42, </a:t>
            </a:r>
          </a:p>
          <a:p>
            <a:pPr algn="ctr"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Matthew 4:18,  Matthew 26:33-35</a:t>
            </a:r>
          </a:p>
        </p:txBody>
      </p:sp>
      <p:sp>
        <p:nvSpPr>
          <p:cNvPr id="3" name="Left Arrow 2">
            <a:hlinkClick r:id="rId2" action="ppaction://hlinksldjump"/>
          </p:cNvPr>
          <p:cNvSpPr/>
          <p:nvPr/>
        </p:nvSpPr>
        <p:spPr>
          <a:xfrm>
            <a:off x="4114800" y="6324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4035" name="Picture 3" descr="Peter denies Jesus"/>
          <p:cNvPicPr>
            <a:picLocks noChangeAspect="1" noChangeArrowheads="1"/>
          </p:cNvPicPr>
          <p:nvPr/>
        </p:nvPicPr>
        <p:blipFill>
          <a:blip r:embed="rId3" cstate="print"/>
          <a:srcRect/>
          <a:stretch>
            <a:fillRect/>
          </a:stretch>
        </p:blipFill>
        <p:spPr bwMode="auto">
          <a:xfrm>
            <a:off x="3810000" y="5334000"/>
            <a:ext cx="1371600" cy="9906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810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wrong answer; try again. Joseph was called the dreamer; he was sold into slavery. Pharaoh found favor in Joseph and was appointed to a high administrative position; read more about Joseph in Genesis 37. </a:t>
            </a:r>
          </a:p>
        </p:txBody>
      </p:sp>
      <p:sp>
        <p:nvSpPr>
          <p:cNvPr id="3" name="Left Arrow 2">
            <a:hlinkClick r:id="rId2" action="ppaction://hlinksldjump"/>
          </p:cNvPr>
          <p:cNvSpPr/>
          <p:nvPr/>
        </p:nvSpPr>
        <p:spPr>
          <a:xfrm>
            <a:off x="4038600" y="62484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5059" name="Picture 4" descr="Joseph, the baker and the cupbearer"/>
          <p:cNvPicPr>
            <a:picLocks noChangeAspect="1" noChangeArrowheads="1"/>
          </p:cNvPicPr>
          <p:nvPr/>
        </p:nvPicPr>
        <p:blipFill>
          <a:blip r:embed="rId3" cstate="print"/>
          <a:srcRect/>
          <a:stretch>
            <a:fillRect/>
          </a:stretch>
        </p:blipFill>
        <p:spPr bwMode="auto">
          <a:xfrm>
            <a:off x="3276600" y="3962400"/>
            <a:ext cx="2362200" cy="2209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1" name="Picture 7" descr="Saint-Thomas-Apostle-e"/>
          <p:cNvPicPr>
            <a:picLocks noChangeAspect="1" noChangeArrowheads="1"/>
          </p:cNvPicPr>
          <p:nvPr/>
        </p:nvPicPr>
        <p:blipFill>
          <a:blip r:embed="rId2" cstate="print"/>
          <a:srcRect/>
          <a:stretch>
            <a:fillRect/>
          </a:stretch>
        </p:blipFill>
        <p:spPr bwMode="auto">
          <a:xfrm>
            <a:off x="3124200" y="3276600"/>
            <a:ext cx="2971800" cy="2514600"/>
          </a:xfrm>
          <a:prstGeom prst="rect">
            <a:avLst/>
          </a:prstGeom>
          <a:noFill/>
          <a:ln w="9525">
            <a:noFill/>
            <a:miter lim="800000"/>
            <a:headEnd/>
            <a:tailEnd/>
          </a:ln>
        </p:spPr>
      </p:pic>
      <p:sp>
        <p:nvSpPr>
          <p:cNvPr id="4" name="Rounded Rectangle 3"/>
          <p:cNvSpPr/>
          <p:nvPr/>
        </p:nvSpPr>
        <p:spPr>
          <a:xfrm>
            <a:off x="0" y="0"/>
            <a:ext cx="9144000" cy="2590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wrong answer, try again. Thomas was the disciple who doubted Jesus; read more about Thomas in John 20:24-28  </a:t>
            </a:r>
          </a:p>
        </p:txBody>
      </p:sp>
      <p:sp>
        <p:nvSpPr>
          <p:cNvPr id="7" name="Left Arrow 6">
            <a:hlinkClick r:id="rId3" action="ppaction://hlinksldjump"/>
          </p:cNvPr>
          <p:cNvSpPr/>
          <p:nvPr/>
        </p:nvSpPr>
        <p:spPr>
          <a:xfrm>
            <a:off x="42672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b="1" dirty="0">
              <a:ln w="18000">
                <a:solidFill>
                  <a:srgbClr val="FF0000"/>
                </a:solidFill>
                <a:prstDash val="solid"/>
                <a:miter lim="800000"/>
              </a:ln>
              <a:solidFill>
                <a:schemeClr val="accent2"/>
              </a:solidFill>
              <a:effectLst>
                <a:outerShdw blurRad="25500" dist="23000" dir="7020000" algn="tl">
                  <a:srgbClr val="000000">
                    <a:alpha val="50000"/>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17526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 Who was I ?) click on the correct letter</a:t>
            </a:r>
          </a:p>
        </p:txBody>
      </p:sp>
      <p:sp>
        <p:nvSpPr>
          <p:cNvPr id="40961" name="Rectangle 1"/>
          <p:cNvSpPr>
            <a:spLocks noChangeArrowheads="1"/>
          </p:cNvSpPr>
          <p:nvPr/>
        </p:nvSpPr>
        <p:spPr bwMode="auto">
          <a:xfrm>
            <a:off x="0" y="1901220"/>
            <a:ext cx="9144000" cy="156966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just">
              <a:buFont typeface="Arial" pitchFamily="34" charset="0"/>
              <a:buChar char="•"/>
              <a:defRPr/>
            </a:pPr>
            <a:r>
              <a:rPr lang="en-US" sz="2400" b="1" dirty="0">
                <a:solidFill>
                  <a:schemeClr val="tx1"/>
                </a:solidFill>
                <a:latin typeface="Arial" pitchFamily="34" charset="0"/>
                <a:ea typeface="Times New Roman" pitchFamily="18" charset="0"/>
              </a:rPr>
              <a:t>I was a rebel</a:t>
            </a:r>
            <a:endParaRPr lang="en-US" sz="2400" dirty="0">
              <a:latin typeface="Arial" pitchFamily="34" charset="0"/>
            </a:endParaRPr>
          </a:p>
          <a:p>
            <a:pPr algn="just">
              <a:buFont typeface="Arial" pitchFamily="34" charset="0"/>
              <a:buChar char="•"/>
              <a:defRPr/>
            </a:pPr>
            <a:r>
              <a:rPr lang="en-US" sz="2400" b="1" dirty="0">
                <a:solidFill>
                  <a:schemeClr val="tx1"/>
                </a:solidFill>
                <a:latin typeface="Arial" pitchFamily="34" charset="0"/>
                <a:ea typeface="Times New Roman" pitchFamily="18" charset="0"/>
              </a:rPr>
              <a:t>I burned down Roman cities</a:t>
            </a:r>
            <a:endParaRPr lang="en-US" sz="2400" dirty="0">
              <a:solidFill>
                <a:schemeClr val="tx1"/>
              </a:solidFill>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I was imprisoned and released for they chose to spare </a:t>
            </a:r>
          </a:p>
          <a:p>
            <a:pPr algn="just" eaLnBrk="0" hangingPunct="0">
              <a:defRPr/>
            </a:pPr>
            <a:r>
              <a:rPr lang="en-US" sz="2400" b="1" dirty="0">
                <a:latin typeface="Arial" pitchFamily="34" charset="0"/>
                <a:ea typeface="Times New Roman" pitchFamily="18" charset="0"/>
              </a:rPr>
              <a:t>  </a:t>
            </a:r>
            <a:r>
              <a:rPr lang="en-US" sz="2400" b="1" dirty="0">
                <a:solidFill>
                  <a:schemeClr val="tx1"/>
                </a:solidFill>
                <a:latin typeface="Arial" pitchFamily="34" charset="0"/>
                <a:ea typeface="Times New Roman" pitchFamily="18" charset="0"/>
              </a:rPr>
              <a:t>my life</a:t>
            </a:r>
            <a:endParaRPr lang="en-US" sz="2400" dirty="0">
              <a:solidFill>
                <a:schemeClr val="tx1"/>
              </a:solidFill>
              <a:latin typeface="Arial" pitchFamily="34" charset="0"/>
            </a:endParaRPr>
          </a:p>
        </p:txBody>
      </p:sp>
      <p:pic>
        <p:nvPicPr>
          <p:cNvPr id="46083" name="Picture 2" descr="ANd9GcScMEtBHhRV34pYacjW1SqAf9FQKsrS4u_4qIKDECzz2yKUaZv3"/>
          <p:cNvPicPr>
            <a:picLocks noChangeAspect="1" noChangeArrowheads="1"/>
          </p:cNvPicPr>
          <p:nvPr/>
        </p:nvPicPr>
        <p:blipFill>
          <a:blip r:embed="rId3" cstate="print"/>
          <a:srcRect/>
          <a:stretch>
            <a:fillRect/>
          </a:stretch>
        </p:blipFill>
        <p:spPr bwMode="auto">
          <a:xfrm>
            <a:off x="3429000" y="3505200"/>
            <a:ext cx="1905000" cy="2514600"/>
          </a:xfrm>
          <a:prstGeom prst="rect">
            <a:avLst/>
          </a:prstGeom>
          <a:noFill/>
          <a:ln w="9525">
            <a:noFill/>
            <a:miter lim="800000"/>
            <a:headEnd/>
            <a:tailEnd/>
          </a:ln>
        </p:spPr>
      </p:pic>
      <p:pic>
        <p:nvPicPr>
          <p:cNvPr id="46084" name="Picture 2" descr="Judas betrays Jesus"/>
          <p:cNvPicPr>
            <a:picLocks noChangeAspect="1" noChangeArrowheads="1"/>
          </p:cNvPicPr>
          <p:nvPr/>
        </p:nvPicPr>
        <p:blipFill>
          <a:blip r:embed="rId4" cstate="print"/>
          <a:srcRect/>
          <a:stretch>
            <a:fillRect/>
          </a:stretch>
        </p:blipFill>
        <p:spPr bwMode="auto">
          <a:xfrm>
            <a:off x="6324600" y="3505200"/>
            <a:ext cx="1981200" cy="2362200"/>
          </a:xfrm>
          <a:prstGeom prst="rect">
            <a:avLst/>
          </a:prstGeom>
          <a:noFill/>
          <a:ln w="9525">
            <a:noFill/>
            <a:miter lim="800000"/>
            <a:headEnd/>
            <a:tailEnd/>
          </a:ln>
        </p:spPr>
      </p:pic>
      <p:pic>
        <p:nvPicPr>
          <p:cNvPr id="46085" name="Picture 3" descr="Jesus before Pilate and Herod Antipas"/>
          <p:cNvPicPr>
            <a:picLocks noChangeAspect="1" noChangeArrowheads="1"/>
          </p:cNvPicPr>
          <p:nvPr/>
        </p:nvPicPr>
        <p:blipFill>
          <a:blip r:embed="rId5" cstate="print"/>
          <a:srcRect/>
          <a:stretch>
            <a:fillRect/>
          </a:stretch>
        </p:blipFill>
        <p:spPr bwMode="auto">
          <a:xfrm>
            <a:off x="304800" y="3505200"/>
            <a:ext cx="1981200" cy="2514600"/>
          </a:xfrm>
          <a:prstGeom prst="rect">
            <a:avLst/>
          </a:prstGeom>
          <a:noFill/>
          <a:ln w="9525">
            <a:noFill/>
            <a:miter lim="800000"/>
            <a:headEnd/>
            <a:tailEnd/>
          </a:ln>
        </p:spPr>
      </p:pic>
      <p:sp>
        <p:nvSpPr>
          <p:cNvPr id="10" name="Rectangle 9"/>
          <p:cNvSpPr/>
          <p:nvPr/>
        </p:nvSpPr>
        <p:spPr>
          <a:xfrm>
            <a:off x="304800" y="5943600"/>
            <a:ext cx="19812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6" action="ppaction://hlinksldjump"/>
              </a:rPr>
              <a:t>A, Pontius Pilot</a:t>
            </a:r>
            <a:endParaRPr lang="en-US" dirty="0"/>
          </a:p>
        </p:txBody>
      </p:sp>
      <p:sp>
        <p:nvSpPr>
          <p:cNvPr id="11" name="Rectangle 10"/>
          <p:cNvSpPr/>
          <p:nvPr/>
        </p:nvSpPr>
        <p:spPr>
          <a:xfrm>
            <a:off x="3352800" y="5943600"/>
            <a:ext cx="19812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7" action="ppaction://hlinksldjump"/>
              </a:rPr>
              <a:t>B. Barabbas</a:t>
            </a:r>
            <a:endParaRPr lang="en-US" dirty="0"/>
          </a:p>
        </p:txBody>
      </p:sp>
      <p:sp>
        <p:nvSpPr>
          <p:cNvPr id="12" name="Rectangle 11"/>
          <p:cNvSpPr/>
          <p:nvPr/>
        </p:nvSpPr>
        <p:spPr>
          <a:xfrm>
            <a:off x="6324600" y="5867400"/>
            <a:ext cx="19812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8" action="ppaction://hlinksldjump"/>
              </a:rPr>
              <a:t>C. Judas Iscariot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810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wrong answer try again Pilot was the Roman governor who approved the condemnation of Jesus; read more about Pontius Pilot in Matthew 27:2, Luke 23:4-6, </a:t>
            </a:r>
          </a:p>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John 18:38, 19:4,6  </a:t>
            </a:r>
          </a:p>
        </p:txBody>
      </p:sp>
      <p:sp>
        <p:nvSpPr>
          <p:cNvPr id="3" name="Left Arrow 2">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7107" name="Picture 3" descr="Jesus before Pilate and Herod Antipas"/>
          <p:cNvPicPr>
            <a:picLocks noChangeAspect="1" noChangeArrowheads="1"/>
          </p:cNvPicPr>
          <p:nvPr/>
        </p:nvPicPr>
        <p:blipFill>
          <a:blip r:embed="rId3" cstate="print"/>
          <a:srcRect/>
          <a:stretch>
            <a:fillRect/>
          </a:stretch>
        </p:blipFill>
        <p:spPr bwMode="auto">
          <a:xfrm>
            <a:off x="3429000" y="3886200"/>
            <a:ext cx="1905000" cy="19812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810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wrong answer; try again. Judas was one of the 12 disciples; he was the treasurer;   he betrayed Jesus and later hanged himself; read. </a:t>
            </a:r>
          </a:p>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John 12:3-6 Matthew  26: 22 -28 for additional information</a:t>
            </a:r>
          </a:p>
        </p:txBody>
      </p:sp>
      <p:sp>
        <p:nvSpPr>
          <p:cNvPr id="3" name="Left Arrow 2">
            <a:hlinkClick r:id="rId2" action="ppaction://hlinksldjump"/>
          </p:cNvPr>
          <p:cNvSpPr/>
          <p:nvPr/>
        </p:nvSpPr>
        <p:spPr>
          <a:xfrm>
            <a:off x="4038600" y="61722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8131" name="Picture 2" descr="Judas betrays Jesus"/>
          <p:cNvPicPr>
            <a:picLocks noChangeAspect="1" noChangeArrowheads="1"/>
          </p:cNvPicPr>
          <p:nvPr/>
        </p:nvPicPr>
        <p:blipFill>
          <a:blip r:embed="rId3" cstate="print"/>
          <a:srcRect/>
          <a:stretch>
            <a:fillRect/>
          </a:stretch>
        </p:blipFill>
        <p:spPr bwMode="auto">
          <a:xfrm>
            <a:off x="3429000" y="3962400"/>
            <a:ext cx="2362200" cy="20574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46482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Correct answer Barabbas was a prominent Jewish criminal; the Jewish leaders chose Barabbas  over Jesus to be freed and released by the Pilot  during the annual pass-over celebration;  read more about Barabbas in Matthew 27: 17-26</a:t>
            </a:r>
          </a:p>
        </p:txBody>
      </p:sp>
      <p:sp>
        <p:nvSpPr>
          <p:cNvPr id="3" name="Right Arrow 2">
            <a:hlinkClick r:id="rId2" action="ppaction://hlinksldjump"/>
          </p:cNvPr>
          <p:cNvSpPr/>
          <p:nvPr/>
        </p:nvSpPr>
        <p:spPr>
          <a:xfrm>
            <a:off x="4191000" y="60198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9155" name="Picture 2" descr="ANd9GcScMEtBHhRV34pYacjW1SqAf9FQKsrS4u_4qIKDECzz2yKUaZv3"/>
          <p:cNvPicPr>
            <a:picLocks noChangeAspect="1" noChangeArrowheads="1"/>
          </p:cNvPicPr>
          <p:nvPr/>
        </p:nvPicPr>
        <p:blipFill>
          <a:blip r:embed="rId3" cstate="print"/>
          <a:srcRect/>
          <a:stretch>
            <a:fillRect/>
          </a:stretch>
        </p:blipFill>
        <p:spPr bwMode="auto">
          <a:xfrm>
            <a:off x="3733800" y="4724400"/>
            <a:ext cx="2057400" cy="12954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1828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 Who was I?) click on the correct letter</a:t>
            </a:r>
          </a:p>
        </p:txBody>
      </p:sp>
      <p:sp>
        <p:nvSpPr>
          <p:cNvPr id="45057" name="Rectangle 1"/>
          <p:cNvSpPr>
            <a:spLocks noChangeArrowheads="1"/>
          </p:cNvSpPr>
          <p:nvPr/>
        </p:nvSpPr>
        <p:spPr bwMode="auto">
          <a:xfrm>
            <a:off x="0" y="1740722"/>
            <a:ext cx="9144000" cy="193899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nchor="ctr">
            <a:spAutoFit/>
          </a:bodyPr>
          <a:lstStyle/>
          <a:p>
            <a:pPr algn="just">
              <a:buFont typeface="Arial" pitchFamily="34" charset="0"/>
              <a:buChar char="•"/>
              <a:defRPr/>
            </a:pPr>
            <a:r>
              <a:rPr lang="en-US" sz="1200" b="1" dirty="0">
                <a:solidFill>
                  <a:schemeClr val="tx1"/>
                </a:solidFill>
                <a:latin typeface="Arial" pitchFamily="34" charset="0"/>
                <a:ea typeface="Times New Roman" pitchFamily="18" charset="0"/>
              </a:rPr>
              <a:t> </a:t>
            </a:r>
            <a:r>
              <a:rPr lang="en-US" sz="2400" b="1" dirty="0">
                <a:solidFill>
                  <a:schemeClr val="tx1"/>
                </a:solidFill>
                <a:latin typeface="Arial" pitchFamily="34" charset="0"/>
                <a:ea typeface="Times New Roman" pitchFamily="18" charset="0"/>
              </a:rPr>
              <a:t>I lived 930 years</a:t>
            </a:r>
            <a:endParaRPr lang="en-US" sz="2400" dirty="0">
              <a:solidFill>
                <a:schemeClr val="tx1"/>
              </a:solidFill>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 I named each animal in God's kingdom</a:t>
            </a:r>
            <a:endParaRPr lang="en-US" sz="2400" dirty="0">
              <a:solidFill>
                <a:schemeClr val="tx1"/>
              </a:solidFill>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Some people say that I caused sin to come into the    </a:t>
            </a:r>
          </a:p>
          <a:p>
            <a:pPr algn="just" eaLnBrk="0" hangingPunct="0">
              <a:defRPr/>
            </a:pPr>
            <a:r>
              <a:rPr lang="en-US" sz="2400" b="1" dirty="0">
                <a:latin typeface="Arial" pitchFamily="34" charset="0"/>
                <a:ea typeface="Times New Roman" pitchFamily="18" charset="0"/>
              </a:rPr>
              <a:t>  </a:t>
            </a:r>
            <a:r>
              <a:rPr lang="en-US" sz="2400" b="1" dirty="0">
                <a:solidFill>
                  <a:schemeClr val="tx1"/>
                </a:solidFill>
                <a:latin typeface="Arial" pitchFamily="34" charset="0"/>
                <a:ea typeface="Times New Roman" pitchFamily="18" charset="0"/>
              </a:rPr>
              <a:t>world</a:t>
            </a:r>
            <a:endParaRPr lang="en-US" sz="2400" dirty="0">
              <a:solidFill>
                <a:schemeClr val="tx1"/>
              </a:solidFill>
              <a:latin typeface="Arial" pitchFamily="34" charset="0"/>
            </a:endParaRPr>
          </a:p>
          <a:p>
            <a:pPr algn="just"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a:p>
            <a:pPr algn="just"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p:txBody>
      </p:sp>
      <p:pic>
        <p:nvPicPr>
          <p:cNvPr id="50179" name="il_fi" descr="a+bible-samson"/>
          <p:cNvPicPr>
            <a:picLocks noChangeAspect="1" noChangeArrowheads="1"/>
          </p:cNvPicPr>
          <p:nvPr/>
        </p:nvPicPr>
        <p:blipFill>
          <a:blip r:embed="rId3" cstate="print"/>
          <a:srcRect/>
          <a:stretch>
            <a:fillRect/>
          </a:stretch>
        </p:blipFill>
        <p:spPr bwMode="auto">
          <a:xfrm>
            <a:off x="6477000" y="3733800"/>
            <a:ext cx="2133600" cy="1828800"/>
          </a:xfrm>
          <a:prstGeom prst="rect">
            <a:avLst/>
          </a:prstGeom>
          <a:noFill/>
          <a:ln w="9525">
            <a:noFill/>
            <a:miter lim="800000"/>
            <a:headEnd/>
            <a:tailEnd/>
          </a:ln>
        </p:spPr>
      </p:pic>
      <p:pic>
        <p:nvPicPr>
          <p:cNvPr id="50180" name="Picture 2" descr="Joshua and Jericho"/>
          <p:cNvPicPr>
            <a:picLocks noChangeAspect="1" noChangeArrowheads="1"/>
          </p:cNvPicPr>
          <p:nvPr/>
        </p:nvPicPr>
        <p:blipFill>
          <a:blip r:embed="rId4" cstate="print"/>
          <a:srcRect/>
          <a:stretch>
            <a:fillRect/>
          </a:stretch>
        </p:blipFill>
        <p:spPr bwMode="auto">
          <a:xfrm>
            <a:off x="3429000" y="3733800"/>
            <a:ext cx="2057400" cy="1828800"/>
          </a:xfrm>
          <a:prstGeom prst="rect">
            <a:avLst/>
          </a:prstGeom>
          <a:noFill/>
          <a:ln w="9525">
            <a:noFill/>
            <a:miter lim="800000"/>
            <a:headEnd/>
            <a:tailEnd/>
          </a:ln>
        </p:spPr>
      </p:pic>
      <p:pic>
        <p:nvPicPr>
          <p:cNvPr id="50181" name="Picture 2" descr="methuselah-oldman-painting-tsr"/>
          <p:cNvPicPr>
            <a:picLocks noChangeAspect="1" noChangeArrowheads="1"/>
          </p:cNvPicPr>
          <p:nvPr/>
        </p:nvPicPr>
        <p:blipFill>
          <a:blip r:embed="rId5" cstate="print"/>
          <a:srcRect/>
          <a:stretch>
            <a:fillRect/>
          </a:stretch>
        </p:blipFill>
        <p:spPr bwMode="auto">
          <a:xfrm>
            <a:off x="228600" y="3733800"/>
            <a:ext cx="2057400" cy="1828800"/>
          </a:xfrm>
          <a:prstGeom prst="rect">
            <a:avLst/>
          </a:prstGeom>
          <a:noFill/>
          <a:ln w="9525">
            <a:noFill/>
            <a:miter lim="800000"/>
            <a:headEnd/>
            <a:tailEnd/>
          </a:ln>
        </p:spPr>
      </p:pic>
      <p:sp>
        <p:nvSpPr>
          <p:cNvPr id="10" name="Rectangle 9"/>
          <p:cNvSpPr/>
          <p:nvPr/>
        </p:nvSpPr>
        <p:spPr>
          <a:xfrm>
            <a:off x="228600" y="5562600"/>
            <a:ext cx="20574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6" action="ppaction://hlinksldjump"/>
              </a:rPr>
              <a:t>A . Methuselah</a:t>
            </a:r>
            <a:endParaRPr lang="en-US" dirty="0">
              <a:solidFill>
                <a:schemeClr val="tx1"/>
              </a:solidFill>
            </a:endParaRPr>
          </a:p>
        </p:txBody>
      </p:sp>
      <p:sp>
        <p:nvSpPr>
          <p:cNvPr id="11" name="Rectangle 10"/>
          <p:cNvSpPr/>
          <p:nvPr/>
        </p:nvSpPr>
        <p:spPr>
          <a:xfrm>
            <a:off x="3429000" y="5562600"/>
            <a:ext cx="20574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7" action="ppaction://hlinksldjump"/>
              </a:rPr>
              <a:t>B.  Joshua</a:t>
            </a:r>
            <a:endParaRPr lang="en-US" dirty="0">
              <a:solidFill>
                <a:schemeClr val="tx1"/>
              </a:solidFill>
            </a:endParaRPr>
          </a:p>
        </p:txBody>
      </p:sp>
      <p:sp>
        <p:nvSpPr>
          <p:cNvPr id="12" name="Rectangle 11">
            <a:hlinkClick r:id="rId8" action="ppaction://hlinksldjump"/>
          </p:cNvPr>
          <p:cNvSpPr/>
          <p:nvPr/>
        </p:nvSpPr>
        <p:spPr>
          <a:xfrm>
            <a:off x="6477000" y="5562600"/>
            <a:ext cx="21336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8" action="ppaction://hlinksldjump"/>
              </a:rPr>
              <a:t>C . Adam</a:t>
            </a:r>
            <a:endParaRPr lang="en-US"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352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wrong answer, try again. Joshua was the successor to Moses; he was known for fighting the battle of Jericho; read Joshua 6: 1-27 for additional information.</a:t>
            </a:r>
          </a:p>
        </p:txBody>
      </p:sp>
      <p:sp>
        <p:nvSpPr>
          <p:cNvPr id="3" name="Left Arrow 2">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1203" name="Picture 2" descr="Joshua and Jericho"/>
          <p:cNvPicPr>
            <a:picLocks noChangeAspect="1" noChangeArrowheads="1"/>
          </p:cNvPicPr>
          <p:nvPr/>
        </p:nvPicPr>
        <p:blipFill>
          <a:blip r:embed="rId3" cstate="print"/>
          <a:srcRect/>
          <a:stretch>
            <a:fillRect/>
          </a:stretch>
        </p:blipFill>
        <p:spPr bwMode="auto">
          <a:xfrm>
            <a:off x="3048000" y="3429000"/>
            <a:ext cx="2362200" cy="22098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429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wrong answer; try again. Methuselah lived 969 years; read Genesis 5:21-27 for additional information. </a:t>
            </a:r>
          </a:p>
        </p:txBody>
      </p:sp>
      <p:sp>
        <p:nvSpPr>
          <p:cNvPr id="3" name="Left Arrow 2">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2227" name="Picture 2" descr="methuselah-oldman-painting-tsr"/>
          <p:cNvPicPr>
            <a:picLocks noChangeAspect="1" noChangeArrowheads="1"/>
          </p:cNvPicPr>
          <p:nvPr/>
        </p:nvPicPr>
        <p:blipFill>
          <a:blip r:embed="rId3" cstate="print"/>
          <a:srcRect/>
          <a:stretch>
            <a:fillRect/>
          </a:stretch>
        </p:blipFill>
        <p:spPr bwMode="auto">
          <a:xfrm>
            <a:off x="3048000" y="3505200"/>
            <a:ext cx="2362200" cy="2286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810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Correct answer  Adam was the first man, and he was created in the image of  God (read more about Adam in Genesis 2:7-21, Genesis 3:17-20, Genesis 5: 3-5)</a:t>
            </a:r>
          </a:p>
        </p:txBody>
      </p:sp>
      <p:sp>
        <p:nvSpPr>
          <p:cNvPr id="3" name="Right Arrow 2">
            <a:hlinkClick r:id="rId2" action="ppaction://hlinksldjump"/>
          </p:cNvPr>
          <p:cNvSpPr/>
          <p:nvPr/>
        </p:nvSpPr>
        <p:spPr>
          <a:xfrm>
            <a:off x="4191000" y="61722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3251" name="il_fi" descr="a+bible-samson"/>
          <p:cNvPicPr>
            <a:picLocks noChangeAspect="1" noChangeArrowheads="1"/>
          </p:cNvPicPr>
          <p:nvPr/>
        </p:nvPicPr>
        <p:blipFill>
          <a:blip r:embed="rId3" cstate="print"/>
          <a:srcRect/>
          <a:stretch>
            <a:fillRect/>
          </a:stretch>
        </p:blipFill>
        <p:spPr bwMode="auto">
          <a:xfrm>
            <a:off x="3276600" y="3810000"/>
            <a:ext cx="2895600" cy="2286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2209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(Who was I?) click on the correct letter</a:t>
            </a:r>
          </a:p>
        </p:txBody>
      </p:sp>
      <p:sp>
        <p:nvSpPr>
          <p:cNvPr id="49153" name="Rectangle 1"/>
          <p:cNvSpPr>
            <a:spLocks noChangeArrowheads="1"/>
          </p:cNvSpPr>
          <p:nvPr/>
        </p:nvSpPr>
        <p:spPr bwMode="auto">
          <a:xfrm>
            <a:off x="0" y="2236311"/>
            <a:ext cx="9144000" cy="147732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buFont typeface="Arial" pitchFamily="34" charset="0"/>
              <a:buChar char="•"/>
              <a:tabLst>
                <a:tab pos="228600" algn="l"/>
              </a:tabLst>
              <a:defRPr/>
            </a:pPr>
            <a:r>
              <a:rPr lang="en-US" sz="2400" b="1" dirty="0">
                <a:solidFill>
                  <a:schemeClr val="tx1"/>
                </a:solidFill>
                <a:latin typeface="Arial" pitchFamily="34" charset="0"/>
                <a:ea typeface="Times New Roman" pitchFamily="18" charset="0"/>
              </a:rPr>
              <a:t>I was called the forerunner of Jesus Christ</a:t>
            </a:r>
            <a:endParaRPr lang="en-US" sz="2400" dirty="0">
              <a:solidFill>
                <a:schemeClr val="tx1"/>
              </a:solidFill>
              <a:latin typeface="Arial" pitchFamily="34" charset="0"/>
            </a:endParaRPr>
          </a:p>
          <a:p>
            <a:pPr eaLnBrk="0" hangingPunct="0">
              <a:buFont typeface="Arial" pitchFamily="34" charset="0"/>
              <a:buChar char="•"/>
              <a:tabLst>
                <a:tab pos="228600" algn="l"/>
              </a:tabLst>
              <a:defRPr/>
            </a:pPr>
            <a:r>
              <a:rPr lang="en-US" sz="2400" b="1" dirty="0">
                <a:solidFill>
                  <a:schemeClr val="tx1"/>
                </a:solidFill>
                <a:latin typeface="Arial" pitchFamily="34" charset="0"/>
                <a:ea typeface="Times New Roman" pitchFamily="18" charset="0"/>
              </a:rPr>
              <a:t>I had disciples</a:t>
            </a:r>
            <a:endParaRPr lang="en-US" sz="2400" dirty="0">
              <a:solidFill>
                <a:schemeClr val="tx1"/>
              </a:solidFill>
              <a:latin typeface="Arial" pitchFamily="34" charset="0"/>
            </a:endParaRPr>
          </a:p>
          <a:p>
            <a:pPr eaLnBrk="0" hangingPunct="0">
              <a:buFont typeface="Arial" pitchFamily="34" charset="0"/>
              <a:buChar char="•"/>
              <a:tabLst>
                <a:tab pos="228600" algn="l"/>
              </a:tabLst>
              <a:defRPr/>
            </a:pPr>
            <a:r>
              <a:rPr lang="en-US" sz="2400" b="1" dirty="0">
                <a:solidFill>
                  <a:schemeClr val="tx1"/>
                </a:solidFill>
                <a:latin typeface="Arial" pitchFamily="34" charset="0"/>
                <a:ea typeface="Times New Roman" pitchFamily="18" charset="0"/>
              </a:rPr>
              <a:t>I was the cousin of Jesus Christ</a:t>
            </a:r>
            <a:endParaRPr lang="en-US" sz="2400" dirty="0">
              <a:solidFill>
                <a:schemeClr val="tx1"/>
              </a:solidFill>
              <a:latin typeface="Arial" pitchFamily="34" charset="0"/>
            </a:endParaRPr>
          </a:p>
          <a:p>
            <a:pPr eaLnBrk="0" hangingPunct="0">
              <a:tabLst>
                <a:tab pos="228600" algn="l"/>
              </a:tabLst>
              <a:defRPr/>
            </a:pPr>
            <a:endParaRPr lang="en-US" dirty="0">
              <a:solidFill>
                <a:schemeClr val="tx1"/>
              </a:solidFill>
              <a:latin typeface="Arial" pitchFamily="34" charset="0"/>
            </a:endParaRPr>
          </a:p>
        </p:txBody>
      </p:sp>
      <p:pic>
        <p:nvPicPr>
          <p:cNvPr id="54275" name="Picture 3" descr="Jesus walks on water"/>
          <p:cNvPicPr>
            <a:picLocks noChangeAspect="1" noChangeArrowheads="1"/>
          </p:cNvPicPr>
          <p:nvPr/>
        </p:nvPicPr>
        <p:blipFill>
          <a:blip r:embed="rId3" cstate="print"/>
          <a:srcRect/>
          <a:stretch>
            <a:fillRect/>
          </a:stretch>
        </p:blipFill>
        <p:spPr bwMode="auto">
          <a:xfrm>
            <a:off x="3505200" y="3733800"/>
            <a:ext cx="1981200" cy="2057400"/>
          </a:xfrm>
          <a:prstGeom prst="rect">
            <a:avLst/>
          </a:prstGeom>
          <a:noFill/>
          <a:ln w="9525">
            <a:noFill/>
            <a:miter lim="800000"/>
            <a:headEnd/>
            <a:tailEnd/>
          </a:ln>
        </p:spPr>
      </p:pic>
      <p:pic>
        <p:nvPicPr>
          <p:cNvPr id="54276" name="Picture 10" descr="StBartholomewApos"/>
          <p:cNvPicPr>
            <a:picLocks noChangeAspect="1" noChangeArrowheads="1"/>
          </p:cNvPicPr>
          <p:nvPr/>
        </p:nvPicPr>
        <p:blipFill>
          <a:blip r:embed="rId4" cstate="print"/>
          <a:srcRect/>
          <a:stretch>
            <a:fillRect/>
          </a:stretch>
        </p:blipFill>
        <p:spPr bwMode="auto">
          <a:xfrm>
            <a:off x="6477000" y="3733800"/>
            <a:ext cx="1981200" cy="2057400"/>
          </a:xfrm>
          <a:prstGeom prst="rect">
            <a:avLst/>
          </a:prstGeom>
          <a:noFill/>
          <a:ln w="9525">
            <a:noFill/>
            <a:miter lim="800000"/>
            <a:headEnd/>
            <a:tailEnd/>
          </a:ln>
        </p:spPr>
      </p:pic>
      <p:pic>
        <p:nvPicPr>
          <p:cNvPr id="54277" name="Picture 2" descr="See full size image"/>
          <p:cNvPicPr>
            <a:picLocks noChangeAspect="1" noChangeArrowheads="1"/>
          </p:cNvPicPr>
          <p:nvPr/>
        </p:nvPicPr>
        <p:blipFill>
          <a:blip r:embed="rId5" cstate="print"/>
          <a:srcRect/>
          <a:stretch>
            <a:fillRect/>
          </a:stretch>
        </p:blipFill>
        <p:spPr bwMode="auto">
          <a:xfrm>
            <a:off x="152400" y="3733800"/>
            <a:ext cx="2133600" cy="2038350"/>
          </a:xfrm>
          <a:prstGeom prst="rect">
            <a:avLst/>
          </a:prstGeom>
          <a:noFill/>
          <a:ln w="9525">
            <a:noFill/>
            <a:miter lim="800000"/>
            <a:headEnd/>
            <a:tailEnd/>
          </a:ln>
        </p:spPr>
      </p:pic>
      <p:sp>
        <p:nvSpPr>
          <p:cNvPr id="11" name="Rectangle 10">
            <a:hlinkClick r:id="rId6" action="ppaction://hlinksldjump"/>
          </p:cNvPr>
          <p:cNvSpPr/>
          <p:nvPr/>
        </p:nvSpPr>
        <p:spPr>
          <a:xfrm>
            <a:off x="152400" y="5715000"/>
            <a:ext cx="2071688"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6" action="ppaction://hlinksldjump"/>
              </a:rPr>
              <a:t>A. Daniel</a:t>
            </a:r>
            <a:endParaRPr lang="en-US" dirty="0"/>
          </a:p>
        </p:txBody>
      </p:sp>
      <p:sp>
        <p:nvSpPr>
          <p:cNvPr id="12" name="Rectangle 11"/>
          <p:cNvSpPr/>
          <p:nvPr/>
        </p:nvSpPr>
        <p:spPr>
          <a:xfrm>
            <a:off x="6477000" y="5791200"/>
            <a:ext cx="1995488" cy="6858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7" action="ppaction://hlinksldjump"/>
              </a:rPr>
              <a:t>C. Nathanael Bartholomew</a:t>
            </a:r>
            <a:endParaRPr lang="en-US" dirty="0"/>
          </a:p>
        </p:txBody>
      </p:sp>
      <p:sp>
        <p:nvSpPr>
          <p:cNvPr id="13" name="Rectangle 12">
            <a:hlinkClick r:id="rId8" action="ppaction://hlinksldjump"/>
          </p:cNvPr>
          <p:cNvSpPr/>
          <p:nvPr/>
        </p:nvSpPr>
        <p:spPr>
          <a:xfrm>
            <a:off x="3505200" y="5791200"/>
            <a:ext cx="1995488" cy="7620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8" action="ppaction://hlinksldjump"/>
              </a:rPr>
              <a:t>B. John the Baptist</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810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wrong answer, try again. Daniel was a prophet and a government official; he was taken into captivity under the leadership of Babylonian King Nebuchadnezzar, he was cast into a lion’s  den;  he refused to obey the king’s orders; read more about Daniel in Daniel  5:17-30, 6:11-24  </a:t>
            </a:r>
          </a:p>
        </p:txBody>
      </p:sp>
      <p:sp>
        <p:nvSpPr>
          <p:cNvPr id="3" name="Left Arrow 2">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6323" name="Picture 2" descr="See full size image"/>
          <p:cNvPicPr>
            <a:picLocks noChangeAspect="1" noChangeArrowheads="1"/>
          </p:cNvPicPr>
          <p:nvPr/>
        </p:nvPicPr>
        <p:blipFill>
          <a:blip r:embed="rId3" cstate="print"/>
          <a:srcRect/>
          <a:stretch>
            <a:fillRect/>
          </a:stretch>
        </p:blipFill>
        <p:spPr bwMode="auto">
          <a:xfrm>
            <a:off x="3124200" y="3886200"/>
            <a:ext cx="2819400" cy="2057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Picture 8" descr="ANd9GcQIzFOT_sOI1Hnv-zCeaj09kOEUadraLbUBRR8jpbGjaSPAgDskjtQZJGui"/>
          <p:cNvPicPr>
            <a:picLocks noChangeAspect="1" noChangeArrowheads="1"/>
          </p:cNvPicPr>
          <p:nvPr/>
        </p:nvPicPr>
        <p:blipFill>
          <a:blip r:embed="rId2" cstate="print"/>
          <a:srcRect/>
          <a:stretch>
            <a:fillRect/>
          </a:stretch>
        </p:blipFill>
        <p:spPr bwMode="auto">
          <a:xfrm>
            <a:off x="3276600" y="3124200"/>
            <a:ext cx="2971800" cy="2362200"/>
          </a:xfrm>
          <a:prstGeom prst="rect">
            <a:avLst/>
          </a:prstGeom>
          <a:noFill/>
          <a:ln w="9525">
            <a:noFill/>
            <a:miter lim="800000"/>
            <a:headEnd/>
            <a:tailEnd/>
          </a:ln>
        </p:spPr>
      </p:pic>
      <p:sp>
        <p:nvSpPr>
          <p:cNvPr id="7" name="Rounded Rectangle 6"/>
          <p:cNvSpPr/>
          <p:nvPr/>
        </p:nvSpPr>
        <p:spPr>
          <a:xfrm>
            <a:off x="0" y="0"/>
            <a:ext cx="9144000" cy="20574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wrong answer try again; read more about John in The Gospel of John 20:2</a:t>
            </a:r>
          </a:p>
        </p:txBody>
      </p:sp>
      <p:sp>
        <p:nvSpPr>
          <p:cNvPr id="9" name="Right Arrow 8">
            <a:hlinkClick r:id="rId3" action="ppaction://hlinksldjump"/>
          </p:cNvPr>
          <p:cNvSpPr/>
          <p:nvPr/>
        </p:nvSpPr>
        <p:spPr>
          <a:xfrm rot="10800000">
            <a:off x="4554071" y="5867400"/>
            <a:ext cx="731837" cy="274637"/>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2286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Correct answer  John Baptist  baptized Jesus; read more about John Baptist  in Luke 1 and Matthew 3:1-15</a:t>
            </a:r>
          </a:p>
        </p:txBody>
      </p:sp>
      <p:sp>
        <p:nvSpPr>
          <p:cNvPr id="3" name="Right Arrow 2">
            <a:hlinkClick r:id="rId2" action="ppaction://hlinksldjump"/>
          </p:cNvPr>
          <p:cNvSpPr/>
          <p:nvPr/>
        </p:nvSpPr>
        <p:spPr>
          <a:xfrm>
            <a:off x="4191000" y="60198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7347" name="Picture 3" descr="Jesus walks on water"/>
          <p:cNvPicPr>
            <a:picLocks noChangeAspect="1" noChangeArrowheads="1"/>
          </p:cNvPicPr>
          <p:nvPr/>
        </p:nvPicPr>
        <p:blipFill>
          <a:blip r:embed="rId3" cstate="print"/>
          <a:srcRect/>
          <a:stretch>
            <a:fillRect/>
          </a:stretch>
        </p:blipFill>
        <p:spPr bwMode="auto">
          <a:xfrm>
            <a:off x="3429000" y="2667000"/>
            <a:ext cx="2667000" cy="2667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810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Nathaniel Bartholomew was one of the 12 apostles, a lot is not known about Nathaniel Bartholomew; read  Matthew 10:3, Mark 3:18, Luke 6:14; Acts 1:13 for additional information  </a:t>
            </a:r>
          </a:p>
        </p:txBody>
      </p:sp>
      <p:sp>
        <p:nvSpPr>
          <p:cNvPr id="3" name="Left Arrow 2">
            <a:hlinkClick r:id="rId2" action="ppaction://hlinksldjump"/>
          </p:cNvPr>
          <p:cNvSpPr/>
          <p:nvPr/>
        </p:nvSpPr>
        <p:spPr>
          <a:xfrm>
            <a:off x="4114800" y="60960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8371" name="Picture 10" descr="StBartholomewApos"/>
          <p:cNvPicPr>
            <a:picLocks noChangeAspect="1" noChangeArrowheads="1"/>
          </p:cNvPicPr>
          <p:nvPr/>
        </p:nvPicPr>
        <p:blipFill>
          <a:blip r:embed="rId3" cstate="print"/>
          <a:srcRect/>
          <a:stretch>
            <a:fillRect/>
          </a:stretch>
        </p:blipFill>
        <p:spPr bwMode="auto">
          <a:xfrm>
            <a:off x="3124200" y="3886200"/>
            <a:ext cx="2438400" cy="21336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19812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(Where was I ?) click on the right letter</a:t>
            </a:r>
          </a:p>
        </p:txBody>
      </p:sp>
      <p:sp>
        <p:nvSpPr>
          <p:cNvPr id="53249" name="Rectangle 1"/>
          <p:cNvSpPr>
            <a:spLocks noChangeArrowheads="1"/>
          </p:cNvSpPr>
          <p:nvPr/>
        </p:nvSpPr>
        <p:spPr bwMode="auto">
          <a:xfrm>
            <a:off x="0" y="2148870"/>
            <a:ext cx="9144000" cy="156966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just">
              <a:buFont typeface="Arial" pitchFamily="34" charset="0"/>
              <a:buChar char="•"/>
              <a:defRPr/>
            </a:pPr>
            <a:r>
              <a:rPr lang="en-US" sz="2400" b="1" dirty="0">
                <a:solidFill>
                  <a:schemeClr val="tx1"/>
                </a:solidFill>
                <a:latin typeface="Arial" pitchFamily="34" charset="0"/>
                <a:ea typeface="Times New Roman" pitchFamily="18" charset="0"/>
              </a:rPr>
              <a:t>I was a place where wicked men and women lived</a:t>
            </a:r>
            <a:endParaRPr lang="en-US" sz="2400" dirty="0">
              <a:solidFill>
                <a:schemeClr val="tx1"/>
              </a:solidFill>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Angels visited me</a:t>
            </a:r>
            <a:endParaRPr lang="en-US" sz="2400" dirty="0">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Fire and brimstone rained down on me</a:t>
            </a:r>
            <a:endParaRPr lang="en-US" sz="2400" dirty="0">
              <a:solidFill>
                <a:schemeClr val="tx1"/>
              </a:solidFill>
              <a:latin typeface="Arial" pitchFamily="34" charset="0"/>
            </a:endParaRPr>
          </a:p>
          <a:p>
            <a:pPr algn="just"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a:p>
            <a:pPr algn="just"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p:txBody>
      </p:sp>
      <p:pic>
        <p:nvPicPr>
          <p:cNvPr id="59395" name="Picture 2" descr="Free Bible illustrations at Free Bible images of Lot's rescue as Sodom and Gomorrah are destroyed. (Genesis 19:1-29)"/>
          <p:cNvPicPr>
            <a:picLocks noChangeAspect="1" noChangeArrowheads="1"/>
          </p:cNvPicPr>
          <p:nvPr/>
        </p:nvPicPr>
        <p:blipFill>
          <a:blip r:embed="rId3" cstate="print"/>
          <a:srcRect/>
          <a:stretch>
            <a:fillRect/>
          </a:stretch>
        </p:blipFill>
        <p:spPr bwMode="auto">
          <a:xfrm>
            <a:off x="6629400" y="3886200"/>
            <a:ext cx="2057400" cy="1828800"/>
          </a:xfrm>
          <a:prstGeom prst="rect">
            <a:avLst/>
          </a:prstGeom>
          <a:noFill/>
          <a:ln w="9525">
            <a:noFill/>
            <a:miter lim="800000"/>
            <a:headEnd/>
            <a:tailEnd/>
          </a:ln>
        </p:spPr>
      </p:pic>
      <p:pic>
        <p:nvPicPr>
          <p:cNvPr id="59396" name="Picture 3" descr="ANd9GcR6KkYZMBe69LMR3kWinUfRHeuYgWHEuIQXDqeoHu_j-mGJdF7kuA"/>
          <p:cNvPicPr>
            <a:picLocks noChangeAspect="1" noChangeArrowheads="1"/>
          </p:cNvPicPr>
          <p:nvPr/>
        </p:nvPicPr>
        <p:blipFill>
          <a:blip r:embed="rId4" cstate="print"/>
          <a:srcRect/>
          <a:stretch>
            <a:fillRect/>
          </a:stretch>
        </p:blipFill>
        <p:spPr bwMode="auto">
          <a:xfrm>
            <a:off x="3657600" y="3886200"/>
            <a:ext cx="2133600" cy="1905000"/>
          </a:xfrm>
          <a:prstGeom prst="rect">
            <a:avLst/>
          </a:prstGeom>
          <a:noFill/>
          <a:ln w="9525">
            <a:noFill/>
            <a:miter lim="800000"/>
            <a:headEnd/>
            <a:tailEnd/>
          </a:ln>
        </p:spPr>
      </p:pic>
      <p:pic>
        <p:nvPicPr>
          <p:cNvPr id="59397" name="Picture 4" descr="ANd9GcRn4ZILkYGEsdhNU_l-29sNbqqJIb-18wYig6G_PYIIyjdzcwh-"/>
          <p:cNvPicPr>
            <a:picLocks noChangeAspect="1" noChangeArrowheads="1"/>
          </p:cNvPicPr>
          <p:nvPr/>
        </p:nvPicPr>
        <p:blipFill>
          <a:blip r:embed="rId5" cstate="print"/>
          <a:srcRect/>
          <a:stretch>
            <a:fillRect/>
          </a:stretch>
        </p:blipFill>
        <p:spPr bwMode="auto">
          <a:xfrm>
            <a:off x="457200" y="3886200"/>
            <a:ext cx="2133600" cy="1828800"/>
          </a:xfrm>
          <a:prstGeom prst="rect">
            <a:avLst/>
          </a:prstGeom>
          <a:noFill/>
          <a:ln w="9525">
            <a:noFill/>
            <a:miter lim="800000"/>
            <a:headEnd/>
            <a:tailEnd/>
          </a:ln>
        </p:spPr>
      </p:pic>
      <p:sp>
        <p:nvSpPr>
          <p:cNvPr id="11" name="Rectangle 10"/>
          <p:cNvSpPr/>
          <p:nvPr/>
        </p:nvSpPr>
        <p:spPr>
          <a:xfrm>
            <a:off x="6629400" y="5715000"/>
            <a:ext cx="20574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6" action="ppaction://hlinksldjump"/>
              </a:rPr>
              <a:t>C. Sodom and Gomorrah</a:t>
            </a:r>
            <a:endParaRPr lang="en-US" dirty="0"/>
          </a:p>
        </p:txBody>
      </p:sp>
      <p:sp>
        <p:nvSpPr>
          <p:cNvPr id="12" name="Rectangle 11"/>
          <p:cNvSpPr/>
          <p:nvPr/>
        </p:nvSpPr>
        <p:spPr>
          <a:xfrm>
            <a:off x="3657600" y="5791200"/>
            <a:ext cx="21336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7" action="ppaction://hlinksldjump"/>
              </a:rPr>
              <a:t>B. Jerusalem</a:t>
            </a:r>
            <a:endParaRPr lang="en-US" dirty="0"/>
          </a:p>
        </p:txBody>
      </p:sp>
      <p:sp>
        <p:nvSpPr>
          <p:cNvPr id="13" name="Rectangle 12"/>
          <p:cNvSpPr/>
          <p:nvPr/>
        </p:nvSpPr>
        <p:spPr>
          <a:xfrm>
            <a:off x="457200" y="5715000"/>
            <a:ext cx="21336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8" action="ppaction://hlinksldjump"/>
              </a:rPr>
              <a:t>A. Nazareth</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1242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Nazareth is a town located north of Jerusalem Jesus grew up in Nazareth; read more about Nazareth in  Matthew 2:23 </a:t>
            </a:r>
          </a:p>
        </p:txBody>
      </p:sp>
      <p:sp>
        <p:nvSpPr>
          <p:cNvPr id="3" name="Left Arrow 2">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0419" name="Picture 4" descr="ANd9GcRn4ZILkYGEsdhNU_l-29sNbqqJIb-18wYig6G_PYIIyjdzcwh-"/>
          <p:cNvPicPr>
            <a:picLocks noChangeAspect="1" noChangeArrowheads="1"/>
          </p:cNvPicPr>
          <p:nvPr/>
        </p:nvPicPr>
        <p:blipFill>
          <a:blip r:embed="rId3" cstate="print"/>
          <a:srcRect/>
          <a:stretch>
            <a:fillRect/>
          </a:stretch>
        </p:blipFill>
        <p:spPr bwMode="auto">
          <a:xfrm>
            <a:off x="3429000" y="3429000"/>
            <a:ext cx="2438400" cy="20574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810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Jerusalem was the capital city it was called the city of David; it is considered the center of worship by both Judaism and Islam and  read more about Jerusalem in 2 Samuel 5:1-10</a:t>
            </a:r>
          </a:p>
        </p:txBody>
      </p:sp>
      <p:sp>
        <p:nvSpPr>
          <p:cNvPr id="3" name="Left Arrow 2">
            <a:hlinkClick r:id="rId2" action="ppaction://hlinksldjump"/>
          </p:cNvPr>
          <p:cNvSpPr/>
          <p:nvPr/>
        </p:nvSpPr>
        <p:spPr>
          <a:xfrm>
            <a:off x="4114800" y="60198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1443" name="Picture 3" descr="ANd9GcR6KkYZMBe69LMR3kWinUfRHeuYgWHEuIQXDqeoHu_j-mGJdF7kuA"/>
          <p:cNvPicPr>
            <a:picLocks noChangeAspect="1" noChangeArrowheads="1"/>
          </p:cNvPicPr>
          <p:nvPr/>
        </p:nvPicPr>
        <p:blipFill>
          <a:blip r:embed="rId3" cstate="print"/>
          <a:srcRect/>
          <a:stretch>
            <a:fillRect/>
          </a:stretch>
        </p:blipFill>
        <p:spPr bwMode="auto">
          <a:xfrm>
            <a:off x="3352800" y="3886200"/>
            <a:ext cx="2819400" cy="20574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5052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Right answer Sodom and Gomorrah  was considered a evil wicked city for additional information  read Genesis 13:10-12 </a:t>
            </a:r>
          </a:p>
        </p:txBody>
      </p:sp>
      <p:sp>
        <p:nvSpPr>
          <p:cNvPr id="3" name="Right Arrow 2">
            <a:hlinkClick r:id="rId2" action="ppaction://hlinksldjump"/>
          </p:cNvPr>
          <p:cNvSpPr/>
          <p:nvPr/>
        </p:nvSpPr>
        <p:spPr>
          <a:xfrm>
            <a:off x="4191000" y="60198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2467" name="Picture 2" descr="Free Bible illustrations at Free Bible images of Lot's rescue as Sodom and Gomorrah are destroyed. (Genesis 19:1-29)"/>
          <p:cNvPicPr>
            <a:picLocks noChangeAspect="1" noChangeArrowheads="1"/>
          </p:cNvPicPr>
          <p:nvPr/>
        </p:nvPicPr>
        <p:blipFill>
          <a:blip r:embed="rId3" cstate="print"/>
          <a:srcRect/>
          <a:stretch>
            <a:fillRect/>
          </a:stretch>
        </p:blipFill>
        <p:spPr bwMode="auto">
          <a:xfrm>
            <a:off x="3505200" y="3581400"/>
            <a:ext cx="2514600" cy="2286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2212975"/>
            <a:ext cx="9144000" cy="18462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buFont typeface="Arial" pitchFamily="34" charset="0"/>
              <a:buChar char="•"/>
              <a:defRPr/>
            </a:pPr>
            <a:r>
              <a:rPr lang="en-US" sz="2400" b="1" dirty="0">
                <a:solidFill>
                  <a:schemeClr val="tx1"/>
                </a:solidFill>
                <a:latin typeface="Arial" pitchFamily="34" charset="0"/>
                <a:ea typeface="Times New Roman" pitchFamily="18" charset="0"/>
              </a:rPr>
              <a:t>Two trees were planted in the midst of me</a:t>
            </a:r>
            <a:endParaRPr lang="en-US" sz="2400" dirty="0">
              <a:solidFill>
                <a:schemeClr val="tx1"/>
              </a:solidFill>
              <a:latin typeface="Arial" pitchFamily="34" charset="0"/>
            </a:endParaRPr>
          </a:p>
          <a:p>
            <a:pPr eaLnBrk="0" hangingPunct="0">
              <a:buFont typeface="Arial" pitchFamily="34" charset="0"/>
              <a:buChar char="•"/>
              <a:defRPr/>
            </a:pPr>
            <a:r>
              <a:rPr lang="en-US" sz="2400" b="1" dirty="0">
                <a:solidFill>
                  <a:schemeClr val="tx1"/>
                </a:solidFill>
                <a:latin typeface="Arial" pitchFamily="34" charset="0"/>
                <a:ea typeface="Times New Roman" pitchFamily="18" charset="0"/>
              </a:rPr>
              <a:t>I was known as a Paradise</a:t>
            </a:r>
            <a:endParaRPr lang="en-US" sz="2400" dirty="0">
              <a:solidFill>
                <a:schemeClr val="tx1"/>
              </a:solidFill>
              <a:latin typeface="Arial" pitchFamily="34" charset="0"/>
            </a:endParaRPr>
          </a:p>
          <a:p>
            <a:pPr eaLnBrk="0" hangingPunct="0">
              <a:buFont typeface="Arial" pitchFamily="34" charset="0"/>
              <a:buChar char="•"/>
              <a:defRPr/>
            </a:pPr>
            <a:r>
              <a:rPr lang="en-US" sz="2400" b="1" dirty="0">
                <a:solidFill>
                  <a:schemeClr val="tx1"/>
                </a:solidFill>
                <a:latin typeface="Arial" pitchFamily="34" charset="0"/>
                <a:ea typeface="Times New Roman" pitchFamily="18" charset="0"/>
              </a:rPr>
              <a:t>I was a garden</a:t>
            </a:r>
            <a:endParaRPr lang="en-US" sz="2400" dirty="0">
              <a:solidFill>
                <a:schemeClr val="tx1"/>
              </a:solidFill>
              <a:latin typeface="Arial" pitchFamily="34" charset="0"/>
            </a:endParaRPr>
          </a:p>
          <a:p>
            <a:pPr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a:p>
            <a:pPr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a:p>
            <a:pPr eaLnBrk="0" hangingPunct="0">
              <a:defRPr/>
            </a:pPr>
            <a:endParaRPr lang="en-US" dirty="0">
              <a:solidFill>
                <a:schemeClr val="tx1"/>
              </a:solidFill>
              <a:latin typeface="Arial" pitchFamily="34" charset="0"/>
            </a:endParaRPr>
          </a:p>
        </p:txBody>
      </p:sp>
      <p:sp>
        <p:nvSpPr>
          <p:cNvPr id="3" name="Rounded Rectangle 2"/>
          <p:cNvSpPr/>
          <p:nvPr/>
        </p:nvSpPr>
        <p:spPr>
          <a:xfrm>
            <a:off x="0" y="0"/>
            <a:ext cx="9144000" cy="21336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(Where was I?)  click on the right  letter</a:t>
            </a:r>
          </a:p>
        </p:txBody>
      </p:sp>
      <p:sp>
        <p:nvSpPr>
          <p:cNvPr id="4" name="Rounded Rectangle 3"/>
          <p:cNvSpPr/>
          <p:nvPr/>
        </p:nvSpPr>
        <p:spPr>
          <a:xfrm>
            <a:off x="152400" y="5867400"/>
            <a:ext cx="1828800" cy="731838"/>
          </a:xfrm>
          <a:prstGeom prst="roundRect">
            <a:avLst>
              <a:gd name="adj" fmla="val 0"/>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2" action="ppaction://hlinksldjump"/>
              </a:rPr>
              <a:t>A . The Garden of  </a:t>
            </a:r>
            <a:r>
              <a:rPr lang="en-US" sz="2000" dirty="0">
                <a:solidFill>
                  <a:schemeClr val="tx1"/>
                </a:solidFill>
                <a:hlinkClick r:id="rId2" action="ppaction://hlinksldjump"/>
              </a:rPr>
              <a:t>Gethsemane</a:t>
            </a:r>
            <a:endParaRPr lang="en-US" sz="2000" dirty="0">
              <a:solidFill>
                <a:schemeClr val="tx1"/>
              </a:solidFill>
            </a:endParaRPr>
          </a:p>
        </p:txBody>
      </p:sp>
      <p:pic>
        <p:nvPicPr>
          <p:cNvPr id="63492" name="Picture 2" descr="Garden of Gethsemane Andrea Mantegna 1470 300x222 Our Generations Gethsemane "/>
          <p:cNvPicPr>
            <a:picLocks noChangeAspect="1" noChangeArrowheads="1"/>
          </p:cNvPicPr>
          <p:nvPr/>
        </p:nvPicPr>
        <p:blipFill>
          <a:blip r:embed="rId3" cstate="print"/>
          <a:srcRect/>
          <a:stretch>
            <a:fillRect/>
          </a:stretch>
        </p:blipFill>
        <p:spPr bwMode="auto">
          <a:xfrm>
            <a:off x="152400" y="4114800"/>
            <a:ext cx="1828800" cy="1752600"/>
          </a:xfrm>
          <a:prstGeom prst="rect">
            <a:avLst/>
          </a:prstGeom>
          <a:noFill/>
          <a:ln w="9525">
            <a:noFill/>
            <a:miter lim="800000"/>
            <a:headEnd/>
            <a:tailEnd/>
          </a:ln>
        </p:spPr>
      </p:pic>
      <p:pic>
        <p:nvPicPr>
          <p:cNvPr id="63493" name="Picture 3"/>
          <p:cNvPicPr>
            <a:picLocks noChangeAspect="1" noChangeArrowheads="1"/>
          </p:cNvPicPr>
          <p:nvPr/>
        </p:nvPicPr>
        <p:blipFill>
          <a:blip r:embed="rId4" cstate="print"/>
          <a:srcRect/>
          <a:stretch>
            <a:fillRect/>
          </a:stretch>
        </p:blipFill>
        <p:spPr bwMode="auto">
          <a:xfrm>
            <a:off x="6858000" y="4114800"/>
            <a:ext cx="1905000" cy="1720850"/>
          </a:xfrm>
          <a:prstGeom prst="rect">
            <a:avLst/>
          </a:prstGeom>
          <a:noFill/>
          <a:ln w="9525">
            <a:noFill/>
            <a:miter lim="800000"/>
            <a:headEnd/>
            <a:tailEnd/>
          </a:ln>
        </p:spPr>
      </p:pic>
      <p:pic>
        <p:nvPicPr>
          <p:cNvPr id="63494" name="Picture 4" descr="ANd9GcQCM8R048QmmJORXa0i-3h6loqWI9lx9EaNCKjDqSYIQgSDGHxj"/>
          <p:cNvPicPr>
            <a:picLocks noChangeAspect="1" noChangeArrowheads="1"/>
          </p:cNvPicPr>
          <p:nvPr/>
        </p:nvPicPr>
        <p:blipFill>
          <a:blip r:embed="rId5" cstate="print"/>
          <a:srcRect/>
          <a:stretch>
            <a:fillRect/>
          </a:stretch>
        </p:blipFill>
        <p:spPr bwMode="auto">
          <a:xfrm>
            <a:off x="3810000" y="4114800"/>
            <a:ext cx="1905000" cy="1828800"/>
          </a:xfrm>
          <a:prstGeom prst="rect">
            <a:avLst/>
          </a:prstGeom>
          <a:noFill/>
          <a:ln w="9525">
            <a:noFill/>
            <a:miter lim="800000"/>
            <a:headEnd/>
            <a:tailEnd/>
          </a:ln>
        </p:spPr>
      </p:pic>
      <p:sp>
        <p:nvSpPr>
          <p:cNvPr id="13" name="Rectangle 12"/>
          <p:cNvSpPr/>
          <p:nvPr/>
        </p:nvSpPr>
        <p:spPr>
          <a:xfrm>
            <a:off x="3810000" y="5943600"/>
            <a:ext cx="19050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6" action="ppaction://hlinksldjump"/>
              </a:rPr>
              <a:t>B. Sunset Western Garden</a:t>
            </a:r>
            <a:endParaRPr lang="en-US" dirty="0"/>
          </a:p>
        </p:txBody>
      </p:sp>
      <p:sp>
        <p:nvSpPr>
          <p:cNvPr id="14" name="Rectangle 13"/>
          <p:cNvSpPr/>
          <p:nvPr/>
        </p:nvSpPr>
        <p:spPr>
          <a:xfrm>
            <a:off x="6858000" y="5867400"/>
            <a:ext cx="19050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7" action="ppaction://hlinksldjump"/>
              </a:rPr>
              <a:t>C. Garden of Eden</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0" y="0"/>
            <a:ext cx="9144000" cy="3429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the Garden of Gethsemane is where Jesus was betrayed by Judas and arrested by the Roman soldiers for additional information read  Mark 14:32 </a:t>
            </a:r>
          </a:p>
        </p:txBody>
      </p:sp>
      <p:sp>
        <p:nvSpPr>
          <p:cNvPr id="4" name="Left Arrow 3">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4515" name="Picture 2" descr="Garden of Gethsemane Andrea Mantegna 1470 300x222 Our Generations Gethsemane "/>
          <p:cNvPicPr>
            <a:picLocks noChangeAspect="1" noChangeArrowheads="1"/>
          </p:cNvPicPr>
          <p:nvPr/>
        </p:nvPicPr>
        <p:blipFill>
          <a:blip r:embed="rId3" cstate="print"/>
          <a:srcRect/>
          <a:stretch>
            <a:fillRect/>
          </a:stretch>
        </p:blipFill>
        <p:spPr bwMode="auto">
          <a:xfrm>
            <a:off x="3276600" y="3733800"/>
            <a:ext cx="2438400" cy="22098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27432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the Sunset Western Garden is not a biblical garden</a:t>
            </a:r>
          </a:p>
        </p:txBody>
      </p:sp>
      <p:sp>
        <p:nvSpPr>
          <p:cNvPr id="3" name="Left Arrow 2">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5539" name="Picture 4" descr="ANd9GcQCM8R048QmmJORXa0i-3h6loqWI9lx9EaNCKjDqSYIQgSDGHxj"/>
          <p:cNvPicPr>
            <a:picLocks noChangeAspect="1" noChangeArrowheads="1"/>
          </p:cNvPicPr>
          <p:nvPr/>
        </p:nvPicPr>
        <p:blipFill>
          <a:blip r:embed="rId3" cstate="print"/>
          <a:srcRect/>
          <a:stretch>
            <a:fillRect/>
          </a:stretch>
        </p:blipFill>
        <p:spPr bwMode="auto">
          <a:xfrm>
            <a:off x="3200400" y="3048000"/>
            <a:ext cx="2667000" cy="23622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28956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Right answer Eden was the home of  Adam and Eve the first man and woman for additional information read Genesis 2:8</a:t>
            </a:r>
          </a:p>
        </p:txBody>
      </p:sp>
      <p:sp>
        <p:nvSpPr>
          <p:cNvPr id="3" name="Right Arrow 2">
            <a:hlinkClick r:id="rId2" action="ppaction://hlinksldjump"/>
          </p:cNvPr>
          <p:cNvSpPr/>
          <p:nvPr/>
        </p:nvSpPr>
        <p:spPr>
          <a:xfrm>
            <a:off x="4191000" y="60198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6563" name="Picture 3"/>
          <p:cNvPicPr>
            <a:picLocks noChangeAspect="1" noChangeArrowheads="1"/>
          </p:cNvPicPr>
          <p:nvPr/>
        </p:nvPicPr>
        <p:blipFill>
          <a:blip r:embed="rId3" cstate="print"/>
          <a:srcRect/>
          <a:stretch>
            <a:fillRect/>
          </a:stretch>
        </p:blipFill>
        <p:spPr bwMode="auto">
          <a:xfrm>
            <a:off x="3200400" y="2895600"/>
            <a:ext cx="2895600" cy="2895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Picture 11" descr="See full size image"/>
          <p:cNvPicPr>
            <a:picLocks noChangeAspect="1" noChangeArrowheads="1"/>
          </p:cNvPicPr>
          <p:nvPr/>
        </p:nvPicPr>
        <p:blipFill>
          <a:blip r:embed="rId2" cstate="print"/>
          <a:srcRect/>
          <a:stretch>
            <a:fillRect/>
          </a:stretch>
        </p:blipFill>
        <p:spPr bwMode="auto">
          <a:xfrm>
            <a:off x="2819400" y="1981200"/>
            <a:ext cx="3276600" cy="2468563"/>
          </a:xfrm>
          <a:prstGeom prst="rect">
            <a:avLst/>
          </a:prstGeom>
          <a:noFill/>
          <a:ln w="9525">
            <a:noFill/>
            <a:miter lim="800000"/>
            <a:headEnd/>
            <a:tailEnd/>
          </a:ln>
        </p:spPr>
      </p:pic>
      <p:sp>
        <p:nvSpPr>
          <p:cNvPr id="3" name="Rounded Rectangle 2"/>
          <p:cNvSpPr/>
          <p:nvPr/>
        </p:nvSpPr>
        <p:spPr>
          <a:xfrm>
            <a:off x="0" y="0"/>
            <a:ext cx="9144000" cy="19812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correct answer read Act 9 and Acts 22 for additional information on the Apostle Paul.</a:t>
            </a:r>
          </a:p>
        </p:txBody>
      </p:sp>
      <p:sp>
        <p:nvSpPr>
          <p:cNvPr id="4" name="Right Arrow 3">
            <a:hlinkClick r:id="rId3" action="ppaction://hlinksldjump"/>
          </p:cNvPr>
          <p:cNvSpPr/>
          <p:nvPr/>
        </p:nvSpPr>
        <p:spPr>
          <a:xfrm>
            <a:off x="4267200" y="57150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1828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(Where was I ?)</a:t>
            </a:r>
          </a:p>
        </p:txBody>
      </p:sp>
      <p:sp>
        <p:nvSpPr>
          <p:cNvPr id="61442" name="Rectangle 2"/>
          <p:cNvSpPr>
            <a:spLocks noChangeArrowheads="1"/>
          </p:cNvSpPr>
          <p:nvPr/>
        </p:nvSpPr>
        <p:spPr bwMode="auto">
          <a:xfrm>
            <a:off x="0" y="1905000"/>
            <a:ext cx="9144000" cy="157003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just">
              <a:buFont typeface="Arial" pitchFamily="34" charset="0"/>
              <a:buChar char="•"/>
              <a:defRPr/>
            </a:pPr>
            <a:r>
              <a:rPr lang="en-US" sz="2400" b="1" dirty="0">
                <a:solidFill>
                  <a:schemeClr val="tx1"/>
                </a:solidFill>
                <a:latin typeface="Arial" pitchFamily="34" charset="0"/>
                <a:ea typeface="Times New Roman" pitchFamily="18" charset="0"/>
              </a:rPr>
              <a:t>I am either known as a mountain or as a desert</a:t>
            </a:r>
            <a:endParaRPr lang="en-US" sz="2400" dirty="0">
              <a:solidFill>
                <a:schemeClr val="tx1"/>
              </a:solidFill>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I became very famous when the Hebrews came out of   </a:t>
            </a:r>
          </a:p>
          <a:p>
            <a:pPr algn="just" eaLnBrk="0" hangingPunct="0">
              <a:defRPr/>
            </a:pPr>
            <a:r>
              <a:rPr lang="en-US" sz="2400" b="1" dirty="0">
                <a:latin typeface="Arial" pitchFamily="34" charset="0"/>
                <a:ea typeface="Times New Roman" pitchFamily="18" charset="0"/>
              </a:rPr>
              <a:t> </a:t>
            </a:r>
            <a:r>
              <a:rPr lang="en-US" sz="2400" b="1" dirty="0">
                <a:solidFill>
                  <a:schemeClr val="tx1"/>
                </a:solidFill>
                <a:latin typeface="Arial" pitchFamily="34" charset="0"/>
                <a:ea typeface="Times New Roman" pitchFamily="18" charset="0"/>
              </a:rPr>
              <a:t>Egyptian slavery</a:t>
            </a:r>
            <a:endParaRPr lang="en-US" sz="2400" dirty="0">
              <a:solidFill>
                <a:schemeClr val="tx1"/>
              </a:solidFill>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A very important event took place on me</a:t>
            </a:r>
            <a:endParaRPr lang="en-US" sz="2400" dirty="0">
              <a:solidFill>
                <a:schemeClr val="tx1"/>
              </a:solidFill>
              <a:latin typeface="Arial" pitchFamily="34" charset="0"/>
            </a:endParaRPr>
          </a:p>
        </p:txBody>
      </p:sp>
      <p:pic>
        <p:nvPicPr>
          <p:cNvPr id="67587" name="Picture 2" descr="ANd9GcT5MIX8xep2SFjMax7Ky7DeY9EMg8kj-piGVoi5Wsd1YkBU9mEy"/>
          <p:cNvPicPr>
            <a:picLocks noChangeAspect="1" noChangeArrowheads="1"/>
          </p:cNvPicPr>
          <p:nvPr/>
        </p:nvPicPr>
        <p:blipFill>
          <a:blip r:embed="rId3" cstate="print"/>
          <a:srcRect/>
          <a:stretch>
            <a:fillRect/>
          </a:stretch>
        </p:blipFill>
        <p:spPr bwMode="auto">
          <a:xfrm>
            <a:off x="3505200" y="3505200"/>
            <a:ext cx="2133600" cy="2362200"/>
          </a:xfrm>
          <a:prstGeom prst="rect">
            <a:avLst/>
          </a:prstGeom>
          <a:noFill/>
          <a:ln w="9525">
            <a:noFill/>
            <a:miter lim="800000"/>
            <a:headEnd/>
            <a:tailEnd/>
          </a:ln>
        </p:spPr>
      </p:pic>
      <p:pic>
        <p:nvPicPr>
          <p:cNvPr id="67588" name="Picture 3" descr="ANd9GcQvNCKlm7h9OFIZso3X1ahTk0Gi8j1EbxYoRLiRRe3hazmZorus"/>
          <p:cNvPicPr>
            <a:picLocks noChangeAspect="1" noChangeArrowheads="1"/>
          </p:cNvPicPr>
          <p:nvPr/>
        </p:nvPicPr>
        <p:blipFill>
          <a:blip r:embed="rId4" cstate="print"/>
          <a:srcRect/>
          <a:stretch>
            <a:fillRect/>
          </a:stretch>
        </p:blipFill>
        <p:spPr bwMode="auto">
          <a:xfrm>
            <a:off x="457200" y="3505200"/>
            <a:ext cx="2133600" cy="2286000"/>
          </a:xfrm>
          <a:prstGeom prst="rect">
            <a:avLst/>
          </a:prstGeom>
          <a:noFill/>
          <a:ln w="9525">
            <a:noFill/>
            <a:miter lim="800000"/>
            <a:headEnd/>
            <a:tailEnd/>
          </a:ln>
        </p:spPr>
      </p:pic>
      <p:pic>
        <p:nvPicPr>
          <p:cNvPr id="67589" name="Picture 2" descr="ANd9GcTwM-lhOXpIVWMYqTEOh3uAC_00xQEhvjtdEh5hKEdzanBeI3ZH7DdIySo"/>
          <p:cNvPicPr>
            <a:picLocks noChangeAspect="1" noChangeArrowheads="1"/>
          </p:cNvPicPr>
          <p:nvPr/>
        </p:nvPicPr>
        <p:blipFill>
          <a:blip r:embed="rId5" cstate="print"/>
          <a:srcRect/>
          <a:stretch>
            <a:fillRect/>
          </a:stretch>
        </p:blipFill>
        <p:spPr bwMode="auto">
          <a:xfrm>
            <a:off x="6477000" y="3505200"/>
            <a:ext cx="2362200" cy="2286000"/>
          </a:xfrm>
          <a:prstGeom prst="rect">
            <a:avLst/>
          </a:prstGeom>
          <a:noFill/>
          <a:ln w="9525">
            <a:noFill/>
            <a:miter lim="800000"/>
            <a:headEnd/>
            <a:tailEnd/>
          </a:ln>
        </p:spPr>
      </p:pic>
      <p:sp>
        <p:nvSpPr>
          <p:cNvPr id="10" name="Rectangle 9"/>
          <p:cNvSpPr/>
          <p:nvPr/>
        </p:nvSpPr>
        <p:spPr>
          <a:xfrm>
            <a:off x="457200" y="5791200"/>
            <a:ext cx="21336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6" action="ppaction://hlinksldjump"/>
              </a:rPr>
              <a:t>A. Mount Carmel</a:t>
            </a:r>
            <a:endParaRPr lang="en-US" dirty="0">
              <a:solidFill>
                <a:schemeClr val="tx1"/>
              </a:solidFill>
            </a:endParaRPr>
          </a:p>
        </p:txBody>
      </p:sp>
      <p:sp>
        <p:nvSpPr>
          <p:cNvPr id="11" name="Rectangle 10"/>
          <p:cNvSpPr/>
          <p:nvPr/>
        </p:nvSpPr>
        <p:spPr>
          <a:xfrm>
            <a:off x="3429000" y="5867400"/>
            <a:ext cx="22098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7" action="ppaction://hlinksldjump"/>
              </a:rPr>
              <a:t>B. Mount Sinai </a:t>
            </a:r>
            <a:endParaRPr lang="en-US" dirty="0">
              <a:solidFill>
                <a:schemeClr val="tx1"/>
              </a:solidFill>
            </a:endParaRPr>
          </a:p>
        </p:txBody>
      </p:sp>
      <p:sp>
        <p:nvSpPr>
          <p:cNvPr id="12" name="Rectangle 11"/>
          <p:cNvSpPr/>
          <p:nvPr/>
        </p:nvSpPr>
        <p:spPr>
          <a:xfrm>
            <a:off x="6477000" y="5791200"/>
            <a:ext cx="23622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8" action="ppaction://hlinksldjump"/>
              </a:rPr>
              <a:t>C. Mount  of Olives</a:t>
            </a:r>
            <a:endParaRPr lang="en-US" dirty="0">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0" y="0"/>
            <a:ext cx="9144000" cy="3048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Elijah battled the prophets of Baal on Mount Carmel for additional information read  1 Kings 18:17-40</a:t>
            </a:r>
          </a:p>
        </p:txBody>
      </p:sp>
      <p:sp>
        <p:nvSpPr>
          <p:cNvPr id="4" name="Left Arrow 3">
            <a:hlinkClick r:id="rId2" action="ppaction://hlinksldjump"/>
          </p:cNvPr>
          <p:cNvSpPr/>
          <p:nvPr/>
        </p:nvSpPr>
        <p:spPr>
          <a:xfrm>
            <a:off x="4038600" y="61722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8611" name="Picture 3" descr="ANd9GcQvNCKlm7h9OFIZso3X1ahTk0Gi8j1EbxYoRLiRRe3hazmZorus"/>
          <p:cNvPicPr>
            <a:picLocks noChangeAspect="1" noChangeArrowheads="1"/>
          </p:cNvPicPr>
          <p:nvPr/>
        </p:nvPicPr>
        <p:blipFill>
          <a:blip r:embed="rId3" cstate="print"/>
          <a:srcRect/>
          <a:stretch>
            <a:fillRect/>
          </a:stretch>
        </p:blipFill>
        <p:spPr bwMode="auto">
          <a:xfrm>
            <a:off x="2819400" y="3200400"/>
            <a:ext cx="3048000" cy="28956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2004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Right answer the  10 commandments were given to Moses on Mount Sinai read Exodus 19 and 20 for additional information on the 10 commandments and Mount Sinai</a:t>
            </a:r>
          </a:p>
        </p:txBody>
      </p:sp>
      <p:sp>
        <p:nvSpPr>
          <p:cNvPr id="3" name="Right Arrow 2">
            <a:hlinkClick r:id="rId2" action="ppaction://hlinksldjump"/>
          </p:cNvPr>
          <p:cNvSpPr/>
          <p:nvPr/>
        </p:nvSpPr>
        <p:spPr>
          <a:xfrm>
            <a:off x="4191000" y="60198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9635" name="Picture 2" descr="ANd9GcT5MIX8xep2SFjMax7Ky7DeY9EMg8kj-piGVoi5Wsd1YkBU9mEy"/>
          <p:cNvPicPr>
            <a:picLocks noChangeAspect="1" noChangeArrowheads="1"/>
          </p:cNvPicPr>
          <p:nvPr/>
        </p:nvPicPr>
        <p:blipFill>
          <a:blip r:embed="rId3" cstate="print"/>
          <a:srcRect/>
          <a:stretch>
            <a:fillRect/>
          </a:stretch>
        </p:blipFill>
        <p:spPr bwMode="auto">
          <a:xfrm>
            <a:off x="3200400" y="3276600"/>
            <a:ext cx="2819400" cy="25908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50292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the Mount of Olives  is located in Jerusalem;  the scripture says that after Jesus and his disciples observed the Last Supper  they sung a hymn and went out into the Mount of Olives read </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Matthew 26:26-30 for additional </a:t>
            </a: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information</a:t>
            </a:r>
          </a:p>
        </p:txBody>
      </p:sp>
      <p:sp>
        <p:nvSpPr>
          <p:cNvPr id="3" name="Left Arrow 2">
            <a:hlinkClick r:id="rId2" action="ppaction://hlinksldjump"/>
          </p:cNvPr>
          <p:cNvSpPr/>
          <p:nvPr/>
        </p:nvSpPr>
        <p:spPr>
          <a:xfrm>
            <a:off x="4038600" y="60960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0659" name="Picture 2" descr="ANd9GcTwM-lhOXpIVWMYqTEOh3uAC_00xQEhvjtdEh5hKEdzanBeI3ZH7DdIySo"/>
          <p:cNvPicPr>
            <a:picLocks noChangeAspect="1" noChangeArrowheads="1"/>
          </p:cNvPicPr>
          <p:nvPr/>
        </p:nvPicPr>
        <p:blipFill>
          <a:blip r:embed="rId3" cstate="print"/>
          <a:srcRect/>
          <a:stretch>
            <a:fillRect/>
          </a:stretch>
        </p:blipFill>
        <p:spPr bwMode="auto">
          <a:xfrm>
            <a:off x="3352800" y="5105400"/>
            <a:ext cx="2520950" cy="9969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2286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 Where was I ?) click on the right letter </a:t>
            </a:r>
          </a:p>
        </p:txBody>
      </p:sp>
      <p:sp>
        <p:nvSpPr>
          <p:cNvPr id="65537" name="Rectangle 1"/>
          <p:cNvSpPr>
            <a:spLocks noChangeArrowheads="1"/>
          </p:cNvSpPr>
          <p:nvPr/>
        </p:nvSpPr>
        <p:spPr bwMode="auto">
          <a:xfrm>
            <a:off x="0" y="2197100"/>
            <a:ext cx="9144000" cy="193992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just">
              <a:buFont typeface="Arial" pitchFamily="34" charset="0"/>
              <a:buChar char="•"/>
              <a:defRPr/>
            </a:pPr>
            <a:r>
              <a:rPr lang="en-US" sz="2400" b="1" dirty="0">
                <a:solidFill>
                  <a:schemeClr val="tx1"/>
                </a:solidFill>
                <a:latin typeface="Arial" pitchFamily="34" charset="0"/>
                <a:ea typeface="Times New Roman" pitchFamily="18" charset="0"/>
              </a:rPr>
              <a:t>I am the place where a very rich man lived</a:t>
            </a:r>
            <a:endParaRPr lang="en-US" sz="2400" dirty="0">
              <a:solidFill>
                <a:schemeClr val="tx1"/>
              </a:solidFill>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He was said to be one of the richest men who lived in the   </a:t>
            </a:r>
          </a:p>
          <a:p>
            <a:pPr algn="just" eaLnBrk="0" hangingPunct="0">
              <a:defRPr/>
            </a:pPr>
            <a:r>
              <a:rPr lang="en-US" sz="2400" b="1" dirty="0">
                <a:latin typeface="Arial" pitchFamily="34" charset="0"/>
                <a:ea typeface="Times New Roman" pitchFamily="18" charset="0"/>
              </a:rPr>
              <a:t>  </a:t>
            </a:r>
            <a:r>
              <a:rPr lang="en-US" sz="2400" b="1" dirty="0">
                <a:solidFill>
                  <a:schemeClr val="tx1"/>
                </a:solidFill>
                <a:latin typeface="Arial" pitchFamily="34" charset="0"/>
                <a:ea typeface="Times New Roman" pitchFamily="18" charset="0"/>
              </a:rPr>
              <a:t>East</a:t>
            </a: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I am the place where a lot of suffering took place</a:t>
            </a:r>
            <a:endParaRPr lang="en-US" sz="2400" dirty="0">
              <a:solidFill>
                <a:schemeClr val="tx1"/>
              </a:solidFill>
              <a:latin typeface="Arial" pitchFamily="34" charset="0"/>
            </a:endParaRPr>
          </a:p>
          <a:p>
            <a:pPr algn="just" eaLnBrk="0" hangingPunct="0">
              <a:defRPr/>
            </a:pPr>
            <a:r>
              <a:rPr lang="en-US" sz="1200" b="1" dirty="0">
                <a:solidFill>
                  <a:schemeClr val="tx1"/>
                </a:solidFill>
                <a:latin typeface="Arial" pitchFamily="34" charset="0"/>
                <a:ea typeface="Times New Roman" pitchFamily="18" charset="0"/>
              </a:rPr>
              <a:t>	</a:t>
            </a:r>
            <a:endParaRPr lang="en-US" sz="900" b="1" dirty="0">
              <a:solidFill>
                <a:schemeClr val="tx1"/>
              </a:solidFill>
              <a:latin typeface="Arial" pitchFamily="34" charset="0"/>
            </a:endParaRPr>
          </a:p>
          <a:p>
            <a:pPr algn="just" eaLnBrk="0" hangingPunct="0">
              <a:defRPr/>
            </a:pPr>
            <a:r>
              <a:rPr lang="en-US" sz="1200" b="1" dirty="0">
                <a:solidFill>
                  <a:schemeClr val="tx1"/>
                </a:solidFill>
                <a:latin typeface="Arial" pitchFamily="34" charset="0"/>
                <a:ea typeface="Times New Roman" pitchFamily="18" charset="0"/>
              </a:rPr>
              <a:t>   </a:t>
            </a:r>
            <a:endParaRPr lang="en-US" dirty="0">
              <a:solidFill>
                <a:schemeClr val="tx1"/>
              </a:solidFill>
              <a:latin typeface="Arial" pitchFamily="34" charset="0"/>
            </a:endParaRPr>
          </a:p>
        </p:txBody>
      </p:sp>
      <p:pic>
        <p:nvPicPr>
          <p:cNvPr id="71683" name="Picture 2" descr="ANd9GcRkZjRvQ9s2VZ2bxHEwplnbJaFrmJ62sJz7DIm5Ggq5oXQycrsc"/>
          <p:cNvPicPr>
            <a:picLocks noChangeAspect="1" noChangeArrowheads="1"/>
          </p:cNvPicPr>
          <p:nvPr/>
        </p:nvPicPr>
        <p:blipFill>
          <a:blip r:embed="rId3" cstate="print"/>
          <a:srcRect/>
          <a:stretch>
            <a:fillRect/>
          </a:stretch>
        </p:blipFill>
        <p:spPr bwMode="auto">
          <a:xfrm>
            <a:off x="3505200" y="4191000"/>
            <a:ext cx="2286000" cy="1676400"/>
          </a:xfrm>
          <a:prstGeom prst="rect">
            <a:avLst/>
          </a:prstGeom>
          <a:noFill/>
          <a:ln w="9525">
            <a:noFill/>
            <a:miter lim="800000"/>
            <a:headEnd/>
            <a:tailEnd/>
          </a:ln>
        </p:spPr>
      </p:pic>
      <p:pic>
        <p:nvPicPr>
          <p:cNvPr id="71684" name="Picture 1" descr="See full size image"/>
          <p:cNvPicPr>
            <a:picLocks noChangeAspect="1" noChangeArrowheads="1"/>
          </p:cNvPicPr>
          <p:nvPr/>
        </p:nvPicPr>
        <p:blipFill>
          <a:blip r:embed="rId4" cstate="print"/>
          <a:srcRect/>
          <a:stretch>
            <a:fillRect/>
          </a:stretch>
        </p:blipFill>
        <p:spPr bwMode="auto">
          <a:xfrm>
            <a:off x="457200" y="4191000"/>
            <a:ext cx="2209800" cy="1676400"/>
          </a:xfrm>
          <a:prstGeom prst="rect">
            <a:avLst/>
          </a:prstGeom>
          <a:noFill/>
          <a:ln w="9525">
            <a:noFill/>
            <a:miter lim="800000"/>
            <a:headEnd/>
            <a:tailEnd/>
          </a:ln>
        </p:spPr>
      </p:pic>
      <p:pic>
        <p:nvPicPr>
          <p:cNvPr id="71685" name="Picture 2" descr="See full size image"/>
          <p:cNvPicPr>
            <a:picLocks noChangeAspect="1" noChangeArrowheads="1"/>
          </p:cNvPicPr>
          <p:nvPr/>
        </p:nvPicPr>
        <p:blipFill>
          <a:blip r:embed="rId5" cstate="print"/>
          <a:srcRect/>
          <a:stretch>
            <a:fillRect/>
          </a:stretch>
        </p:blipFill>
        <p:spPr bwMode="auto">
          <a:xfrm>
            <a:off x="6477000" y="4191000"/>
            <a:ext cx="2438400" cy="1600200"/>
          </a:xfrm>
          <a:prstGeom prst="rect">
            <a:avLst/>
          </a:prstGeom>
          <a:noFill/>
          <a:ln w="9525">
            <a:noFill/>
            <a:miter lim="800000"/>
            <a:headEnd/>
            <a:tailEnd/>
          </a:ln>
        </p:spPr>
      </p:pic>
      <p:sp>
        <p:nvSpPr>
          <p:cNvPr id="10" name="Rectangle 9"/>
          <p:cNvSpPr/>
          <p:nvPr/>
        </p:nvSpPr>
        <p:spPr>
          <a:xfrm>
            <a:off x="457200" y="5867400"/>
            <a:ext cx="22098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6" action="ppaction://hlinksldjump"/>
              </a:rPr>
              <a:t>A. Canaan  Land</a:t>
            </a:r>
            <a:endParaRPr lang="en-US" dirty="0">
              <a:solidFill>
                <a:schemeClr val="tx1"/>
              </a:solidFill>
            </a:endParaRPr>
          </a:p>
        </p:txBody>
      </p:sp>
      <p:sp>
        <p:nvSpPr>
          <p:cNvPr id="11" name="Rectangle 10"/>
          <p:cNvSpPr/>
          <p:nvPr/>
        </p:nvSpPr>
        <p:spPr>
          <a:xfrm>
            <a:off x="3505200" y="5867400"/>
            <a:ext cx="22860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7" action="ppaction://hlinksldjump"/>
              </a:rPr>
              <a:t>B The Land of UZ</a:t>
            </a:r>
            <a:endParaRPr lang="en-US" dirty="0">
              <a:solidFill>
                <a:schemeClr val="tx1"/>
              </a:solidFill>
            </a:endParaRPr>
          </a:p>
        </p:txBody>
      </p:sp>
      <p:sp>
        <p:nvSpPr>
          <p:cNvPr id="12" name="Rectangle 11"/>
          <p:cNvSpPr/>
          <p:nvPr/>
        </p:nvSpPr>
        <p:spPr>
          <a:xfrm>
            <a:off x="6477000" y="5791200"/>
            <a:ext cx="24384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8" action="ppaction://hlinksldjump"/>
              </a:rPr>
              <a:t>C. The Land of Goshen</a:t>
            </a:r>
            <a:endParaRPr lang="en-US" dirty="0">
              <a:solidFill>
                <a:schemeClr val="tx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47244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According    to Wikipedia Canaan is what  is called modern day Israel, the Palestinian territories (including Gaza Strip), Lebanon, northwestern Jordan, and some western areas of Syria.</a:t>
            </a:r>
            <a:r>
              <a:rPr lang="en-US" sz="3600" b="1" baseline="30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Canaan was   called the Promised Land read Genesis 17:1-8  for additional information</a:t>
            </a:r>
          </a:p>
        </p:txBody>
      </p:sp>
      <p:sp>
        <p:nvSpPr>
          <p:cNvPr id="3" name="Left Arrow 2">
            <a:hlinkClick r:id="rId2" action="ppaction://hlinksldjump"/>
          </p:cNvPr>
          <p:cNvSpPr/>
          <p:nvPr/>
        </p:nvSpPr>
        <p:spPr>
          <a:xfrm>
            <a:off x="4267200" y="64770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2707" name="Picture 1" descr="See full size image"/>
          <p:cNvPicPr>
            <a:picLocks noChangeAspect="1" noChangeArrowheads="1"/>
          </p:cNvPicPr>
          <p:nvPr/>
        </p:nvPicPr>
        <p:blipFill>
          <a:blip r:embed="rId3" cstate="print"/>
          <a:srcRect/>
          <a:stretch>
            <a:fillRect/>
          </a:stretch>
        </p:blipFill>
        <p:spPr bwMode="auto">
          <a:xfrm>
            <a:off x="3124200" y="4800600"/>
            <a:ext cx="2590800" cy="16002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2286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Right answer the land  of </a:t>
            </a:r>
            <a:r>
              <a:rPr lang="en-U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Uz</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was the home of Job read Job 1:1 for additional information</a:t>
            </a:r>
            <a:endParaRPr lang="en-US" dirty="0"/>
          </a:p>
        </p:txBody>
      </p:sp>
      <p:sp>
        <p:nvSpPr>
          <p:cNvPr id="3" name="Right Arrow 2">
            <a:hlinkClick r:id="rId2" action="ppaction://hlinksldjump"/>
          </p:cNvPr>
          <p:cNvSpPr/>
          <p:nvPr/>
        </p:nvSpPr>
        <p:spPr>
          <a:xfrm>
            <a:off x="4191000" y="60198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3731" name="Picture 2" descr="ANd9GcRkZjRvQ9s2VZ2bxHEwplnbJaFrmJ62sJz7DIm5Ggq5oXQycrsc"/>
          <p:cNvPicPr>
            <a:picLocks noChangeAspect="1" noChangeArrowheads="1"/>
          </p:cNvPicPr>
          <p:nvPr/>
        </p:nvPicPr>
        <p:blipFill>
          <a:blip r:embed="rId3" cstate="print"/>
          <a:srcRect/>
          <a:stretch>
            <a:fillRect/>
          </a:stretch>
        </p:blipFill>
        <p:spPr bwMode="auto">
          <a:xfrm>
            <a:off x="3200400" y="3200400"/>
            <a:ext cx="2590800" cy="26670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5052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the Pharaoh assigned Joseph and his family to live in Goshen Land  until their exodus from Egypt  read Genesis 47:6 for additional information  </a:t>
            </a:r>
          </a:p>
        </p:txBody>
      </p:sp>
      <p:sp>
        <p:nvSpPr>
          <p:cNvPr id="3" name="Left Arrow 2">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4755" name="Picture 2" descr="See full size image"/>
          <p:cNvPicPr>
            <a:picLocks noChangeAspect="1" noChangeArrowheads="1"/>
          </p:cNvPicPr>
          <p:nvPr/>
        </p:nvPicPr>
        <p:blipFill>
          <a:blip r:embed="rId3" cstate="print"/>
          <a:srcRect/>
          <a:stretch>
            <a:fillRect/>
          </a:stretch>
        </p:blipFill>
        <p:spPr bwMode="auto">
          <a:xfrm>
            <a:off x="2971800" y="3581400"/>
            <a:ext cx="3429000" cy="21971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1828800"/>
          </a:xfrm>
          <a:prstGeom prst="roundRect">
            <a:avLst>
              <a:gd name="adj" fmla="val 16667"/>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(Where am I ?)  click on the right letter</a:t>
            </a:r>
          </a:p>
        </p:txBody>
      </p:sp>
      <p:sp>
        <p:nvSpPr>
          <p:cNvPr id="69633" name="Rectangle 1"/>
          <p:cNvSpPr>
            <a:spLocks noChangeArrowheads="1"/>
          </p:cNvSpPr>
          <p:nvPr/>
        </p:nvSpPr>
        <p:spPr bwMode="auto">
          <a:xfrm>
            <a:off x="0" y="1995954"/>
            <a:ext cx="9144000" cy="193899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buFont typeface="Arial" pitchFamily="34" charset="0"/>
              <a:buChar char="•"/>
              <a:defRPr/>
            </a:pPr>
            <a:r>
              <a:rPr lang="en-US" sz="2400" b="1" dirty="0">
                <a:solidFill>
                  <a:schemeClr val="tx1"/>
                </a:solidFill>
                <a:latin typeface="Arial" pitchFamily="34" charset="0"/>
                <a:ea typeface="Times New Roman" pitchFamily="18" charset="0"/>
              </a:rPr>
              <a:t>I am the place of a very important meeting between   </a:t>
            </a:r>
          </a:p>
          <a:p>
            <a:pPr>
              <a:defRPr/>
            </a:pPr>
            <a:r>
              <a:rPr lang="en-US" sz="2400" b="1" dirty="0">
                <a:latin typeface="Arial" pitchFamily="34" charset="0"/>
                <a:ea typeface="Times New Roman" pitchFamily="18" charset="0"/>
              </a:rPr>
              <a:t> </a:t>
            </a:r>
            <a:r>
              <a:rPr lang="en-US" sz="2400" b="1" dirty="0">
                <a:solidFill>
                  <a:schemeClr val="tx1"/>
                </a:solidFill>
                <a:latin typeface="Arial" pitchFamily="34" charset="0"/>
                <a:ea typeface="Times New Roman" pitchFamily="18" charset="0"/>
              </a:rPr>
              <a:t>Jesus and his cousin</a:t>
            </a:r>
            <a:endParaRPr lang="en-US" sz="2400" dirty="0">
              <a:solidFill>
                <a:schemeClr val="tx1"/>
              </a:solidFill>
              <a:latin typeface="Arial" pitchFamily="34" charset="0"/>
            </a:endParaRPr>
          </a:p>
          <a:p>
            <a:pPr eaLnBrk="0" hangingPunct="0">
              <a:buFont typeface="Arial" pitchFamily="34" charset="0"/>
              <a:buChar char="•"/>
              <a:defRPr/>
            </a:pPr>
            <a:r>
              <a:rPr lang="en-US" sz="2400" b="1" dirty="0">
                <a:solidFill>
                  <a:schemeClr val="tx1"/>
                </a:solidFill>
                <a:latin typeface="Arial" pitchFamily="34" charset="0"/>
                <a:ea typeface="Times New Roman" pitchFamily="18" charset="0"/>
              </a:rPr>
              <a:t>I am a very important body of water</a:t>
            </a:r>
            <a:endParaRPr lang="en-US" sz="2400" dirty="0">
              <a:solidFill>
                <a:schemeClr val="tx1"/>
              </a:solidFill>
              <a:latin typeface="Arial" pitchFamily="34" charset="0"/>
            </a:endParaRPr>
          </a:p>
          <a:p>
            <a:pPr eaLnBrk="0" hangingPunct="0">
              <a:buFont typeface="Arial" pitchFamily="34" charset="0"/>
              <a:buChar char="•"/>
              <a:defRPr/>
            </a:pPr>
            <a:r>
              <a:rPr lang="en-US" sz="2400" b="1" dirty="0">
                <a:solidFill>
                  <a:schemeClr val="tx1"/>
                </a:solidFill>
                <a:latin typeface="Arial" pitchFamily="34" charset="0"/>
                <a:ea typeface="Times New Roman" pitchFamily="18" charset="0"/>
              </a:rPr>
              <a:t>I am the place where </a:t>
            </a:r>
            <a:r>
              <a:rPr lang="en-US" sz="2400" b="1" dirty="0" err="1">
                <a:solidFill>
                  <a:schemeClr val="tx1"/>
                </a:solidFill>
                <a:latin typeface="Arial" pitchFamily="34" charset="0"/>
                <a:ea typeface="Times New Roman" pitchFamily="18" charset="0"/>
              </a:rPr>
              <a:t>Naaman</a:t>
            </a:r>
            <a:r>
              <a:rPr lang="en-US" sz="2400" b="1" dirty="0">
                <a:solidFill>
                  <a:schemeClr val="tx1"/>
                </a:solidFill>
                <a:latin typeface="Arial" pitchFamily="34" charset="0"/>
                <a:ea typeface="Times New Roman" pitchFamily="18" charset="0"/>
              </a:rPr>
              <a:t> the Leper was healed</a:t>
            </a:r>
            <a:endParaRPr lang="en-US" sz="2400" dirty="0">
              <a:solidFill>
                <a:schemeClr val="tx1"/>
              </a:solidFill>
              <a:latin typeface="Arial" pitchFamily="34" charset="0"/>
            </a:endParaRPr>
          </a:p>
          <a:p>
            <a:pPr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a:p>
            <a:pPr eaLnBrk="0" hangingPunct="0">
              <a:defRPr/>
            </a:pPr>
            <a:r>
              <a:rPr lang="en-US" sz="1200" b="1" dirty="0">
                <a:solidFill>
                  <a:schemeClr val="tx1"/>
                </a:solidFill>
                <a:latin typeface="Arial" pitchFamily="34" charset="0"/>
                <a:ea typeface="Times New Roman" pitchFamily="18" charset="0"/>
              </a:rPr>
              <a:t>                                                               </a:t>
            </a:r>
            <a:endParaRPr lang="en-US" dirty="0">
              <a:solidFill>
                <a:schemeClr val="tx1"/>
              </a:solidFill>
              <a:latin typeface="Arial" pitchFamily="34" charset="0"/>
            </a:endParaRPr>
          </a:p>
        </p:txBody>
      </p:sp>
      <p:pic>
        <p:nvPicPr>
          <p:cNvPr id="75779" name="il_fi" descr="TigrisRiver"/>
          <p:cNvPicPr>
            <a:picLocks noChangeAspect="1" noChangeArrowheads="1"/>
          </p:cNvPicPr>
          <p:nvPr/>
        </p:nvPicPr>
        <p:blipFill>
          <a:blip r:embed="rId3" cstate="print"/>
          <a:srcRect/>
          <a:stretch>
            <a:fillRect/>
          </a:stretch>
        </p:blipFill>
        <p:spPr bwMode="auto">
          <a:xfrm>
            <a:off x="228600" y="4038600"/>
            <a:ext cx="1981200" cy="1905000"/>
          </a:xfrm>
          <a:prstGeom prst="rect">
            <a:avLst/>
          </a:prstGeom>
          <a:noFill/>
          <a:ln w="9525">
            <a:noFill/>
            <a:miter lim="800000"/>
            <a:headEnd/>
            <a:tailEnd/>
          </a:ln>
        </p:spPr>
      </p:pic>
      <p:pic>
        <p:nvPicPr>
          <p:cNvPr id="75780" name="Picture 3" descr="ANd9GcQkXhlAanbqaowuZ43JEPtTLdChR0syRTYEG3MtSDHtdAIDk5lc"/>
          <p:cNvPicPr>
            <a:picLocks noChangeAspect="1" noChangeArrowheads="1"/>
          </p:cNvPicPr>
          <p:nvPr/>
        </p:nvPicPr>
        <p:blipFill>
          <a:blip r:embed="rId4" cstate="print"/>
          <a:srcRect/>
          <a:stretch>
            <a:fillRect/>
          </a:stretch>
        </p:blipFill>
        <p:spPr bwMode="auto">
          <a:xfrm>
            <a:off x="3581400" y="4038600"/>
            <a:ext cx="1981200" cy="1905000"/>
          </a:xfrm>
          <a:prstGeom prst="rect">
            <a:avLst/>
          </a:prstGeom>
          <a:noFill/>
          <a:ln w="9525">
            <a:noFill/>
            <a:miter lim="800000"/>
            <a:headEnd/>
            <a:tailEnd/>
          </a:ln>
        </p:spPr>
      </p:pic>
      <p:pic>
        <p:nvPicPr>
          <p:cNvPr id="75781" name="irc_mi" descr="nile7"/>
          <p:cNvPicPr>
            <a:picLocks noChangeAspect="1" noChangeArrowheads="1"/>
          </p:cNvPicPr>
          <p:nvPr/>
        </p:nvPicPr>
        <p:blipFill>
          <a:blip r:embed="rId5" cstate="print"/>
          <a:srcRect/>
          <a:stretch>
            <a:fillRect/>
          </a:stretch>
        </p:blipFill>
        <p:spPr bwMode="auto">
          <a:xfrm>
            <a:off x="6858000" y="4114800"/>
            <a:ext cx="1981200" cy="1828800"/>
          </a:xfrm>
          <a:prstGeom prst="rect">
            <a:avLst/>
          </a:prstGeom>
          <a:noFill/>
          <a:ln w="9525">
            <a:noFill/>
            <a:miter lim="800000"/>
            <a:headEnd/>
            <a:tailEnd/>
          </a:ln>
        </p:spPr>
      </p:pic>
      <p:sp>
        <p:nvSpPr>
          <p:cNvPr id="10" name="Rectangle 9"/>
          <p:cNvSpPr/>
          <p:nvPr/>
        </p:nvSpPr>
        <p:spPr>
          <a:xfrm>
            <a:off x="228600" y="5943600"/>
            <a:ext cx="19812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6" action="ppaction://hlinksldjump"/>
              </a:rPr>
              <a:t>A. Euphrates River</a:t>
            </a:r>
            <a:endParaRPr lang="en-US" dirty="0">
              <a:solidFill>
                <a:schemeClr val="tx1"/>
              </a:solidFill>
            </a:endParaRPr>
          </a:p>
        </p:txBody>
      </p:sp>
      <p:sp>
        <p:nvSpPr>
          <p:cNvPr id="11" name="Rectangle 10"/>
          <p:cNvSpPr/>
          <p:nvPr/>
        </p:nvSpPr>
        <p:spPr>
          <a:xfrm>
            <a:off x="3581400" y="5943600"/>
            <a:ext cx="19812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7" action="ppaction://hlinksldjump"/>
              </a:rPr>
              <a:t>B. Jordan River</a:t>
            </a:r>
            <a:endParaRPr lang="en-US" dirty="0">
              <a:solidFill>
                <a:schemeClr val="tx1"/>
              </a:solidFill>
            </a:endParaRPr>
          </a:p>
        </p:txBody>
      </p:sp>
      <p:sp>
        <p:nvSpPr>
          <p:cNvPr id="12" name="Rectangle 11"/>
          <p:cNvSpPr/>
          <p:nvPr/>
        </p:nvSpPr>
        <p:spPr>
          <a:xfrm>
            <a:off x="6858000" y="5943600"/>
            <a:ext cx="19812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8" action="ppaction://hlinksldjump"/>
              </a:rPr>
              <a:t>B. Nile  River</a:t>
            </a:r>
            <a:endParaRPr lang="en-US" dirty="0">
              <a:solidFill>
                <a:schemeClr val="tx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4572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according  to Geneses 2:10-17 The Euphrates River is one of four rivers that is cited in the description of   Eden read Genesis 2:14 and Daniel 10:4 for further  input   </a:t>
            </a:r>
          </a:p>
        </p:txBody>
      </p:sp>
      <p:sp>
        <p:nvSpPr>
          <p:cNvPr id="3" name="Left Arrow 2">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6803" name="il_fi" descr="TigrisRiver"/>
          <p:cNvPicPr>
            <a:picLocks noChangeAspect="1" noChangeArrowheads="1"/>
          </p:cNvPicPr>
          <p:nvPr/>
        </p:nvPicPr>
        <p:blipFill>
          <a:blip r:embed="rId3" cstate="print"/>
          <a:srcRect/>
          <a:stretch>
            <a:fillRect/>
          </a:stretch>
        </p:blipFill>
        <p:spPr bwMode="auto">
          <a:xfrm>
            <a:off x="2590800" y="4724400"/>
            <a:ext cx="4038600" cy="1219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1524000"/>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1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(Who  Am  I?) click on the correct letter</a:t>
            </a:r>
          </a:p>
        </p:txBody>
      </p:sp>
      <p:sp>
        <p:nvSpPr>
          <p:cNvPr id="5" name="TextBox 4"/>
          <p:cNvSpPr txBox="1"/>
          <p:nvPr/>
        </p:nvSpPr>
        <p:spPr>
          <a:xfrm>
            <a:off x="0" y="1524000"/>
            <a:ext cx="9144000" cy="1938338"/>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fontAlgn="auto">
              <a:spcBef>
                <a:spcPts val="0"/>
              </a:spcBef>
              <a:spcAft>
                <a:spcPts val="0"/>
              </a:spcAft>
              <a:buFont typeface="Arial" pitchFamily="34" charset="0"/>
              <a:buChar char="•"/>
              <a:defRPr/>
            </a:pPr>
            <a:r>
              <a:rPr lang="en-US" sz="3000" dirty="0"/>
              <a:t>I suffered many trials and tribulations</a:t>
            </a:r>
          </a:p>
          <a:p>
            <a:pPr fontAlgn="auto">
              <a:spcBef>
                <a:spcPts val="0"/>
              </a:spcBef>
              <a:spcAft>
                <a:spcPts val="0"/>
              </a:spcAft>
              <a:buFont typeface="Arial" pitchFamily="34" charset="0"/>
              <a:buChar char="•"/>
              <a:defRPr/>
            </a:pPr>
            <a:r>
              <a:rPr lang="en-US" sz="3000" dirty="0"/>
              <a:t>I had a wife, seven sons, and three daughters</a:t>
            </a:r>
          </a:p>
          <a:p>
            <a:pPr fontAlgn="auto">
              <a:spcBef>
                <a:spcPts val="0"/>
              </a:spcBef>
              <a:spcAft>
                <a:spcPts val="0"/>
              </a:spcAft>
              <a:buFont typeface="Arial" pitchFamily="34" charset="0"/>
              <a:buChar char="•"/>
              <a:defRPr/>
            </a:pPr>
            <a:r>
              <a:rPr lang="en-US" sz="3000" dirty="0"/>
              <a:t>I was a rich man who had lots of animals</a:t>
            </a:r>
          </a:p>
          <a:p>
            <a:pPr fontAlgn="auto">
              <a:spcBef>
                <a:spcPts val="0"/>
              </a:spcBef>
              <a:spcAft>
                <a:spcPts val="0"/>
              </a:spcAft>
              <a:buFont typeface="Arial" pitchFamily="34" charset="0"/>
              <a:buChar char="•"/>
              <a:defRPr/>
            </a:pPr>
            <a:r>
              <a:rPr lang="en-US" sz="3000" dirty="0"/>
              <a:t>I am known best for overcoming great suffering</a:t>
            </a:r>
          </a:p>
        </p:txBody>
      </p:sp>
      <p:pic>
        <p:nvPicPr>
          <p:cNvPr id="18435" name="Picture 2" descr="http://t3.gstatic.com/images?q=tbn:ANd9GcTbe2CQZ2p9hEYirGtY7eeD3Juv75-F559zF6xkEZ-dq-nhIMXF42M7HA"/>
          <p:cNvPicPr>
            <a:picLocks noChangeAspect="1" noChangeArrowheads="1"/>
          </p:cNvPicPr>
          <p:nvPr/>
        </p:nvPicPr>
        <p:blipFill>
          <a:blip r:embed="rId3" cstate="print"/>
          <a:srcRect/>
          <a:stretch>
            <a:fillRect/>
          </a:stretch>
        </p:blipFill>
        <p:spPr bwMode="auto">
          <a:xfrm>
            <a:off x="228600" y="3505200"/>
            <a:ext cx="1981200" cy="2362200"/>
          </a:xfrm>
          <a:prstGeom prst="rect">
            <a:avLst/>
          </a:prstGeom>
          <a:noFill/>
          <a:ln w="9525">
            <a:noFill/>
            <a:miter lim="800000"/>
            <a:headEnd/>
            <a:tailEnd/>
          </a:ln>
        </p:spPr>
      </p:pic>
      <p:pic>
        <p:nvPicPr>
          <p:cNvPr id="18436" name="Picture 4" descr="http://t3.gstatic.com/images?q=tbn:ANd9GcQR8UO4Rj4mTKvgsudnI0CEnJFEUIi_oIhf12lpLtLnJtIKVFMbujXfJ_c"/>
          <p:cNvPicPr>
            <a:picLocks noChangeAspect="1" noChangeArrowheads="1"/>
          </p:cNvPicPr>
          <p:nvPr/>
        </p:nvPicPr>
        <p:blipFill>
          <a:blip r:embed="rId4" cstate="print"/>
          <a:srcRect/>
          <a:stretch>
            <a:fillRect/>
          </a:stretch>
        </p:blipFill>
        <p:spPr bwMode="auto">
          <a:xfrm>
            <a:off x="3429000" y="3505200"/>
            <a:ext cx="2209800" cy="2362200"/>
          </a:xfrm>
          <a:prstGeom prst="rect">
            <a:avLst/>
          </a:prstGeom>
          <a:noFill/>
          <a:ln w="9525">
            <a:noFill/>
            <a:miter lim="800000"/>
            <a:headEnd/>
            <a:tailEnd/>
          </a:ln>
        </p:spPr>
      </p:pic>
      <p:sp>
        <p:nvSpPr>
          <p:cNvPr id="14" name="Rectangle 13">
            <a:hlinkClick r:id="" action="ppaction://hlinkshowjump?jump=endshow">
              <a:snd r:embed="rId5" name="applause.wav"/>
            </a:hlinkClick>
          </p:cNvPr>
          <p:cNvSpPr/>
          <p:nvPr/>
        </p:nvSpPr>
        <p:spPr>
          <a:xfrm>
            <a:off x="6400800" y="5867400"/>
            <a:ext cx="22098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6" action="ppaction://hlinksldjump"/>
              </a:rPr>
              <a:t>C. Job</a:t>
            </a:r>
            <a:endParaRPr lang="en-US" dirty="0">
              <a:solidFill>
                <a:schemeClr val="tx1"/>
              </a:solidFill>
            </a:endParaRPr>
          </a:p>
        </p:txBody>
      </p:sp>
      <p:pic>
        <p:nvPicPr>
          <p:cNvPr id="18438" name="Picture 2" descr="job"/>
          <p:cNvPicPr>
            <a:picLocks noChangeAspect="1" noChangeArrowheads="1"/>
          </p:cNvPicPr>
          <p:nvPr/>
        </p:nvPicPr>
        <p:blipFill>
          <a:blip r:embed="rId7" cstate="print"/>
          <a:srcRect/>
          <a:stretch>
            <a:fillRect/>
          </a:stretch>
        </p:blipFill>
        <p:spPr bwMode="auto">
          <a:xfrm>
            <a:off x="6400800" y="3505200"/>
            <a:ext cx="2209800" cy="2362200"/>
          </a:xfrm>
          <a:prstGeom prst="rect">
            <a:avLst/>
          </a:prstGeom>
          <a:noFill/>
          <a:ln w="9525">
            <a:noFill/>
            <a:miter lim="800000"/>
            <a:headEnd/>
            <a:tailEnd/>
          </a:ln>
        </p:spPr>
      </p:pic>
      <p:sp>
        <p:nvSpPr>
          <p:cNvPr id="11" name="Rectangle 10"/>
          <p:cNvSpPr/>
          <p:nvPr/>
        </p:nvSpPr>
        <p:spPr>
          <a:xfrm>
            <a:off x="3429000" y="5867400"/>
            <a:ext cx="22098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8" action="ppaction://hlinksldjump"/>
              </a:rPr>
              <a:t>B.  Abraham</a:t>
            </a:r>
            <a:endParaRPr lang="en-US" dirty="0"/>
          </a:p>
        </p:txBody>
      </p:sp>
      <p:sp>
        <p:nvSpPr>
          <p:cNvPr id="12" name="Rectangle 11">
            <a:hlinkClick r:id="rId9" action="ppaction://hlinksldjump"/>
          </p:cNvPr>
          <p:cNvSpPr/>
          <p:nvPr/>
        </p:nvSpPr>
        <p:spPr>
          <a:xfrm>
            <a:off x="228600" y="5943600"/>
            <a:ext cx="1949824" cy="687014"/>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hlinkClick r:id="rId9" action="ppaction://hlinksldjump"/>
              </a:rPr>
              <a:t>A. Moses</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810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the Nile is referred to as the River  of Egypt read more about the Nile in </a:t>
            </a:r>
          </a:p>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Genesis 15:18 </a:t>
            </a:r>
          </a:p>
        </p:txBody>
      </p:sp>
      <p:sp>
        <p:nvSpPr>
          <p:cNvPr id="3" name="Left Arrow 2">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7827" name="irc_mi" descr="nile7"/>
          <p:cNvPicPr>
            <a:picLocks noChangeAspect="1" noChangeArrowheads="1"/>
          </p:cNvPicPr>
          <p:nvPr/>
        </p:nvPicPr>
        <p:blipFill>
          <a:blip r:embed="rId3" cstate="print"/>
          <a:srcRect/>
          <a:stretch>
            <a:fillRect/>
          </a:stretch>
        </p:blipFill>
        <p:spPr bwMode="auto">
          <a:xfrm>
            <a:off x="3276600" y="4038600"/>
            <a:ext cx="2362200" cy="18288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28956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Right answer Jesus was baptized in the Jordan River read  II Kings 5:10 and Matthew 3:1-6 for additional information</a:t>
            </a:r>
          </a:p>
        </p:txBody>
      </p:sp>
      <p:sp>
        <p:nvSpPr>
          <p:cNvPr id="3" name="Right Arrow 2">
            <a:hlinkClick r:id="rId2" action="ppaction://hlinksldjump"/>
          </p:cNvPr>
          <p:cNvSpPr/>
          <p:nvPr/>
        </p:nvSpPr>
        <p:spPr>
          <a:xfrm>
            <a:off x="4191000" y="60960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8851" name="Picture 3" descr="ANd9GcQkXhlAanbqaowuZ43JEPtTLdChR0syRTYEG3MtSDHtdAIDk5lc"/>
          <p:cNvPicPr>
            <a:picLocks noChangeAspect="1" noChangeArrowheads="1"/>
          </p:cNvPicPr>
          <p:nvPr/>
        </p:nvPicPr>
        <p:blipFill>
          <a:blip r:embed="rId3" cstate="print"/>
          <a:srcRect/>
          <a:stretch>
            <a:fillRect/>
          </a:stretch>
        </p:blipFill>
        <p:spPr bwMode="auto">
          <a:xfrm>
            <a:off x="3352800" y="3048000"/>
            <a:ext cx="2362200" cy="29718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2286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 Where was I? click on the right  letter</a:t>
            </a:r>
          </a:p>
        </p:txBody>
      </p:sp>
      <p:sp>
        <p:nvSpPr>
          <p:cNvPr id="73729" name="Rectangle 1"/>
          <p:cNvSpPr>
            <a:spLocks noChangeArrowheads="1"/>
          </p:cNvSpPr>
          <p:nvPr/>
        </p:nvSpPr>
        <p:spPr bwMode="auto">
          <a:xfrm>
            <a:off x="0" y="2362200"/>
            <a:ext cx="9144000" cy="180657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just">
              <a:buFont typeface="Arial" pitchFamily="34" charset="0"/>
              <a:buChar char="•"/>
              <a:defRPr/>
            </a:pPr>
            <a:r>
              <a:rPr lang="en-US" sz="2400" b="1" dirty="0">
                <a:solidFill>
                  <a:schemeClr val="tx1"/>
                </a:solidFill>
                <a:latin typeface="Arial" pitchFamily="34" charset="0"/>
                <a:ea typeface="Times New Roman" pitchFamily="18" charset="0"/>
              </a:rPr>
              <a:t>I was an isolated place</a:t>
            </a:r>
            <a:endParaRPr lang="en-US" sz="2400" dirty="0">
              <a:solidFill>
                <a:schemeClr val="tx1"/>
              </a:solidFill>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I am the place where the beloved disciple of Jesus was   </a:t>
            </a:r>
          </a:p>
          <a:p>
            <a:pPr algn="just" eaLnBrk="0" hangingPunct="0">
              <a:defRPr/>
            </a:pPr>
            <a:r>
              <a:rPr lang="en-US" sz="2400" b="1" dirty="0">
                <a:latin typeface="Arial" pitchFamily="34" charset="0"/>
                <a:ea typeface="Times New Roman" pitchFamily="18" charset="0"/>
              </a:rPr>
              <a:t>  </a:t>
            </a:r>
            <a:r>
              <a:rPr lang="en-US" sz="2400" b="1" dirty="0">
                <a:solidFill>
                  <a:schemeClr val="tx1"/>
                </a:solidFill>
                <a:latin typeface="Arial" pitchFamily="34" charset="0"/>
                <a:ea typeface="Times New Roman" pitchFamily="18" charset="0"/>
              </a:rPr>
              <a:t>exiled</a:t>
            </a:r>
            <a:endParaRPr lang="en-US" sz="2400" dirty="0">
              <a:solidFill>
                <a:schemeClr val="tx1"/>
              </a:solidFill>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I am an island</a:t>
            </a:r>
            <a:endParaRPr lang="en-US" sz="2400" dirty="0">
              <a:solidFill>
                <a:schemeClr val="tx1"/>
              </a:solidFill>
              <a:latin typeface="Arial" pitchFamily="34" charset="0"/>
            </a:endParaRPr>
          </a:p>
          <a:p>
            <a:pPr algn="just" eaLnBrk="0" hangingPunct="0">
              <a:defRPr/>
            </a:pPr>
            <a:r>
              <a:rPr lang="en-US" sz="1200" b="1" dirty="0">
                <a:solidFill>
                  <a:schemeClr val="tx1"/>
                </a:solidFill>
                <a:latin typeface="Arial" pitchFamily="34" charset="0"/>
                <a:ea typeface="Times New Roman" pitchFamily="18" charset="0"/>
              </a:rPr>
              <a:t>                                                                                                                        </a:t>
            </a:r>
            <a:endParaRPr lang="en-US" dirty="0">
              <a:solidFill>
                <a:schemeClr val="tx1"/>
              </a:solidFill>
              <a:latin typeface="Arial" pitchFamily="34" charset="0"/>
            </a:endParaRPr>
          </a:p>
        </p:txBody>
      </p:sp>
      <p:pic>
        <p:nvPicPr>
          <p:cNvPr id="79875" name="rg_hi" descr="ANd9GcT6BXkku3zMAzype6lasNiQKYoqExmpvURuRTN4RM2qpzShjRxkZA"/>
          <p:cNvPicPr>
            <a:picLocks noChangeAspect="1" noChangeArrowheads="1"/>
          </p:cNvPicPr>
          <p:nvPr/>
        </p:nvPicPr>
        <p:blipFill>
          <a:blip r:embed="rId3" cstate="print"/>
          <a:srcRect/>
          <a:stretch>
            <a:fillRect/>
          </a:stretch>
        </p:blipFill>
        <p:spPr bwMode="auto">
          <a:xfrm>
            <a:off x="6324600" y="4191000"/>
            <a:ext cx="2286000" cy="1600200"/>
          </a:xfrm>
          <a:prstGeom prst="rect">
            <a:avLst/>
          </a:prstGeom>
          <a:noFill/>
          <a:ln w="9525">
            <a:noFill/>
            <a:miter lim="800000"/>
            <a:headEnd/>
            <a:tailEnd/>
          </a:ln>
        </p:spPr>
      </p:pic>
      <p:pic>
        <p:nvPicPr>
          <p:cNvPr id="79876" name="il_fi" descr="patmos-41"/>
          <p:cNvPicPr>
            <a:picLocks noChangeAspect="1" noChangeArrowheads="1"/>
          </p:cNvPicPr>
          <p:nvPr/>
        </p:nvPicPr>
        <p:blipFill>
          <a:blip r:embed="rId4" cstate="print"/>
          <a:srcRect/>
          <a:stretch>
            <a:fillRect/>
          </a:stretch>
        </p:blipFill>
        <p:spPr bwMode="auto">
          <a:xfrm>
            <a:off x="3352800" y="4191000"/>
            <a:ext cx="2362200" cy="1752600"/>
          </a:xfrm>
          <a:prstGeom prst="rect">
            <a:avLst/>
          </a:prstGeom>
          <a:noFill/>
          <a:ln w="9525">
            <a:noFill/>
            <a:miter lim="800000"/>
            <a:headEnd/>
            <a:tailEnd/>
          </a:ln>
        </p:spPr>
      </p:pic>
      <p:sp>
        <p:nvSpPr>
          <p:cNvPr id="10" name="Rectangle 9"/>
          <p:cNvSpPr/>
          <p:nvPr/>
        </p:nvSpPr>
        <p:spPr>
          <a:xfrm>
            <a:off x="228600" y="5867400"/>
            <a:ext cx="2286000" cy="6858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5" action="ppaction://hlinksldjump"/>
              </a:rPr>
              <a:t>A.  The Isle of Rhode</a:t>
            </a:r>
            <a:endParaRPr lang="en-US" dirty="0">
              <a:solidFill>
                <a:schemeClr val="tx1"/>
              </a:solidFill>
            </a:endParaRPr>
          </a:p>
        </p:txBody>
      </p:sp>
      <p:sp>
        <p:nvSpPr>
          <p:cNvPr id="11" name="Rectangle 10">
            <a:hlinkClick r:id="rId6" action="ppaction://hlinksldjump"/>
          </p:cNvPr>
          <p:cNvSpPr/>
          <p:nvPr/>
        </p:nvSpPr>
        <p:spPr>
          <a:xfrm>
            <a:off x="3352800" y="5867400"/>
            <a:ext cx="23622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7" action="ppaction://hlinksldjump"/>
              </a:rPr>
              <a:t>B. The Isle of  Patmos</a:t>
            </a:r>
            <a:endParaRPr lang="en-US" dirty="0">
              <a:solidFill>
                <a:schemeClr val="tx1"/>
              </a:solidFill>
            </a:endParaRPr>
          </a:p>
        </p:txBody>
      </p:sp>
      <p:sp>
        <p:nvSpPr>
          <p:cNvPr id="12" name="Rectangle 11"/>
          <p:cNvSpPr/>
          <p:nvPr/>
        </p:nvSpPr>
        <p:spPr>
          <a:xfrm>
            <a:off x="6324600" y="5867400"/>
            <a:ext cx="2286000" cy="6858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8" action="ppaction://hlinksldjump"/>
              </a:rPr>
              <a:t>C.  The  Isle of  Crete</a:t>
            </a:r>
            <a:endParaRPr lang="en-US" dirty="0">
              <a:solidFill>
                <a:schemeClr val="tx1"/>
              </a:solidFill>
            </a:endParaRPr>
          </a:p>
        </p:txBody>
      </p:sp>
      <p:pic>
        <p:nvPicPr>
          <p:cNvPr id="79880" name="il_fi" descr="ile_rhodes_003_(photo_satellitaire)"/>
          <p:cNvPicPr>
            <a:picLocks noChangeAspect="1" noChangeArrowheads="1"/>
          </p:cNvPicPr>
          <p:nvPr/>
        </p:nvPicPr>
        <p:blipFill>
          <a:blip r:embed="rId9" cstate="print"/>
          <a:srcRect/>
          <a:stretch>
            <a:fillRect/>
          </a:stretch>
        </p:blipFill>
        <p:spPr bwMode="auto">
          <a:xfrm>
            <a:off x="228600" y="4191000"/>
            <a:ext cx="2286000" cy="16764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8862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the Isle Rhode is one of the Islands that the apostle passed by during his missionary travels </a:t>
            </a:r>
          </a:p>
        </p:txBody>
      </p:sp>
      <p:sp>
        <p:nvSpPr>
          <p:cNvPr id="3" name="Left Arrow 2">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0899" name="il_fi" descr="ile_rhodes_003_(photo_satellitaire)"/>
          <p:cNvPicPr>
            <a:picLocks noChangeAspect="1" noChangeArrowheads="1"/>
          </p:cNvPicPr>
          <p:nvPr/>
        </p:nvPicPr>
        <p:blipFill>
          <a:blip r:embed="rId3" cstate="print"/>
          <a:srcRect/>
          <a:stretch>
            <a:fillRect/>
          </a:stretch>
        </p:blipFill>
        <p:spPr bwMode="auto">
          <a:xfrm>
            <a:off x="2819400" y="3962400"/>
            <a:ext cx="3657600" cy="19050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2971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Right  answer  The Apostle John wrote the  book of Revelation on the Isle of Patmos read Revelation 1:9 for additional  information</a:t>
            </a:r>
          </a:p>
        </p:txBody>
      </p:sp>
      <p:sp>
        <p:nvSpPr>
          <p:cNvPr id="3" name="Right Arrow 2">
            <a:hlinkClick r:id="rId2" action="ppaction://hlinksldjump"/>
          </p:cNvPr>
          <p:cNvSpPr/>
          <p:nvPr/>
        </p:nvSpPr>
        <p:spPr>
          <a:xfrm>
            <a:off x="4191000" y="60198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1923" name="il_fi" descr="patmos-41"/>
          <p:cNvPicPr>
            <a:picLocks noChangeAspect="1" noChangeArrowheads="1"/>
          </p:cNvPicPr>
          <p:nvPr/>
        </p:nvPicPr>
        <p:blipFill>
          <a:blip r:embed="rId3" cstate="print"/>
          <a:srcRect/>
          <a:stretch>
            <a:fillRect/>
          </a:stretch>
        </p:blipFill>
        <p:spPr bwMode="auto">
          <a:xfrm>
            <a:off x="3048000" y="3505200"/>
            <a:ext cx="3429000" cy="23622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448800" cy="48006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Paul sailed </a:t>
            </a:r>
          </a:p>
          <a:p>
            <a:pPr algn="ctr"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 the Isle of Crete as a prisoner when he was sailing toward Rome  to stand trial before Caesar. The ship broke into several pieces before reaching Rome but Paul and the other prisoners  survived they were able to find safety on dry land read Acts 27 and 28 for additional information    </a:t>
            </a:r>
          </a:p>
        </p:txBody>
      </p:sp>
      <p:sp>
        <p:nvSpPr>
          <p:cNvPr id="3" name="Left Arrow 2">
            <a:hlinkClick r:id="rId2" action="ppaction://hlinksldjump"/>
          </p:cNvPr>
          <p:cNvSpPr/>
          <p:nvPr/>
        </p:nvSpPr>
        <p:spPr>
          <a:xfrm>
            <a:off x="4495800" y="64770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2947" name="rg_hi" descr="ANd9GcT6BXkku3zMAzype6lasNiQKYoqExmpvURuRTN4RM2qpzShjRxkZA"/>
          <p:cNvPicPr>
            <a:picLocks noChangeAspect="1" noChangeArrowheads="1"/>
          </p:cNvPicPr>
          <p:nvPr/>
        </p:nvPicPr>
        <p:blipFill>
          <a:blip r:embed="rId3" cstate="print"/>
          <a:srcRect/>
          <a:stretch>
            <a:fillRect/>
          </a:stretch>
        </p:blipFill>
        <p:spPr bwMode="auto">
          <a:xfrm>
            <a:off x="4038600" y="4800600"/>
            <a:ext cx="1828800" cy="15240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23622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 Where was I?) click on the right letter  </a:t>
            </a:r>
          </a:p>
        </p:txBody>
      </p:sp>
      <p:sp>
        <p:nvSpPr>
          <p:cNvPr id="77825" name="Rectangle 1"/>
          <p:cNvSpPr>
            <a:spLocks noChangeArrowheads="1"/>
          </p:cNvSpPr>
          <p:nvPr/>
        </p:nvSpPr>
        <p:spPr bwMode="auto">
          <a:xfrm>
            <a:off x="0" y="2433032"/>
            <a:ext cx="9144000" cy="156966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marL="457200" indent="-457200">
              <a:buFont typeface="Arial" pitchFamily="34" charset="0"/>
              <a:buChar char="•"/>
              <a:defRPr/>
            </a:pPr>
            <a:r>
              <a:rPr lang="en-US" sz="2400" b="1" dirty="0">
                <a:solidFill>
                  <a:schemeClr val="tx1"/>
                </a:solidFill>
                <a:latin typeface="Arial" pitchFamily="34" charset="0"/>
                <a:ea typeface="Times New Roman" pitchFamily="18" charset="0"/>
              </a:rPr>
              <a:t>I am a hill outside of Jerusalem</a:t>
            </a:r>
            <a:endParaRPr lang="en-US" sz="2400" dirty="0">
              <a:solidFill>
                <a:schemeClr val="tx1"/>
              </a:solidFill>
              <a:latin typeface="Arial" pitchFamily="34" charset="0"/>
            </a:endParaRPr>
          </a:p>
          <a:p>
            <a:pPr marL="457200" indent="-457200" eaLnBrk="0" hangingPunct="0">
              <a:buFont typeface="Arial" pitchFamily="34" charset="0"/>
              <a:buChar char="•"/>
              <a:defRPr/>
            </a:pPr>
            <a:r>
              <a:rPr lang="en-US" sz="2400" b="1" dirty="0">
                <a:solidFill>
                  <a:schemeClr val="tx1"/>
                </a:solidFill>
                <a:latin typeface="Arial" pitchFamily="34" charset="0"/>
                <a:ea typeface="Times New Roman" pitchFamily="18" charset="0"/>
              </a:rPr>
              <a:t>I am referred to as the place of the skull</a:t>
            </a:r>
            <a:endParaRPr lang="en-US" sz="2400" dirty="0">
              <a:solidFill>
                <a:schemeClr val="tx1"/>
              </a:solidFill>
              <a:latin typeface="Arial" pitchFamily="34" charset="0"/>
            </a:endParaRPr>
          </a:p>
          <a:p>
            <a:pPr marL="457200" indent="-457200" eaLnBrk="0" hangingPunct="0">
              <a:buFont typeface="Arial" pitchFamily="34" charset="0"/>
              <a:buChar char="•"/>
              <a:defRPr/>
            </a:pPr>
            <a:r>
              <a:rPr lang="en-US" sz="2400" b="1" dirty="0">
                <a:solidFill>
                  <a:schemeClr val="tx1"/>
                </a:solidFill>
                <a:latin typeface="Arial" pitchFamily="34" charset="0"/>
                <a:ea typeface="Times New Roman" pitchFamily="18" charset="0"/>
              </a:rPr>
              <a:t>Jesus was crucified here</a:t>
            </a:r>
            <a:endParaRPr lang="en-US" sz="2400" dirty="0">
              <a:solidFill>
                <a:schemeClr val="tx1"/>
              </a:solidFill>
              <a:latin typeface="Arial" pitchFamily="34" charset="0"/>
            </a:endParaRPr>
          </a:p>
          <a:p>
            <a:pPr marL="457200" indent="-457200" eaLnBrk="0" hangingPunct="0">
              <a:defRPr/>
            </a:pPr>
            <a:r>
              <a:rPr lang="en-US" sz="2400" dirty="0">
                <a:solidFill>
                  <a:schemeClr val="tx1"/>
                </a:solidFill>
                <a:latin typeface="Arial" pitchFamily="34" charset="0"/>
              </a:rPr>
              <a:t> </a:t>
            </a:r>
          </a:p>
        </p:txBody>
      </p:sp>
      <p:pic>
        <p:nvPicPr>
          <p:cNvPr id="83971" name="Picture 2" descr="ANd9GcRrXyYbmO-bvCzP9q5Jmj_sGYx6KCSunOhHtexd3znVoZ22RwSDww"/>
          <p:cNvPicPr>
            <a:picLocks noChangeAspect="1" noChangeArrowheads="1"/>
          </p:cNvPicPr>
          <p:nvPr/>
        </p:nvPicPr>
        <p:blipFill>
          <a:blip r:embed="rId2" cstate="print"/>
          <a:srcRect/>
          <a:stretch>
            <a:fillRect/>
          </a:stretch>
        </p:blipFill>
        <p:spPr bwMode="auto">
          <a:xfrm>
            <a:off x="228600" y="4191000"/>
            <a:ext cx="1828800" cy="1676400"/>
          </a:xfrm>
          <a:prstGeom prst="rect">
            <a:avLst/>
          </a:prstGeom>
          <a:noFill/>
          <a:ln w="9525">
            <a:noFill/>
            <a:miter lim="800000"/>
            <a:headEnd/>
            <a:tailEnd/>
          </a:ln>
        </p:spPr>
      </p:pic>
      <p:pic>
        <p:nvPicPr>
          <p:cNvPr id="83972" name="rg_hi" descr="ANd9GcTAGfCv5bY23-PFYhzFLjbnJzVTn-WfHXkHZUnt3VPPp2BtqG5F"/>
          <p:cNvPicPr>
            <a:picLocks noChangeAspect="1" noChangeArrowheads="1"/>
          </p:cNvPicPr>
          <p:nvPr/>
        </p:nvPicPr>
        <p:blipFill>
          <a:blip r:embed="rId3" cstate="print"/>
          <a:srcRect/>
          <a:stretch>
            <a:fillRect/>
          </a:stretch>
        </p:blipFill>
        <p:spPr bwMode="auto">
          <a:xfrm>
            <a:off x="3429000" y="4191000"/>
            <a:ext cx="2057400" cy="1752600"/>
          </a:xfrm>
          <a:prstGeom prst="rect">
            <a:avLst/>
          </a:prstGeom>
          <a:noFill/>
          <a:ln w="9525">
            <a:noFill/>
            <a:miter lim="800000"/>
            <a:headEnd/>
            <a:tailEnd/>
          </a:ln>
        </p:spPr>
      </p:pic>
      <p:pic>
        <p:nvPicPr>
          <p:cNvPr id="83973" name="Picture 4" descr="ANd9GcRn4ZILkYGEsdhNU_l-29sNbqqJIb-18wYig6G_PYIIyjdzcwh-"/>
          <p:cNvPicPr>
            <a:picLocks noChangeAspect="1" noChangeArrowheads="1"/>
          </p:cNvPicPr>
          <p:nvPr/>
        </p:nvPicPr>
        <p:blipFill>
          <a:blip r:embed="rId4" cstate="print"/>
          <a:srcRect/>
          <a:stretch>
            <a:fillRect/>
          </a:stretch>
        </p:blipFill>
        <p:spPr bwMode="auto">
          <a:xfrm>
            <a:off x="6781800" y="4267200"/>
            <a:ext cx="1981200" cy="1644650"/>
          </a:xfrm>
          <a:prstGeom prst="rect">
            <a:avLst/>
          </a:prstGeom>
          <a:noFill/>
          <a:ln w="9525">
            <a:noFill/>
            <a:miter lim="800000"/>
            <a:headEnd/>
            <a:tailEnd/>
          </a:ln>
        </p:spPr>
      </p:pic>
      <p:sp>
        <p:nvSpPr>
          <p:cNvPr id="11" name="Rectangle 10"/>
          <p:cNvSpPr/>
          <p:nvPr/>
        </p:nvSpPr>
        <p:spPr>
          <a:xfrm>
            <a:off x="228600" y="5867400"/>
            <a:ext cx="1828800" cy="6858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5" action="ppaction://hlinksldjump"/>
              </a:rPr>
              <a:t>A.  Golgotha</a:t>
            </a:r>
            <a:endParaRPr lang="en-US" dirty="0">
              <a:solidFill>
                <a:schemeClr val="tx1"/>
              </a:solidFill>
            </a:endParaRPr>
          </a:p>
        </p:txBody>
      </p:sp>
      <p:sp>
        <p:nvSpPr>
          <p:cNvPr id="12" name="Rectangle 11">
            <a:hlinkClick r:id="rId6" action="ppaction://hlinksldjump"/>
          </p:cNvPr>
          <p:cNvSpPr/>
          <p:nvPr/>
        </p:nvSpPr>
        <p:spPr>
          <a:xfrm>
            <a:off x="3429000" y="5943600"/>
            <a:ext cx="2057400" cy="6858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6" action="ppaction://hlinksldjump"/>
              </a:rPr>
              <a:t>B</a:t>
            </a:r>
            <a:r>
              <a:rPr lang="en-US" dirty="0">
                <a:solidFill>
                  <a:schemeClr val="tx1"/>
                </a:solidFill>
                <a:hlinkClick r:id="" action="ppaction://hlinkshowjump?jump=nextslide"/>
              </a:rPr>
              <a:t>. Bethsaida</a:t>
            </a:r>
            <a:endParaRPr lang="en-US" dirty="0">
              <a:solidFill>
                <a:schemeClr val="tx1"/>
              </a:solidFill>
            </a:endParaRPr>
          </a:p>
        </p:txBody>
      </p:sp>
      <p:sp>
        <p:nvSpPr>
          <p:cNvPr id="13" name="Rectangle 12"/>
          <p:cNvSpPr/>
          <p:nvPr/>
        </p:nvSpPr>
        <p:spPr>
          <a:xfrm>
            <a:off x="6781800" y="5943600"/>
            <a:ext cx="1981200" cy="6858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7" action="ppaction://hlinksldjump"/>
              </a:rPr>
              <a:t>C. Nazareth</a:t>
            </a:r>
            <a:endParaRPr lang="en-US" dirty="0">
              <a:solidFill>
                <a:schemeClr val="tx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2209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Right answer  Golgotha was  a popular Roman execution location read John 19:17 for additional information</a:t>
            </a:r>
          </a:p>
        </p:txBody>
      </p:sp>
      <p:sp>
        <p:nvSpPr>
          <p:cNvPr id="3" name="Right Arrow 2">
            <a:hlinkClick r:id="rId2" action="ppaction://hlinksldjump"/>
          </p:cNvPr>
          <p:cNvSpPr/>
          <p:nvPr/>
        </p:nvSpPr>
        <p:spPr>
          <a:xfrm>
            <a:off x="4191000" y="60198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4995" name="Picture 2" descr="ANd9GcRrXyYbmO-bvCzP9q5Jmj_sGYx6KCSunOhHtexd3znVoZ22RwSDww"/>
          <p:cNvPicPr>
            <a:picLocks noChangeAspect="1" noChangeArrowheads="1"/>
          </p:cNvPicPr>
          <p:nvPr/>
        </p:nvPicPr>
        <p:blipFill>
          <a:blip r:embed="rId3" cstate="print"/>
          <a:srcRect/>
          <a:stretch>
            <a:fillRect/>
          </a:stretch>
        </p:blipFill>
        <p:spPr bwMode="auto">
          <a:xfrm>
            <a:off x="3048000" y="2819400"/>
            <a:ext cx="3276600" cy="25908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2004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Bethsaida was located on the Northeastern Shore of  the Sea of Galilee Jesus fed the 5 thousand  in Bethsaida (Luke 9:10-17) </a:t>
            </a:r>
          </a:p>
        </p:txBody>
      </p:sp>
      <p:sp>
        <p:nvSpPr>
          <p:cNvPr id="3" name="Left Arrow 2">
            <a:hlinkClick r:id="rId2" action="ppaction://hlinksldjump"/>
          </p:cNvPr>
          <p:cNvSpPr/>
          <p:nvPr/>
        </p:nvSpPr>
        <p:spPr>
          <a:xfrm>
            <a:off x="4038600" y="62484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6019" name="rg_hi" descr="ANd9GcTAGfCv5bY23-PFYhzFLjbnJzVTn-WfHXkHZUnt3VPPp2BtqG5F"/>
          <p:cNvPicPr>
            <a:picLocks noChangeAspect="1" noChangeArrowheads="1"/>
          </p:cNvPicPr>
          <p:nvPr/>
        </p:nvPicPr>
        <p:blipFill>
          <a:blip r:embed="rId3" cstate="print"/>
          <a:srcRect/>
          <a:stretch>
            <a:fillRect/>
          </a:stretch>
        </p:blipFill>
        <p:spPr bwMode="auto">
          <a:xfrm>
            <a:off x="2895600" y="3352800"/>
            <a:ext cx="3276600" cy="27432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27432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Nazareth  was the place where Jesus grew  up read Matthew 21:11, John 1:46 for additional information</a:t>
            </a:r>
          </a:p>
        </p:txBody>
      </p:sp>
      <p:sp>
        <p:nvSpPr>
          <p:cNvPr id="3" name="Left Arrow 2">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7043" name="Picture 4" descr="ANd9GcRn4ZILkYGEsdhNU_l-29sNbqqJIb-18wYig6G_PYIIyjdzcwh-"/>
          <p:cNvPicPr>
            <a:picLocks noChangeAspect="1" noChangeArrowheads="1"/>
          </p:cNvPicPr>
          <p:nvPr/>
        </p:nvPicPr>
        <p:blipFill>
          <a:blip r:embed="rId3" cstate="print"/>
          <a:srcRect/>
          <a:stretch>
            <a:fillRect/>
          </a:stretch>
        </p:blipFill>
        <p:spPr bwMode="auto">
          <a:xfrm>
            <a:off x="2819400" y="3276600"/>
            <a:ext cx="3352800" cy="2590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0" y="0"/>
            <a:ext cx="9144000" cy="2667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Moses is called the lawgiver; read more about Moses in Exodus 2:1-8 , Exodus 20: 1-26</a:t>
            </a:r>
          </a:p>
        </p:txBody>
      </p:sp>
      <p:sp>
        <p:nvSpPr>
          <p:cNvPr id="7" name="Left Arrow 6">
            <a:hlinkClick r:id="rId2" action="ppaction://hlinksldjump"/>
          </p:cNvPr>
          <p:cNvSpPr/>
          <p:nvPr/>
        </p:nvSpPr>
        <p:spPr>
          <a:xfrm rot="10800000">
            <a:off x="4143375" y="5973763"/>
            <a:ext cx="731838" cy="274637"/>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483" name="Picture 2" descr="http://t3.gstatic.com/images?q=tbn:ANd9GcTbe2CQZ2p9hEYirGtY7eeD3Juv75-F559zF6xkEZ-dq-nhIMXF42M7HA"/>
          <p:cNvPicPr>
            <a:picLocks noChangeAspect="1" noChangeArrowheads="1"/>
          </p:cNvPicPr>
          <p:nvPr/>
        </p:nvPicPr>
        <p:blipFill>
          <a:blip r:embed="rId3" cstate="print"/>
          <a:srcRect/>
          <a:stretch>
            <a:fillRect/>
          </a:stretch>
        </p:blipFill>
        <p:spPr bwMode="auto">
          <a:xfrm>
            <a:off x="2895600" y="2819400"/>
            <a:ext cx="2743200" cy="25146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20574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click (Where was I?) click on the right letter</a:t>
            </a:r>
          </a:p>
        </p:txBody>
      </p:sp>
      <p:sp>
        <p:nvSpPr>
          <p:cNvPr id="78849" name="Rectangle 1"/>
          <p:cNvSpPr>
            <a:spLocks noChangeArrowheads="1"/>
          </p:cNvSpPr>
          <p:nvPr/>
        </p:nvSpPr>
        <p:spPr bwMode="auto">
          <a:xfrm>
            <a:off x="0" y="2317939"/>
            <a:ext cx="9144000" cy="156966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just">
              <a:buFont typeface="Arial" pitchFamily="34" charset="0"/>
              <a:buChar char="•"/>
              <a:defRPr/>
            </a:pPr>
            <a:r>
              <a:rPr lang="en-US" sz="2400" b="1" dirty="0">
                <a:solidFill>
                  <a:schemeClr val="tx1"/>
                </a:solidFill>
                <a:latin typeface="Arial" pitchFamily="34" charset="0"/>
                <a:ea typeface="Times New Roman" pitchFamily="18" charset="0"/>
              </a:rPr>
              <a:t>I am a city and I was conquered by David</a:t>
            </a:r>
            <a:endParaRPr lang="en-US" sz="2400" dirty="0">
              <a:solidFill>
                <a:schemeClr val="tx1"/>
              </a:solidFill>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 Nebuchadnezzar destroyed me</a:t>
            </a:r>
            <a:endParaRPr lang="en-US" sz="2400" dirty="0">
              <a:solidFill>
                <a:schemeClr val="tx1"/>
              </a:solidFill>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Cyrus rebuilt me</a:t>
            </a:r>
            <a:endParaRPr lang="en-US" sz="2400" dirty="0">
              <a:solidFill>
                <a:schemeClr val="tx1"/>
              </a:solidFill>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I am perhaps the most famous city in the world</a:t>
            </a:r>
            <a:endParaRPr lang="en-US" sz="2400" dirty="0">
              <a:solidFill>
                <a:schemeClr val="tx1"/>
              </a:solidFill>
              <a:latin typeface="Arial" pitchFamily="34" charset="0"/>
            </a:endParaRPr>
          </a:p>
        </p:txBody>
      </p:sp>
      <p:pic>
        <p:nvPicPr>
          <p:cNvPr id="88067" name="Picture 2" descr="ANd9GcTsJ4Tu5glm3Kr25bl7inoq2mXbksufjghBKrrgzbTeeSvrECMT"/>
          <p:cNvPicPr>
            <a:picLocks noChangeAspect="1" noChangeArrowheads="1"/>
          </p:cNvPicPr>
          <p:nvPr/>
        </p:nvPicPr>
        <p:blipFill>
          <a:blip r:embed="rId3" cstate="print"/>
          <a:srcRect/>
          <a:stretch>
            <a:fillRect/>
          </a:stretch>
        </p:blipFill>
        <p:spPr bwMode="auto">
          <a:xfrm>
            <a:off x="6705600" y="4114800"/>
            <a:ext cx="1981200" cy="1771650"/>
          </a:xfrm>
          <a:prstGeom prst="rect">
            <a:avLst/>
          </a:prstGeom>
          <a:noFill/>
          <a:ln w="9525">
            <a:noFill/>
            <a:miter lim="800000"/>
            <a:headEnd/>
            <a:tailEnd/>
          </a:ln>
        </p:spPr>
      </p:pic>
      <p:pic>
        <p:nvPicPr>
          <p:cNvPr id="88068" name="Picture 3" descr="ANd9GcSpSk__hKl7HpX7pvvbyX_GVth_ylsTnlBSWhE1zG5CUUZsqoMkyQ"/>
          <p:cNvPicPr>
            <a:picLocks noChangeAspect="1" noChangeArrowheads="1"/>
          </p:cNvPicPr>
          <p:nvPr/>
        </p:nvPicPr>
        <p:blipFill>
          <a:blip r:embed="rId4" cstate="print"/>
          <a:srcRect/>
          <a:stretch>
            <a:fillRect/>
          </a:stretch>
        </p:blipFill>
        <p:spPr bwMode="auto">
          <a:xfrm>
            <a:off x="3581400" y="4114800"/>
            <a:ext cx="1828800" cy="1752600"/>
          </a:xfrm>
          <a:prstGeom prst="rect">
            <a:avLst/>
          </a:prstGeom>
          <a:noFill/>
          <a:ln w="9525">
            <a:noFill/>
            <a:miter lim="800000"/>
            <a:headEnd/>
            <a:tailEnd/>
          </a:ln>
        </p:spPr>
      </p:pic>
      <p:pic>
        <p:nvPicPr>
          <p:cNvPr id="88069" name="Picture 4" descr="ANd9GcSyDstpmjroRWrJFHCQxmgUnurCgnuiUqLNm7KuOYViY5VH-J1Dfg"/>
          <p:cNvPicPr>
            <a:picLocks noChangeAspect="1" noChangeArrowheads="1"/>
          </p:cNvPicPr>
          <p:nvPr/>
        </p:nvPicPr>
        <p:blipFill>
          <a:blip r:embed="rId5" cstate="print"/>
          <a:srcRect/>
          <a:stretch>
            <a:fillRect/>
          </a:stretch>
        </p:blipFill>
        <p:spPr bwMode="auto">
          <a:xfrm>
            <a:off x="457200" y="4114800"/>
            <a:ext cx="1905000" cy="1720850"/>
          </a:xfrm>
          <a:prstGeom prst="rect">
            <a:avLst/>
          </a:prstGeom>
          <a:noFill/>
          <a:ln w="9525">
            <a:noFill/>
            <a:miter lim="800000"/>
            <a:headEnd/>
            <a:tailEnd/>
          </a:ln>
        </p:spPr>
      </p:pic>
      <p:sp>
        <p:nvSpPr>
          <p:cNvPr id="10" name="Rectangle 9">
            <a:hlinkClick r:id="rId6" action="ppaction://hlinksldjump"/>
          </p:cNvPr>
          <p:cNvSpPr/>
          <p:nvPr/>
        </p:nvSpPr>
        <p:spPr>
          <a:xfrm>
            <a:off x="457200" y="5867400"/>
            <a:ext cx="19050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i="1" dirty="0">
                <a:solidFill>
                  <a:schemeClr val="tx1"/>
                </a:solidFill>
                <a:hlinkClick r:id="rId6" action="ppaction://hlinksldjump"/>
              </a:rPr>
              <a:t>A.  Damascus</a:t>
            </a:r>
            <a:endParaRPr lang="en-US" i="1" dirty="0">
              <a:solidFill>
                <a:schemeClr val="tx1"/>
              </a:solidFill>
            </a:endParaRPr>
          </a:p>
        </p:txBody>
      </p:sp>
      <p:sp>
        <p:nvSpPr>
          <p:cNvPr id="11" name="Rectangle 10">
            <a:hlinkClick r:id="rId7" action="ppaction://hlinksldjump"/>
          </p:cNvPr>
          <p:cNvSpPr/>
          <p:nvPr/>
        </p:nvSpPr>
        <p:spPr>
          <a:xfrm>
            <a:off x="3505200" y="5867400"/>
            <a:ext cx="19050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7" action="ppaction://hlinksldjump"/>
              </a:rPr>
              <a:t>B.  Jericho  </a:t>
            </a:r>
            <a:endParaRPr lang="en-US" dirty="0">
              <a:solidFill>
                <a:schemeClr val="tx1"/>
              </a:solidFill>
            </a:endParaRPr>
          </a:p>
        </p:txBody>
      </p:sp>
      <p:sp>
        <p:nvSpPr>
          <p:cNvPr id="12" name="Rectangle 11"/>
          <p:cNvSpPr/>
          <p:nvPr/>
        </p:nvSpPr>
        <p:spPr>
          <a:xfrm>
            <a:off x="6705600" y="5867400"/>
            <a:ext cx="19812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8" action="ppaction://hlinksldjump"/>
              </a:rPr>
              <a:t>C.  Jerusalem</a:t>
            </a:r>
            <a:endParaRPr lang="en-US" dirty="0">
              <a:solidFill>
                <a:schemeClr val="tx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352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Damascus was the place where the apostle Paul was converted read Acts 9:1-25</a:t>
            </a: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 additional information</a:t>
            </a:r>
          </a:p>
        </p:txBody>
      </p:sp>
      <p:sp>
        <p:nvSpPr>
          <p:cNvPr id="3" name="Left Arrow 2">
            <a:hlinkClick r:id="rId2" action="ppaction://hlinksldjump"/>
          </p:cNvPr>
          <p:cNvSpPr/>
          <p:nvPr/>
        </p:nvSpPr>
        <p:spPr>
          <a:xfrm>
            <a:off x="4038600" y="61722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9091" name="Picture 4" descr="ANd9GcSyDstpmjroRWrJFHCQxmgUnurCgnuiUqLNm7KuOYViY5VH-J1Dfg"/>
          <p:cNvPicPr>
            <a:picLocks noChangeAspect="1" noChangeArrowheads="1"/>
          </p:cNvPicPr>
          <p:nvPr/>
        </p:nvPicPr>
        <p:blipFill>
          <a:blip r:embed="rId3" cstate="print"/>
          <a:srcRect/>
          <a:stretch>
            <a:fillRect/>
          </a:stretch>
        </p:blipFill>
        <p:spPr bwMode="auto">
          <a:xfrm>
            <a:off x="2819400" y="3429000"/>
            <a:ext cx="3276600" cy="266700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048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Jesus restored the sight of </a:t>
            </a:r>
            <a:r>
              <a:rPr lang="en-US" sz="4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Bartimaeus</a:t>
            </a: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the city of  Jericho read </a:t>
            </a:r>
          </a:p>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Mark 10 :46-52 for additional insight </a:t>
            </a:r>
          </a:p>
        </p:txBody>
      </p:sp>
      <p:sp>
        <p:nvSpPr>
          <p:cNvPr id="3" name="Left Arrow 2">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0115" name="Picture 3" descr="ANd9GcSpSk__hKl7HpX7pvvbyX_GVth_ylsTnlBSWhE1zG5CUUZsqoMkyQ"/>
          <p:cNvPicPr>
            <a:picLocks noChangeAspect="1" noChangeArrowheads="1"/>
          </p:cNvPicPr>
          <p:nvPr/>
        </p:nvPicPr>
        <p:blipFill>
          <a:blip r:embed="rId3" cstate="print"/>
          <a:srcRect/>
          <a:stretch>
            <a:fillRect/>
          </a:stretch>
        </p:blipFill>
        <p:spPr bwMode="auto">
          <a:xfrm>
            <a:off x="2895600" y="3124200"/>
            <a:ext cx="3352800" cy="243840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6576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Right answer  Jerusalem  is  considered the center of world worship for both Judaism and Islam read </a:t>
            </a:r>
          </a:p>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II Samuel 5: 6-7 for additional information on Jerusalem</a:t>
            </a:r>
          </a:p>
        </p:txBody>
      </p:sp>
      <p:pic>
        <p:nvPicPr>
          <p:cNvPr id="91138" name="Picture 2" descr="ANd9GcTsJ4Tu5glm3Kr25bl7inoq2mXbksufjghBKrrgzbTeeSvrECMT"/>
          <p:cNvPicPr>
            <a:picLocks noChangeAspect="1" noChangeArrowheads="1"/>
          </p:cNvPicPr>
          <p:nvPr/>
        </p:nvPicPr>
        <p:blipFill>
          <a:blip r:embed="rId2" cstate="print"/>
          <a:srcRect/>
          <a:stretch>
            <a:fillRect/>
          </a:stretch>
        </p:blipFill>
        <p:spPr bwMode="auto">
          <a:xfrm>
            <a:off x="3124200" y="3733800"/>
            <a:ext cx="2971800" cy="2514600"/>
          </a:xfrm>
          <a:prstGeom prst="rect">
            <a:avLst/>
          </a:prstGeom>
          <a:noFill/>
          <a:ln w="9525">
            <a:noFill/>
            <a:miter lim="800000"/>
            <a:headEnd/>
            <a:tailEnd/>
          </a:ln>
        </p:spPr>
      </p:pic>
      <p:sp>
        <p:nvSpPr>
          <p:cNvPr id="4" name="Right Arrow 3"/>
          <p:cNvSpPr/>
          <p:nvPr/>
        </p:nvSpPr>
        <p:spPr>
          <a:xfrm>
            <a:off x="-1066800" y="1371600"/>
            <a:ext cx="46037"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ight Arrow 4">
            <a:hlinkClick r:id="rId3" action="ppaction://hlinksldjump"/>
          </p:cNvPr>
          <p:cNvSpPr/>
          <p:nvPr/>
        </p:nvSpPr>
        <p:spPr>
          <a:xfrm>
            <a:off x="4267200" y="6324600"/>
            <a:ext cx="731838" cy="274638"/>
          </a:xfrm>
          <a:prstGeom prst="rightArrow">
            <a:avLst>
              <a:gd name="adj1" fmla="val 50000"/>
              <a:gd name="adj2" fmla="val 49952"/>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0" y="0"/>
            <a:ext cx="9144000" cy="19812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(Where was I?) click on the right  letter</a:t>
            </a:r>
          </a:p>
        </p:txBody>
      </p:sp>
      <p:sp>
        <p:nvSpPr>
          <p:cNvPr id="86017" name="Rectangle 1"/>
          <p:cNvSpPr>
            <a:spLocks noChangeArrowheads="1"/>
          </p:cNvSpPr>
          <p:nvPr/>
        </p:nvSpPr>
        <p:spPr bwMode="auto">
          <a:xfrm>
            <a:off x="0" y="2077045"/>
            <a:ext cx="9144000" cy="184665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buFont typeface="Arial" pitchFamily="34" charset="0"/>
              <a:buChar char="•"/>
              <a:defRPr/>
            </a:pPr>
            <a:r>
              <a:rPr lang="en-US" sz="2400" b="1" dirty="0" err="1">
                <a:solidFill>
                  <a:schemeClr val="tx1"/>
                </a:solidFill>
                <a:latin typeface="Arial" pitchFamily="34" charset="0"/>
                <a:ea typeface="Times New Roman" pitchFamily="18" charset="0"/>
              </a:rPr>
              <a:t>Rahab</a:t>
            </a:r>
            <a:r>
              <a:rPr lang="en-US" sz="2400" b="1" dirty="0">
                <a:solidFill>
                  <a:schemeClr val="tx1"/>
                </a:solidFill>
                <a:latin typeface="Arial" pitchFamily="34" charset="0"/>
                <a:ea typeface="Times New Roman" pitchFamily="18" charset="0"/>
              </a:rPr>
              <a:t> lived there</a:t>
            </a:r>
            <a:endParaRPr lang="en-US" sz="2400" dirty="0">
              <a:solidFill>
                <a:schemeClr val="tx1"/>
              </a:solidFill>
              <a:latin typeface="Arial" pitchFamily="34" charset="0"/>
            </a:endParaRPr>
          </a:p>
          <a:p>
            <a:pPr eaLnBrk="0" hangingPunct="0">
              <a:buFont typeface="Arial" pitchFamily="34" charset="0"/>
              <a:buChar char="•"/>
              <a:defRPr/>
            </a:pPr>
            <a:r>
              <a:rPr lang="en-US" sz="2400" b="1" dirty="0">
                <a:solidFill>
                  <a:schemeClr val="tx1"/>
                </a:solidFill>
                <a:latin typeface="Arial" pitchFamily="34" charset="0"/>
                <a:ea typeface="Times New Roman" pitchFamily="18" charset="0"/>
              </a:rPr>
              <a:t>Spies were sent to bring back information</a:t>
            </a:r>
            <a:endParaRPr lang="en-US" sz="2400" dirty="0">
              <a:solidFill>
                <a:schemeClr val="tx1"/>
              </a:solidFill>
              <a:latin typeface="Arial" pitchFamily="34" charset="0"/>
            </a:endParaRPr>
          </a:p>
          <a:p>
            <a:pPr eaLnBrk="0" hangingPunct="0">
              <a:buFont typeface="Arial" pitchFamily="34" charset="0"/>
              <a:buChar char="•"/>
              <a:defRPr/>
            </a:pPr>
            <a:r>
              <a:rPr lang="en-US" sz="2400" b="1" dirty="0">
                <a:solidFill>
                  <a:schemeClr val="tx1"/>
                </a:solidFill>
                <a:latin typeface="Arial" pitchFamily="34" charset="0"/>
                <a:ea typeface="Times New Roman" pitchFamily="18" charset="0"/>
              </a:rPr>
              <a:t> I am the city where a very important battle was fought</a:t>
            </a:r>
            <a:endParaRPr lang="en-US" sz="2400" dirty="0">
              <a:solidFill>
                <a:schemeClr val="tx1"/>
              </a:solidFill>
              <a:latin typeface="Arial" pitchFamily="34" charset="0"/>
            </a:endParaRPr>
          </a:p>
          <a:p>
            <a:pPr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a:p>
            <a:pPr eaLnBrk="0" hangingPunct="0">
              <a:buFont typeface="Arial" pitchFamily="34" charset="0"/>
              <a:buChar char="•"/>
              <a:defRPr/>
            </a:pPr>
            <a:endParaRPr lang="en-US" sz="900" dirty="0">
              <a:solidFill>
                <a:schemeClr val="tx1"/>
              </a:solidFill>
              <a:latin typeface="Arial" pitchFamily="34" charset="0"/>
            </a:endParaRPr>
          </a:p>
          <a:p>
            <a:pPr eaLnBrk="0" hangingPunct="0">
              <a:defRPr/>
            </a:pPr>
            <a:endParaRPr lang="en-US" dirty="0">
              <a:solidFill>
                <a:schemeClr val="tx1"/>
              </a:solidFill>
              <a:latin typeface="Arial" pitchFamily="34" charset="0"/>
            </a:endParaRPr>
          </a:p>
        </p:txBody>
      </p:sp>
      <p:pic>
        <p:nvPicPr>
          <p:cNvPr id="92163" name="Picture 2" descr="ANd9GcRPcvE4VwuWzC1kLx67LKK22kZ0qw429-S2gG3TYNH680wSoUJ-"/>
          <p:cNvPicPr>
            <a:picLocks noChangeAspect="1" noChangeArrowheads="1"/>
          </p:cNvPicPr>
          <p:nvPr/>
        </p:nvPicPr>
        <p:blipFill>
          <a:blip r:embed="rId3" cstate="print"/>
          <a:srcRect/>
          <a:stretch>
            <a:fillRect/>
          </a:stretch>
        </p:blipFill>
        <p:spPr bwMode="auto">
          <a:xfrm>
            <a:off x="381000" y="4038600"/>
            <a:ext cx="2057400" cy="1752600"/>
          </a:xfrm>
          <a:prstGeom prst="rect">
            <a:avLst/>
          </a:prstGeom>
          <a:noFill/>
          <a:ln w="9525">
            <a:noFill/>
            <a:miter lim="800000"/>
            <a:headEnd/>
            <a:tailEnd/>
          </a:ln>
        </p:spPr>
      </p:pic>
      <p:pic>
        <p:nvPicPr>
          <p:cNvPr id="92164" name="Picture 3" descr="ANd9GcTsJ4Tu5glm3Kr25bl7inoq2mXbksufjghBKrrgzbTeeSvrECMT">
            <a:hlinkClick r:id="rId4" action="ppaction://hlinksldjump"/>
          </p:cNvPr>
          <p:cNvPicPr>
            <a:picLocks noChangeAspect="1" noChangeArrowheads="1"/>
          </p:cNvPicPr>
          <p:nvPr/>
        </p:nvPicPr>
        <p:blipFill>
          <a:blip r:embed="rId5" cstate="print"/>
          <a:srcRect/>
          <a:stretch>
            <a:fillRect/>
          </a:stretch>
        </p:blipFill>
        <p:spPr bwMode="auto">
          <a:xfrm>
            <a:off x="3505200" y="4038600"/>
            <a:ext cx="2057400" cy="1828800"/>
          </a:xfrm>
          <a:prstGeom prst="rect">
            <a:avLst/>
          </a:prstGeom>
          <a:noFill/>
          <a:ln w="9525">
            <a:noFill/>
            <a:miter lim="800000"/>
            <a:headEnd/>
            <a:tailEnd/>
          </a:ln>
        </p:spPr>
      </p:pic>
      <p:pic>
        <p:nvPicPr>
          <p:cNvPr id="92165" name="Picture 3" descr="ANd9GcSpSk__hKl7HpX7pvvbyX_GVth_ylsTnlBSWhE1zG5CUUZsqoMkyQ"/>
          <p:cNvPicPr>
            <a:picLocks noChangeAspect="1" noChangeArrowheads="1"/>
          </p:cNvPicPr>
          <p:nvPr/>
        </p:nvPicPr>
        <p:blipFill>
          <a:blip r:embed="rId6" cstate="print"/>
          <a:srcRect/>
          <a:stretch>
            <a:fillRect/>
          </a:stretch>
        </p:blipFill>
        <p:spPr bwMode="auto">
          <a:xfrm>
            <a:off x="6629400" y="4038600"/>
            <a:ext cx="2057400" cy="1828800"/>
          </a:xfrm>
          <a:prstGeom prst="rect">
            <a:avLst/>
          </a:prstGeom>
          <a:noFill/>
          <a:ln w="9525">
            <a:noFill/>
            <a:miter lim="800000"/>
            <a:headEnd/>
            <a:tailEnd/>
          </a:ln>
        </p:spPr>
      </p:pic>
      <p:sp>
        <p:nvSpPr>
          <p:cNvPr id="10" name="Rectangle 9">
            <a:hlinkClick r:id="rId7" action="ppaction://hlinksldjump"/>
          </p:cNvPr>
          <p:cNvSpPr/>
          <p:nvPr/>
        </p:nvSpPr>
        <p:spPr>
          <a:xfrm>
            <a:off x="381000" y="5791200"/>
            <a:ext cx="20574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7" action="ppaction://hlinksldjump"/>
              </a:rPr>
              <a:t>A. Cana</a:t>
            </a:r>
            <a:endParaRPr lang="en-US" dirty="0">
              <a:solidFill>
                <a:schemeClr val="tx1"/>
              </a:solidFill>
            </a:endParaRPr>
          </a:p>
        </p:txBody>
      </p:sp>
      <p:sp>
        <p:nvSpPr>
          <p:cNvPr id="11" name="Rectangle 10">
            <a:hlinkClick r:id="rId4" action="ppaction://hlinksldjump"/>
          </p:cNvPr>
          <p:cNvSpPr/>
          <p:nvPr/>
        </p:nvSpPr>
        <p:spPr>
          <a:xfrm>
            <a:off x="3505200" y="5791200"/>
            <a:ext cx="20574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4" action="ppaction://hlinksldjump"/>
              </a:rPr>
              <a:t>B. Jerusalem</a:t>
            </a:r>
            <a:endParaRPr lang="en-US" dirty="0"/>
          </a:p>
        </p:txBody>
      </p:sp>
      <p:sp>
        <p:nvSpPr>
          <p:cNvPr id="12" name="Rectangle 11">
            <a:hlinkClick r:id="rId8" action="ppaction://hlinksldjump"/>
          </p:cNvPr>
          <p:cNvSpPr/>
          <p:nvPr/>
        </p:nvSpPr>
        <p:spPr>
          <a:xfrm>
            <a:off x="6629400" y="5867400"/>
            <a:ext cx="20574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9" action="ppaction://hlinksldjump"/>
              </a:rPr>
              <a:t>C. Jericho</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2004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Cana was the village where Jesus performed his first  miracle when he changed water to wine read John 2:1-11 for additional information </a:t>
            </a:r>
          </a:p>
        </p:txBody>
      </p:sp>
      <p:sp>
        <p:nvSpPr>
          <p:cNvPr id="3" name="Left Arrow 2">
            <a:hlinkClick r:id="rId2" action="ppaction://hlinksldjump"/>
          </p:cNvPr>
          <p:cNvSpPr/>
          <p:nvPr/>
        </p:nvSpPr>
        <p:spPr>
          <a:xfrm>
            <a:off x="4038600" y="60960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3187" name="Picture 2" descr="ANd9GcRPcvE4VwuWzC1kLx67LKK22kZ0qw429-S2gG3TYNH680wSoUJ-"/>
          <p:cNvPicPr>
            <a:picLocks noChangeAspect="1" noChangeArrowheads="1"/>
          </p:cNvPicPr>
          <p:nvPr/>
        </p:nvPicPr>
        <p:blipFill>
          <a:blip r:embed="rId3" cstate="print"/>
          <a:srcRect/>
          <a:stretch>
            <a:fillRect/>
          </a:stretch>
        </p:blipFill>
        <p:spPr bwMode="auto">
          <a:xfrm>
            <a:off x="3200400" y="3581400"/>
            <a:ext cx="2362200" cy="236220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2766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Jerusalem was the  Holy City where all of the great Jewish feasts where held read Luke 2:38-41 for additional information</a:t>
            </a:r>
          </a:p>
        </p:txBody>
      </p:sp>
      <p:sp>
        <p:nvSpPr>
          <p:cNvPr id="3" name="Left Arrow 2">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4211" name="Picture 3" descr="ANd9GcTsJ4Tu5glm3Kr25bl7inoq2mXbksufjghBKrrgzbTeeSvrECMT"/>
          <p:cNvPicPr>
            <a:picLocks noChangeAspect="1" noChangeArrowheads="1"/>
          </p:cNvPicPr>
          <p:nvPr/>
        </p:nvPicPr>
        <p:blipFill>
          <a:blip r:embed="rId3" cstate="print"/>
          <a:srcRect/>
          <a:stretch>
            <a:fillRect/>
          </a:stretch>
        </p:blipFill>
        <p:spPr bwMode="auto">
          <a:xfrm>
            <a:off x="3429000" y="3352800"/>
            <a:ext cx="2209800" cy="2286000"/>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23622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Right answer  read  Joshua 2:1-15, and Joshua 6:1-26 for additional information on Jericho </a:t>
            </a:r>
          </a:p>
        </p:txBody>
      </p:sp>
      <p:pic>
        <p:nvPicPr>
          <p:cNvPr id="95234" name="Picture 3" descr="ANd9GcSpSk__hKl7HpX7pvvbyX_GVth_ylsTnlBSWhE1zG5CUUZsqoMkyQ"/>
          <p:cNvPicPr>
            <a:picLocks noChangeAspect="1" noChangeArrowheads="1"/>
          </p:cNvPicPr>
          <p:nvPr/>
        </p:nvPicPr>
        <p:blipFill>
          <a:blip r:embed="rId2" cstate="print"/>
          <a:srcRect/>
          <a:stretch>
            <a:fillRect/>
          </a:stretch>
        </p:blipFill>
        <p:spPr bwMode="auto">
          <a:xfrm>
            <a:off x="3124200" y="3276600"/>
            <a:ext cx="2362200" cy="2438400"/>
          </a:xfrm>
          <a:prstGeom prst="rect">
            <a:avLst/>
          </a:prstGeom>
          <a:noFill/>
          <a:ln w="9525">
            <a:noFill/>
            <a:miter lim="800000"/>
            <a:headEnd/>
            <a:tailEnd/>
          </a:ln>
        </p:spPr>
      </p:pic>
      <p:sp>
        <p:nvSpPr>
          <p:cNvPr id="4" name="Right Arrow 3">
            <a:hlinkClick r:id="rId3" action="ppaction://hlinksldjump"/>
          </p:cNvPr>
          <p:cNvSpPr/>
          <p:nvPr/>
        </p:nvSpPr>
        <p:spPr>
          <a:xfrm>
            <a:off x="3810000" y="58674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19812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click ( Where was I?) click on the right letter</a:t>
            </a:r>
          </a:p>
        </p:txBody>
      </p:sp>
      <p:sp>
        <p:nvSpPr>
          <p:cNvPr id="93185" name="Rectangle 1"/>
          <p:cNvSpPr>
            <a:spLocks noChangeArrowheads="1"/>
          </p:cNvSpPr>
          <p:nvPr/>
        </p:nvSpPr>
        <p:spPr bwMode="auto">
          <a:xfrm>
            <a:off x="0" y="1970088"/>
            <a:ext cx="9144000" cy="175418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0" tIns="0" rIns="0" bIns="0" anchor="ctr">
            <a:spAutoFit/>
          </a:bodyPr>
          <a:lstStyle/>
          <a:p>
            <a:pPr>
              <a:buFont typeface="Arial" pitchFamily="34" charset="0"/>
              <a:buChar char="•"/>
              <a:defRPr/>
            </a:pPr>
            <a:r>
              <a:rPr lang="en-US" sz="2400" b="1" dirty="0">
                <a:latin typeface="Arial" pitchFamily="34" charset="0"/>
                <a:ea typeface="Times New Roman" pitchFamily="18" charset="0"/>
              </a:rPr>
              <a:t> </a:t>
            </a:r>
            <a:r>
              <a:rPr lang="en-US" sz="2400" b="1" dirty="0">
                <a:solidFill>
                  <a:schemeClr val="tx1"/>
                </a:solidFill>
                <a:latin typeface="Arial" pitchFamily="34" charset="0"/>
                <a:ea typeface="Times New Roman" pitchFamily="18" charset="0"/>
              </a:rPr>
              <a:t>I was much traveled in ancient biblical times</a:t>
            </a:r>
            <a:endParaRPr lang="en-US" sz="2400" dirty="0">
              <a:solidFill>
                <a:schemeClr val="tx1"/>
              </a:solidFill>
              <a:latin typeface="Arial" pitchFamily="34" charset="0"/>
            </a:endParaRPr>
          </a:p>
          <a:p>
            <a:pPr eaLnBrk="0" hangingPunct="0">
              <a:buFont typeface="Arial" pitchFamily="34" charset="0"/>
              <a:buChar char="•"/>
              <a:defRPr/>
            </a:pPr>
            <a:r>
              <a:rPr lang="en-US" sz="2400" b="1" dirty="0">
                <a:solidFill>
                  <a:schemeClr val="tx1"/>
                </a:solidFill>
                <a:latin typeface="Arial" pitchFamily="34" charset="0"/>
                <a:ea typeface="Times New Roman" pitchFamily="18" charset="0"/>
              </a:rPr>
              <a:t> I was a very famous road</a:t>
            </a:r>
            <a:endParaRPr lang="en-US" sz="2400" dirty="0">
              <a:solidFill>
                <a:schemeClr val="tx1"/>
              </a:solidFill>
              <a:latin typeface="Arial" pitchFamily="34" charset="0"/>
            </a:endParaRPr>
          </a:p>
          <a:p>
            <a:pPr eaLnBrk="0" hangingPunct="0">
              <a:buFont typeface="Arial" pitchFamily="34" charset="0"/>
              <a:buChar char="•"/>
              <a:defRPr/>
            </a:pPr>
            <a:r>
              <a:rPr lang="en-US" sz="2400" b="1" dirty="0">
                <a:solidFill>
                  <a:schemeClr val="tx1"/>
                </a:solidFill>
                <a:latin typeface="Arial" pitchFamily="34" charset="0"/>
                <a:ea typeface="Times New Roman" pitchFamily="18" charset="0"/>
              </a:rPr>
              <a:t> I am the road that the Apostle Paul was converted on</a:t>
            </a:r>
            <a:endParaRPr lang="en-US" sz="2400" dirty="0">
              <a:solidFill>
                <a:schemeClr val="tx1"/>
              </a:solidFill>
              <a:latin typeface="Arial" pitchFamily="34" charset="0"/>
            </a:endParaRPr>
          </a:p>
          <a:p>
            <a:pPr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a:p>
            <a:pPr eaLnBrk="0" hangingPunct="0">
              <a:defRPr/>
            </a:pPr>
            <a:r>
              <a:rPr lang="en-US" sz="1000" dirty="0">
                <a:solidFill>
                  <a:schemeClr val="tx1"/>
                </a:solidFill>
                <a:latin typeface="Arial" pitchFamily="34" charset="0"/>
                <a:ea typeface="Times New Roman" pitchFamily="18" charset="0"/>
              </a:rPr>
              <a:t>           </a:t>
            </a:r>
            <a:endParaRPr lang="en-US" sz="1600" b="1" dirty="0">
              <a:solidFill>
                <a:schemeClr val="tx1"/>
              </a:solidFill>
              <a:latin typeface="Times New Roman" pitchFamily="18" charset="0"/>
              <a:cs typeface="Times New Roman" pitchFamily="18" charset="0"/>
            </a:endParaRPr>
          </a:p>
          <a:p>
            <a:pPr eaLnBrk="0" hangingPunct="0">
              <a:defRPr/>
            </a:pPr>
            <a:endParaRPr lang="en-US" dirty="0">
              <a:solidFill>
                <a:schemeClr val="tx1"/>
              </a:solidFill>
              <a:latin typeface="Arial" pitchFamily="34" charset="0"/>
            </a:endParaRPr>
          </a:p>
        </p:txBody>
      </p:sp>
      <p:pic>
        <p:nvPicPr>
          <p:cNvPr id="96259" name="Picture 2" descr="ANd9GcRmHKgf2VL5nB6TkMPknuUc6uaL9rP7EwMRrcxaSOtGdxvKQZ7HWA"/>
          <p:cNvPicPr>
            <a:picLocks noChangeAspect="1" noChangeArrowheads="1"/>
          </p:cNvPicPr>
          <p:nvPr/>
        </p:nvPicPr>
        <p:blipFill>
          <a:blip r:embed="rId3" cstate="print"/>
          <a:srcRect/>
          <a:stretch>
            <a:fillRect/>
          </a:stretch>
        </p:blipFill>
        <p:spPr bwMode="auto">
          <a:xfrm>
            <a:off x="3581400" y="3886200"/>
            <a:ext cx="2362200" cy="2057400"/>
          </a:xfrm>
          <a:prstGeom prst="rect">
            <a:avLst/>
          </a:prstGeom>
          <a:noFill/>
          <a:ln w="9525">
            <a:noFill/>
            <a:miter lim="800000"/>
            <a:headEnd/>
            <a:tailEnd/>
          </a:ln>
        </p:spPr>
      </p:pic>
      <p:pic>
        <p:nvPicPr>
          <p:cNvPr id="96260" name="Picture 3" descr="ANd9GcSyDstpmjroRWrJFHCQxmgUnurCgnuiUqLNm7KuOYViY5VH-J1Dfg"/>
          <p:cNvPicPr>
            <a:picLocks noChangeAspect="1" noChangeArrowheads="1"/>
          </p:cNvPicPr>
          <p:nvPr/>
        </p:nvPicPr>
        <p:blipFill>
          <a:blip r:embed="rId4" cstate="print"/>
          <a:srcRect/>
          <a:stretch>
            <a:fillRect/>
          </a:stretch>
        </p:blipFill>
        <p:spPr bwMode="auto">
          <a:xfrm>
            <a:off x="228600" y="3810000"/>
            <a:ext cx="2362200" cy="2057400"/>
          </a:xfrm>
          <a:prstGeom prst="rect">
            <a:avLst/>
          </a:prstGeom>
          <a:noFill/>
          <a:ln w="9525">
            <a:noFill/>
            <a:miter lim="800000"/>
            <a:headEnd/>
            <a:tailEnd/>
          </a:ln>
        </p:spPr>
      </p:pic>
      <p:pic>
        <p:nvPicPr>
          <p:cNvPr id="96261" name="rg_hi" descr="ANd9GcSleav5W8nRkSJdFf3rRIypzFdsR2rHaCi_ii58Ntgl45Lg2ixI"/>
          <p:cNvPicPr>
            <a:picLocks noChangeAspect="1" noChangeArrowheads="1"/>
          </p:cNvPicPr>
          <p:nvPr/>
        </p:nvPicPr>
        <p:blipFill>
          <a:blip r:embed="rId5" cstate="print"/>
          <a:srcRect/>
          <a:stretch>
            <a:fillRect/>
          </a:stretch>
        </p:blipFill>
        <p:spPr bwMode="auto">
          <a:xfrm>
            <a:off x="6781800" y="3810000"/>
            <a:ext cx="2057400" cy="2057400"/>
          </a:xfrm>
          <a:prstGeom prst="rect">
            <a:avLst/>
          </a:prstGeom>
          <a:noFill/>
          <a:ln w="9525">
            <a:noFill/>
            <a:miter lim="800000"/>
            <a:headEnd/>
            <a:tailEnd/>
          </a:ln>
        </p:spPr>
      </p:pic>
      <p:sp>
        <p:nvSpPr>
          <p:cNvPr id="10" name="Rectangle 9">
            <a:hlinkClick r:id="rId6" action="ppaction://hlinksldjump"/>
          </p:cNvPr>
          <p:cNvSpPr/>
          <p:nvPr/>
        </p:nvSpPr>
        <p:spPr>
          <a:xfrm>
            <a:off x="228600" y="5867400"/>
            <a:ext cx="23622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r>
              <a:rPr lang="en-US" dirty="0">
                <a:solidFill>
                  <a:schemeClr val="tx1"/>
                </a:solidFill>
                <a:hlinkClick r:id="rId6" action="ppaction://hlinksldjump"/>
              </a:rPr>
              <a:t>A. Damascus Road</a:t>
            </a:r>
            <a:endParaRPr lang="en-US" dirty="0">
              <a:solidFill>
                <a:schemeClr val="tx1"/>
              </a:solidFill>
            </a:endParaRPr>
          </a:p>
        </p:txBody>
      </p:sp>
      <p:sp>
        <p:nvSpPr>
          <p:cNvPr id="11" name="Rectangle 10"/>
          <p:cNvSpPr/>
          <p:nvPr/>
        </p:nvSpPr>
        <p:spPr>
          <a:xfrm>
            <a:off x="3581400" y="5943600"/>
            <a:ext cx="23622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r>
              <a:rPr lang="en-US" dirty="0">
                <a:solidFill>
                  <a:schemeClr val="tx1"/>
                </a:solidFill>
                <a:hlinkClick r:id="rId7" action="ppaction://hlinksldjump"/>
              </a:rPr>
              <a:t>B.  Jericho  Road</a:t>
            </a:r>
            <a:endParaRPr lang="en-US" dirty="0">
              <a:solidFill>
                <a:schemeClr val="tx1"/>
              </a:solidFill>
            </a:endParaRPr>
          </a:p>
        </p:txBody>
      </p:sp>
      <p:sp>
        <p:nvSpPr>
          <p:cNvPr id="12" name="Rectangle 11"/>
          <p:cNvSpPr/>
          <p:nvPr/>
        </p:nvSpPr>
        <p:spPr>
          <a:xfrm>
            <a:off x="6781800" y="5867400"/>
            <a:ext cx="20574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8" action="ppaction://hlinksldjump"/>
              </a:rPr>
              <a:t>C. Emmaus Road</a:t>
            </a:r>
            <a:endParaRPr lang="en-US" dirty="0">
              <a:solidFill>
                <a:schemeClr val="tx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048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The Jericho Road is where the story of the Good Samaritan took place; read Luke 10:29-37 for additional information</a:t>
            </a:r>
          </a:p>
        </p:txBody>
      </p:sp>
      <p:sp>
        <p:nvSpPr>
          <p:cNvPr id="3" name="Left Arrow 2">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 descr="ANd9GcRmHKgf2VL5nB6TkMPknuUc6uaL9rP7EwMRrcxaSOtGdxvKQZ7HWA"/>
          <p:cNvPicPr>
            <a:picLocks noChangeAspect="1" noChangeArrowheads="1"/>
          </p:cNvPicPr>
          <p:nvPr/>
        </p:nvPicPr>
        <p:blipFill>
          <a:blip r:embed="rId3" cstate="print"/>
          <a:srcRect/>
          <a:stretch>
            <a:fillRect/>
          </a:stretch>
        </p:blipFill>
        <p:spPr bwMode="auto">
          <a:xfrm>
            <a:off x="2895600" y="3200400"/>
            <a:ext cx="3124200" cy="2514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0" y="0"/>
            <a:ext cx="9144000" cy="3763962"/>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wrong answer; read more about Abraham in Genesis 11:26, Genesis 12:1-3  Abraham is called the father of the faithful; he was the first man to believe in an unseen God.	</a:t>
            </a:r>
          </a:p>
        </p:txBody>
      </p:sp>
      <p:pic>
        <p:nvPicPr>
          <p:cNvPr id="21506" name="Picture 4" descr="http://t3.gstatic.com/images?q=tbn:ANd9GcQR8UO4Rj4mTKvgsudnI0CEnJFEUIi_oIhf12lpLtLnJtIKVFMbujXfJ_c"/>
          <p:cNvPicPr>
            <a:picLocks noChangeAspect="1" noChangeArrowheads="1"/>
          </p:cNvPicPr>
          <p:nvPr/>
        </p:nvPicPr>
        <p:blipFill>
          <a:blip r:embed="rId2" cstate="print"/>
          <a:srcRect/>
          <a:stretch>
            <a:fillRect/>
          </a:stretch>
        </p:blipFill>
        <p:spPr bwMode="auto">
          <a:xfrm>
            <a:off x="3238500" y="4038600"/>
            <a:ext cx="2667000" cy="2536825"/>
          </a:xfrm>
          <a:prstGeom prst="rect">
            <a:avLst/>
          </a:prstGeom>
          <a:noFill/>
          <a:ln w="9525">
            <a:noFill/>
            <a:miter lim="800000"/>
            <a:headEnd/>
            <a:tailEnd/>
          </a:ln>
        </p:spPr>
      </p:pic>
      <p:sp>
        <p:nvSpPr>
          <p:cNvPr id="5" name="Left Arrow 4">
            <a:hlinkClick r:id="rId3" action="ppaction://hlinksldjump"/>
          </p:cNvPr>
          <p:cNvSpPr/>
          <p:nvPr/>
        </p:nvSpPr>
        <p:spPr>
          <a:xfrm>
            <a:off x="4038600" y="6575425"/>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28956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Jesus appeared on the Emmaus Road after his crucifixion; read Luke 24:13-35 for additional information  </a:t>
            </a:r>
          </a:p>
        </p:txBody>
      </p:sp>
      <p:sp>
        <p:nvSpPr>
          <p:cNvPr id="3" name="Left Arrow 2">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8307" name="rg_hi" descr="ANd9GcSleav5W8nRkSJdFf3rRIypzFdsR2rHaCi_ii58Ntgl45Lg2ixI"/>
          <p:cNvPicPr>
            <a:picLocks noChangeAspect="1" noChangeArrowheads="1"/>
          </p:cNvPicPr>
          <p:nvPr/>
        </p:nvPicPr>
        <p:blipFill>
          <a:blip r:embed="rId3" cstate="print"/>
          <a:srcRect/>
          <a:stretch>
            <a:fillRect/>
          </a:stretch>
        </p:blipFill>
        <p:spPr bwMode="auto">
          <a:xfrm>
            <a:off x="3048000" y="3048000"/>
            <a:ext cx="2514600" cy="259080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2286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Right answer Paul was converted on the Damascus Road;   read  Acts 9:3-20 additional information </a:t>
            </a:r>
          </a:p>
        </p:txBody>
      </p:sp>
      <p:sp>
        <p:nvSpPr>
          <p:cNvPr id="3" name="Right Arrow 2">
            <a:hlinkClick r:id="rId2" action="ppaction://hlinksldjump"/>
          </p:cNvPr>
          <p:cNvSpPr/>
          <p:nvPr/>
        </p:nvSpPr>
        <p:spPr>
          <a:xfrm>
            <a:off x="4191000" y="60198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3" descr="ANd9GcSyDstpmjroRWrJFHCQxmgUnurCgnuiUqLNm7KuOYViY5VH-J1Dfg"/>
          <p:cNvPicPr>
            <a:picLocks noChangeAspect="1" noChangeArrowheads="1"/>
          </p:cNvPicPr>
          <p:nvPr/>
        </p:nvPicPr>
        <p:blipFill>
          <a:blip r:embed="rId3" cstate="print"/>
          <a:srcRect/>
          <a:stretch>
            <a:fillRect/>
          </a:stretch>
        </p:blipFill>
        <p:spPr bwMode="auto">
          <a:xfrm>
            <a:off x="1066800" y="2514600"/>
            <a:ext cx="6934200" cy="304800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19812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(What Am I?)  click on the right letter</a:t>
            </a:r>
          </a:p>
        </p:txBody>
      </p:sp>
      <p:sp>
        <p:nvSpPr>
          <p:cNvPr id="1026" name="Rectangle 2"/>
          <p:cNvSpPr>
            <a:spLocks noChangeArrowheads="1"/>
          </p:cNvSpPr>
          <p:nvPr/>
        </p:nvSpPr>
        <p:spPr bwMode="auto">
          <a:xfrm>
            <a:off x="0" y="2006600"/>
            <a:ext cx="9144000" cy="18462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buFont typeface="Arial" pitchFamily="34" charset="0"/>
              <a:buChar char="•"/>
              <a:defRPr/>
            </a:pPr>
            <a:r>
              <a:rPr lang="en-US" sz="2400" b="1" dirty="0">
                <a:solidFill>
                  <a:schemeClr val="tx1"/>
                </a:solidFill>
                <a:latin typeface="Arial" pitchFamily="34" charset="0"/>
                <a:ea typeface="Times New Roman" pitchFamily="18" charset="0"/>
              </a:rPr>
              <a:t>I was made out of gopher wood</a:t>
            </a:r>
            <a:endParaRPr lang="en-US" sz="2400" dirty="0">
              <a:solidFill>
                <a:schemeClr val="tx1"/>
              </a:solidFill>
              <a:latin typeface="Arial" pitchFamily="34" charset="0"/>
            </a:endParaRPr>
          </a:p>
          <a:p>
            <a:pPr eaLnBrk="0" hangingPunct="0">
              <a:buFont typeface="Arial" pitchFamily="34" charset="0"/>
              <a:buChar char="•"/>
              <a:defRPr/>
            </a:pPr>
            <a:r>
              <a:rPr lang="en-US" sz="2400" b="1" dirty="0">
                <a:solidFill>
                  <a:schemeClr val="tx1"/>
                </a:solidFill>
                <a:latin typeface="Arial" pitchFamily="34" charset="0"/>
                <a:ea typeface="Times New Roman" pitchFamily="18" charset="0"/>
              </a:rPr>
              <a:t>I helped both men and beast find their way to safety</a:t>
            </a:r>
            <a:endParaRPr lang="en-US" sz="2400" dirty="0">
              <a:solidFill>
                <a:schemeClr val="tx1"/>
              </a:solidFill>
              <a:latin typeface="Arial" pitchFamily="34" charset="0"/>
            </a:endParaRPr>
          </a:p>
          <a:p>
            <a:pPr eaLnBrk="0" hangingPunct="0">
              <a:buFont typeface="Arial" pitchFamily="34" charset="0"/>
              <a:buChar char="•"/>
              <a:defRPr/>
            </a:pPr>
            <a:r>
              <a:rPr lang="en-US" sz="2400" b="1" dirty="0">
                <a:solidFill>
                  <a:schemeClr val="tx1"/>
                </a:solidFill>
                <a:latin typeface="Arial" pitchFamily="34" charset="0"/>
                <a:ea typeface="Times New Roman" pitchFamily="18" charset="0"/>
              </a:rPr>
              <a:t>I was rained on for 40 days and 40 nights</a:t>
            </a:r>
            <a:endParaRPr lang="en-US" sz="2400" dirty="0">
              <a:solidFill>
                <a:schemeClr val="tx1"/>
              </a:solidFill>
              <a:latin typeface="Arial" pitchFamily="34" charset="0"/>
            </a:endParaRPr>
          </a:p>
          <a:p>
            <a:pPr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a:p>
            <a:pPr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a:p>
            <a:pPr eaLnBrk="0" hangingPunct="0">
              <a:defRPr/>
            </a:pPr>
            <a:endParaRPr lang="en-US" dirty="0">
              <a:solidFill>
                <a:schemeClr val="tx1"/>
              </a:solidFill>
              <a:latin typeface="Arial" pitchFamily="34" charset="0"/>
            </a:endParaRPr>
          </a:p>
        </p:txBody>
      </p:sp>
      <p:pic>
        <p:nvPicPr>
          <p:cNvPr id="100355" name="il_fi" descr="coiled_basket"/>
          <p:cNvPicPr>
            <a:picLocks noChangeAspect="1" noChangeArrowheads="1"/>
          </p:cNvPicPr>
          <p:nvPr/>
        </p:nvPicPr>
        <p:blipFill>
          <a:blip r:embed="rId3" cstate="print"/>
          <a:srcRect/>
          <a:stretch>
            <a:fillRect/>
          </a:stretch>
        </p:blipFill>
        <p:spPr bwMode="auto">
          <a:xfrm>
            <a:off x="381000" y="3886200"/>
            <a:ext cx="2514600" cy="2025650"/>
          </a:xfrm>
          <a:prstGeom prst="rect">
            <a:avLst/>
          </a:prstGeom>
          <a:noFill/>
          <a:ln w="9525">
            <a:noFill/>
            <a:miter lim="800000"/>
            <a:headEnd/>
            <a:tailEnd/>
          </a:ln>
        </p:spPr>
      </p:pic>
      <p:pic>
        <p:nvPicPr>
          <p:cNvPr id="100356" name="il_fi" descr="ark-of-the-covenant-website"/>
          <p:cNvPicPr>
            <a:picLocks noChangeAspect="1" noChangeArrowheads="1"/>
          </p:cNvPicPr>
          <p:nvPr/>
        </p:nvPicPr>
        <p:blipFill>
          <a:blip r:embed="rId4" cstate="print"/>
          <a:srcRect/>
          <a:stretch>
            <a:fillRect/>
          </a:stretch>
        </p:blipFill>
        <p:spPr bwMode="auto">
          <a:xfrm>
            <a:off x="3352800" y="3886200"/>
            <a:ext cx="2590800" cy="2057400"/>
          </a:xfrm>
          <a:prstGeom prst="rect">
            <a:avLst/>
          </a:prstGeom>
          <a:noFill/>
          <a:ln w="9525">
            <a:noFill/>
            <a:miter lim="800000"/>
            <a:headEnd/>
            <a:tailEnd/>
          </a:ln>
        </p:spPr>
      </p:pic>
      <p:pic>
        <p:nvPicPr>
          <p:cNvPr id="100357" name="Picture 4" descr="ANd9GcQX9g0fVPbxopUEknz8odu7d0cWUwXIgNthy-32Z3S7mCfOaPQc"/>
          <p:cNvPicPr>
            <a:picLocks noChangeAspect="1" noChangeArrowheads="1"/>
          </p:cNvPicPr>
          <p:nvPr/>
        </p:nvPicPr>
        <p:blipFill>
          <a:blip r:embed="rId5" cstate="print"/>
          <a:srcRect/>
          <a:stretch>
            <a:fillRect/>
          </a:stretch>
        </p:blipFill>
        <p:spPr bwMode="auto">
          <a:xfrm>
            <a:off x="6781800" y="3886200"/>
            <a:ext cx="2209800" cy="2057400"/>
          </a:xfrm>
          <a:prstGeom prst="rect">
            <a:avLst/>
          </a:prstGeom>
          <a:noFill/>
          <a:ln w="9525">
            <a:noFill/>
            <a:miter lim="800000"/>
            <a:headEnd/>
            <a:tailEnd/>
          </a:ln>
        </p:spPr>
      </p:pic>
      <p:sp>
        <p:nvSpPr>
          <p:cNvPr id="13" name="Rectangle 12"/>
          <p:cNvSpPr/>
          <p:nvPr/>
        </p:nvSpPr>
        <p:spPr>
          <a:xfrm>
            <a:off x="3352800" y="5943600"/>
            <a:ext cx="25908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6" action="ppaction://hlinksldjump"/>
              </a:rPr>
              <a:t>B. The  Ark of the Covenant</a:t>
            </a:r>
            <a:endParaRPr lang="en-US" dirty="0">
              <a:solidFill>
                <a:schemeClr val="tx1"/>
              </a:solidFill>
            </a:endParaRPr>
          </a:p>
        </p:txBody>
      </p:sp>
      <p:sp>
        <p:nvSpPr>
          <p:cNvPr id="14" name="Rectangle 13"/>
          <p:cNvSpPr/>
          <p:nvPr/>
        </p:nvSpPr>
        <p:spPr>
          <a:xfrm>
            <a:off x="6781800" y="5943600"/>
            <a:ext cx="22098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7" action="ppaction://hlinksldjump"/>
              </a:rPr>
              <a:t>C.  Noah’s  Ark</a:t>
            </a:r>
            <a:endParaRPr lang="en-US" dirty="0">
              <a:solidFill>
                <a:schemeClr val="tx1"/>
              </a:solidFill>
            </a:endParaRPr>
          </a:p>
        </p:txBody>
      </p:sp>
      <p:sp>
        <p:nvSpPr>
          <p:cNvPr id="15" name="Rectangle 14"/>
          <p:cNvSpPr/>
          <p:nvPr/>
        </p:nvSpPr>
        <p:spPr>
          <a:xfrm>
            <a:off x="381000" y="5943600"/>
            <a:ext cx="25146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8" action="ppaction://hlinksldjump"/>
              </a:rPr>
              <a:t>A. The Ark of the baby Moses</a:t>
            </a:r>
            <a:endParaRPr lang="en-US" dirty="0">
              <a:solidFill>
                <a:schemeClr val="tx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4495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wrong answer try again Moses’ mother placed him in a small ark and placed the ark in the river to save his life when he was an infant. Pharaoh’s daughter rescued  Moses from the ark; read  Exodus 2: 1-10 for additional information   </a:t>
            </a:r>
          </a:p>
        </p:txBody>
      </p:sp>
      <p:sp>
        <p:nvSpPr>
          <p:cNvPr id="3" name="Left Arrow 2">
            <a:hlinkClick r:id="rId2" action="ppaction://hlinksldjump"/>
          </p:cNvPr>
          <p:cNvSpPr/>
          <p:nvPr/>
        </p:nvSpPr>
        <p:spPr>
          <a:xfrm>
            <a:off x="4114800" y="61722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1379" name="il_fi" descr="coiled_basket"/>
          <p:cNvPicPr>
            <a:picLocks noChangeAspect="1" noChangeArrowheads="1"/>
          </p:cNvPicPr>
          <p:nvPr/>
        </p:nvPicPr>
        <p:blipFill>
          <a:blip r:embed="rId3" cstate="print"/>
          <a:srcRect/>
          <a:stretch>
            <a:fillRect/>
          </a:stretch>
        </p:blipFill>
        <p:spPr bwMode="auto">
          <a:xfrm>
            <a:off x="2971800" y="4648200"/>
            <a:ext cx="2971800" cy="137160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0" y="0"/>
            <a:ext cx="9144000" cy="3352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rPr>
              <a:t>Right answer Noah built the ark for a safe haven for his family and other selected living things;  read </a:t>
            </a:r>
          </a:p>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rPr>
              <a:t>Genesis 6,7 and 8 for additional information on Noah’s Ark  </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ight Arrow 3">
            <a:hlinkClick r:id="rId2" action="ppaction://hlinksldjump"/>
          </p:cNvPr>
          <p:cNvSpPr/>
          <p:nvPr/>
        </p:nvSpPr>
        <p:spPr>
          <a:xfrm>
            <a:off x="4191000" y="60198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403" name="Picture 4" descr="ANd9GcQX9g0fVPbxopUEknz8odu7d0cWUwXIgNthy-32Z3S7mCfOaPQc"/>
          <p:cNvPicPr>
            <a:picLocks noChangeAspect="1" noChangeArrowheads="1"/>
          </p:cNvPicPr>
          <p:nvPr/>
        </p:nvPicPr>
        <p:blipFill>
          <a:blip r:embed="rId3" cstate="print"/>
          <a:srcRect/>
          <a:stretch>
            <a:fillRect/>
          </a:stretch>
        </p:blipFill>
        <p:spPr bwMode="auto">
          <a:xfrm>
            <a:off x="2971800" y="3581400"/>
            <a:ext cx="2743200" cy="2362200"/>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40386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the Ark of the Covenant was a beautiful chest that  held the broken tablets of the 10 commandments , the book of the law, manna bread and the Rod of Aaron read Deuteronomy 31:26; Exodus 16:33, Number 17:10 for addition information</a:t>
            </a:r>
          </a:p>
        </p:txBody>
      </p:sp>
      <p:sp>
        <p:nvSpPr>
          <p:cNvPr id="3" name="Left Arrow 2">
            <a:hlinkClick r:id="rId2" action="ppaction://hlinksldjump"/>
          </p:cNvPr>
          <p:cNvSpPr/>
          <p:nvPr/>
        </p:nvSpPr>
        <p:spPr>
          <a:xfrm>
            <a:off x="4114800" y="62484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427" name="il_fi" descr="ark-of-the-covenant-website"/>
          <p:cNvPicPr>
            <a:picLocks noChangeAspect="1" noChangeArrowheads="1"/>
          </p:cNvPicPr>
          <p:nvPr/>
        </p:nvPicPr>
        <p:blipFill>
          <a:blip r:embed="rId3" cstate="print"/>
          <a:srcRect/>
          <a:stretch>
            <a:fillRect/>
          </a:stretch>
        </p:blipFill>
        <p:spPr bwMode="auto">
          <a:xfrm>
            <a:off x="2743200" y="4800600"/>
            <a:ext cx="3124200" cy="1219200"/>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0" y="1814513"/>
            <a:ext cx="9144000" cy="221615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buFont typeface="Arial" pitchFamily="34" charset="0"/>
              <a:buChar char="•"/>
              <a:defRPr/>
            </a:pPr>
            <a:r>
              <a:rPr lang="en-US" sz="2400" b="1" dirty="0">
                <a:solidFill>
                  <a:schemeClr val="tx1"/>
                </a:solidFill>
                <a:latin typeface="Arial" pitchFamily="34" charset="0"/>
                <a:ea typeface="Times New Roman" pitchFamily="18" charset="0"/>
              </a:rPr>
              <a:t> I was built with brick and stone</a:t>
            </a:r>
            <a:endParaRPr lang="en-US" sz="2400" dirty="0">
              <a:solidFill>
                <a:schemeClr val="tx1"/>
              </a:solidFill>
              <a:latin typeface="Arial" pitchFamily="34" charset="0"/>
            </a:endParaRPr>
          </a:p>
          <a:p>
            <a:pPr eaLnBrk="0" hangingPunct="0">
              <a:buFont typeface="Arial" pitchFamily="34" charset="0"/>
              <a:buChar char="•"/>
              <a:defRPr/>
            </a:pPr>
            <a:r>
              <a:rPr lang="en-US" sz="2400" b="1" dirty="0">
                <a:solidFill>
                  <a:schemeClr val="tx1"/>
                </a:solidFill>
                <a:latin typeface="Arial" pitchFamily="34" charset="0"/>
                <a:ea typeface="Times New Roman" pitchFamily="18" charset="0"/>
              </a:rPr>
              <a:t>The people who built me were very proud</a:t>
            </a:r>
            <a:endParaRPr lang="en-US" sz="2400" dirty="0">
              <a:latin typeface="Arial" pitchFamily="34" charset="0"/>
            </a:endParaRPr>
          </a:p>
          <a:p>
            <a:pPr eaLnBrk="0" hangingPunct="0">
              <a:buFont typeface="Arial" pitchFamily="34" charset="0"/>
              <a:buChar char="•"/>
              <a:defRPr/>
            </a:pPr>
            <a:r>
              <a:rPr lang="en-US" sz="2400" b="1" dirty="0">
                <a:solidFill>
                  <a:schemeClr val="tx1"/>
                </a:solidFill>
                <a:latin typeface="Arial" pitchFamily="34" charset="0"/>
                <a:ea typeface="Times New Roman" pitchFamily="18" charset="0"/>
              </a:rPr>
              <a:t> Before I was built the whole earth spoke one language </a:t>
            </a:r>
          </a:p>
          <a:p>
            <a:pPr eaLnBrk="0" hangingPunct="0">
              <a:defRPr/>
            </a:pPr>
            <a:r>
              <a:rPr lang="en-US" sz="2400" b="1" dirty="0">
                <a:latin typeface="Arial" pitchFamily="34" charset="0"/>
                <a:ea typeface="Times New Roman" pitchFamily="18" charset="0"/>
              </a:rPr>
              <a:t>  </a:t>
            </a:r>
            <a:r>
              <a:rPr lang="en-US" sz="2400" b="1" dirty="0">
                <a:solidFill>
                  <a:schemeClr val="tx1"/>
                </a:solidFill>
                <a:latin typeface="Arial" pitchFamily="34" charset="0"/>
                <a:ea typeface="Times New Roman" pitchFamily="18" charset="0"/>
              </a:rPr>
              <a:t>and of one speech</a:t>
            </a:r>
            <a:endParaRPr lang="en-US" sz="2400" dirty="0">
              <a:solidFill>
                <a:schemeClr val="tx1"/>
              </a:solidFill>
              <a:latin typeface="Arial" pitchFamily="34" charset="0"/>
            </a:endParaRPr>
          </a:p>
          <a:p>
            <a:pPr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a:p>
            <a:pPr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a:p>
            <a:pPr eaLnBrk="0" hangingPunct="0">
              <a:defRPr/>
            </a:pPr>
            <a:endParaRPr lang="en-US" dirty="0">
              <a:solidFill>
                <a:schemeClr val="tx1"/>
              </a:solidFill>
              <a:latin typeface="Arial" pitchFamily="34" charset="0"/>
            </a:endParaRPr>
          </a:p>
        </p:txBody>
      </p:sp>
      <p:sp>
        <p:nvSpPr>
          <p:cNvPr id="3" name="Rounded Rectangle 2"/>
          <p:cNvSpPr/>
          <p:nvPr/>
        </p:nvSpPr>
        <p:spPr>
          <a:xfrm>
            <a:off x="0" y="0"/>
            <a:ext cx="9144000" cy="1828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What am I?) click on the right letter</a:t>
            </a:r>
          </a:p>
        </p:txBody>
      </p:sp>
      <p:pic>
        <p:nvPicPr>
          <p:cNvPr id="104451" name="Picture 2" descr="ANd9GcSBj18VfwRk71-vFoHMyUtWPX9jAj5L-ErzqJWDQ8GLD9k0VzEgFA"/>
          <p:cNvPicPr>
            <a:picLocks noChangeAspect="1" noChangeArrowheads="1"/>
          </p:cNvPicPr>
          <p:nvPr/>
        </p:nvPicPr>
        <p:blipFill>
          <a:blip r:embed="rId3" cstate="print"/>
          <a:srcRect/>
          <a:stretch>
            <a:fillRect/>
          </a:stretch>
        </p:blipFill>
        <p:spPr bwMode="auto">
          <a:xfrm>
            <a:off x="6629400" y="4114800"/>
            <a:ext cx="2209800" cy="1828800"/>
          </a:xfrm>
          <a:prstGeom prst="rect">
            <a:avLst/>
          </a:prstGeom>
          <a:noFill/>
          <a:ln w="9525">
            <a:noFill/>
            <a:miter lim="800000"/>
            <a:headEnd/>
            <a:tailEnd/>
          </a:ln>
        </p:spPr>
      </p:pic>
      <p:pic>
        <p:nvPicPr>
          <p:cNvPr id="104452" name="Picture 2" descr="ANd9GcQ2PIMJKWB1CvTllJ74BUfO21XQzdCLR0w1bHKKgQvLl8BG7EWnoBUQU2w"/>
          <p:cNvPicPr>
            <a:picLocks noChangeAspect="1" noChangeArrowheads="1"/>
          </p:cNvPicPr>
          <p:nvPr/>
        </p:nvPicPr>
        <p:blipFill>
          <a:blip r:embed="rId4" cstate="print"/>
          <a:srcRect/>
          <a:stretch>
            <a:fillRect/>
          </a:stretch>
        </p:blipFill>
        <p:spPr bwMode="auto">
          <a:xfrm>
            <a:off x="457200" y="4114800"/>
            <a:ext cx="2209800" cy="1828800"/>
          </a:xfrm>
          <a:prstGeom prst="rect">
            <a:avLst/>
          </a:prstGeom>
          <a:noFill/>
          <a:ln w="9525">
            <a:noFill/>
            <a:miter lim="800000"/>
            <a:headEnd/>
            <a:tailEnd/>
          </a:ln>
        </p:spPr>
      </p:pic>
      <p:pic>
        <p:nvPicPr>
          <p:cNvPr id="104453" name="rg_hi" descr="ANd9GcQiWlTGChUSvLBam5QcyJBoG-en9SAzSR8RIMXAfKTCZFJtgArHzQ"/>
          <p:cNvPicPr>
            <a:picLocks noChangeAspect="1" noChangeArrowheads="1"/>
          </p:cNvPicPr>
          <p:nvPr/>
        </p:nvPicPr>
        <p:blipFill>
          <a:blip r:embed="rId5" cstate="print"/>
          <a:srcRect/>
          <a:stretch>
            <a:fillRect/>
          </a:stretch>
        </p:blipFill>
        <p:spPr bwMode="auto">
          <a:xfrm>
            <a:off x="3657600" y="4114800"/>
            <a:ext cx="2133600" cy="1828800"/>
          </a:xfrm>
          <a:prstGeom prst="rect">
            <a:avLst/>
          </a:prstGeom>
          <a:noFill/>
          <a:ln w="9525">
            <a:noFill/>
            <a:miter lim="800000"/>
            <a:headEnd/>
            <a:tailEnd/>
          </a:ln>
        </p:spPr>
      </p:pic>
      <p:sp>
        <p:nvSpPr>
          <p:cNvPr id="10" name="Rectangle 9"/>
          <p:cNvSpPr/>
          <p:nvPr/>
        </p:nvSpPr>
        <p:spPr>
          <a:xfrm>
            <a:off x="457200" y="5867400"/>
            <a:ext cx="22098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6" action="ppaction://hlinksldjump"/>
              </a:rPr>
              <a:t>A . David’s  Tower</a:t>
            </a:r>
            <a:endParaRPr lang="en-US" dirty="0">
              <a:solidFill>
                <a:schemeClr val="tx1"/>
              </a:solidFill>
            </a:endParaRPr>
          </a:p>
        </p:txBody>
      </p:sp>
      <p:sp>
        <p:nvSpPr>
          <p:cNvPr id="11" name="Rectangle 10">
            <a:hlinkClick r:id="rId7" action="ppaction://hlinksldjump"/>
          </p:cNvPr>
          <p:cNvSpPr/>
          <p:nvPr/>
        </p:nvSpPr>
        <p:spPr>
          <a:xfrm>
            <a:off x="3581400" y="5943600"/>
            <a:ext cx="22098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7" action="ppaction://hlinksldjump"/>
              </a:rPr>
              <a:t>B.   Maya  Tower</a:t>
            </a:r>
            <a:endParaRPr lang="en-US" dirty="0">
              <a:solidFill>
                <a:schemeClr val="tx1"/>
              </a:solidFill>
            </a:endParaRPr>
          </a:p>
        </p:txBody>
      </p:sp>
      <p:sp>
        <p:nvSpPr>
          <p:cNvPr id="12" name="Rectangle 11">
            <a:hlinkClick r:id="rId8" action="ppaction://hlinksldjump"/>
          </p:cNvPr>
          <p:cNvSpPr/>
          <p:nvPr/>
        </p:nvSpPr>
        <p:spPr>
          <a:xfrm>
            <a:off x="6629400" y="5943600"/>
            <a:ext cx="22098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8" action="ppaction://hlinksldjump"/>
              </a:rPr>
              <a:t>C. Tower of Babel</a:t>
            </a:r>
            <a:endParaRPr lang="en-US" dirty="0">
              <a:solidFill>
                <a:schemeClr val="tx1"/>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2766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the Tower of David is mentioned in the Song of Solomon 4: 4 </a:t>
            </a:r>
          </a:p>
        </p:txBody>
      </p:sp>
      <p:sp>
        <p:nvSpPr>
          <p:cNvPr id="3" name="Left Arrow 2">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5475" name="Picture 2" descr="ANd9GcQ2PIMJKWB1CvTllJ74BUfO21XQzdCLR0w1bHKKgQvLl8BG7EWnoBUQU2w"/>
          <p:cNvPicPr>
            <a:picLocks noChangeAspect="1" noChangeArrowheads="1"/>
          </p:cNvPicPr>
          <p:nvPr/>
        </p:nvPicPr>
        <p:blipFill>
          <a:blip r:embed="rId3" cstate="print"/>
          <a:srcRect/>
          <a:stretch>
            <a:fillRect/>
          </a:stretch>
        </p:blipFill>
        <p:spPr bwMode="auto">
          <a:xfrm>
            <a:off x="2667000" y="3505200"/>
            <a:ext cx="3429000" cy="213360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23622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the Mayan Temple is not a biblical Temple</a:t>
            </a:r>
          </a:p>
        </p:txBody>
      </p:sp>
      <p:sp>
        <p:nvSpPr>
          <p:cNvPr id="3" name="Left Arrow 2">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6499" name="rg_hi" descr="ANd9GcQiWlTGChUSvLBam5QcyJBoG-en9SAzSR8RIMXAfKTCZFJtgArHzQ"/>
          <p:cNvPicPr>
            <a:picLocks noChangeAspect="1" noChangeArrowheads="1"/>
          </p:cNvPicPr>
          <p:nvPr/>
        </p:nvPicPr>
        <p:blipFill>
          <a:blip r:embed="rId3" cstate="print"/>
          <a:srcRect/>
          <a:stretch>
            <a:fillRect/>
          </a:stretch>
        </p:blipFill>
        <p:spPr bwMode="auto">
          <a:xfrm>
            <a:off x="2743200" y="2590800"/>
            <a:ext cx="2971800" cy="3200400"/>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0" y="0"/>
            <a:ext cx="9144000" cy="28956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Right answer The Tower of Babel was destroyed  because of man’s pride   read  more about the Tower of Babel in Genesis 11</a:t>
            </a:r>
          </a:p>
        </p:txBody>
      </p:sp>
      <p:sp>
        <p:nvSpPr>
          <p:cNvPr id="3" name="Right Arrow 2">
            <a:hlinkClick r:id="rId2" action="ppaction://hlinksldjump"/>
          </p:cNvPr>
          <p:cNvSpPr/>
          <p:nvPr/>
        </p:nvSpPr>
        <p:spPr>
          <a:xfrm>
            <a:off x="4191000" y="60198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7523" name="Picture 2" descr="ANd9GcSBj18VfwRk71-vFoHMyUtWPX9jAj5L-ErzqJWDQ8GLD9k0VzEgFA"/>
          <p:cNvPicPr>
            <a:picLocks noChangeAspect="1" noChangeArrowheads="1"/>
          </p:cNvPicPr>
          <p:nvPr/>
        </p:nvPicPr>
        <p:blipFill>
          <a:blip r:embed="rId3" cstate="print"/>
          <a:srcRect/>
          <a:stretch>
            <a:fillRect/>
          </a:stretch>
        </p:blipFill>
        <p:spPr bwMode="auto">
          <a:xfrm>
            <a:off x="3124200" y="3124200"/>
            <a:ext cx="3200400" cy="2743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0" y="0"/>
            <a:ext cx="9144000" cy="16764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3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Correct answer Job was known as a man of suffering;  read more about Job in   Job 1:1-6  </a:t>
            </a:r>
          </a:p>
        </p:txBody>
      </p:sp>
      <p:sp>
        <p:nvSpPr>
          <p:cNvPr id="6" name="Right Arrow 5">
            <a:hlinkClick r:id="rId2" action="ppaction://hlinksldjump"/>
          </p:cNvPr>
          <p:cNvSpPr/>
          <p:nvPr/>
        </p:nvSpPr>
        <p:spPr>
          <a:xfrm>
            <a:off x="3810000" y="5715000"/>
            <a:ext cx="762000" cy="304800"/>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2531" name="Picture 2" descr="job"/>
          <p:cNvPicPr>
            <a:picLocks noChangeAspect="1" noChangeArrowheads="1"/>
          </p:cNvPicPr>
          <p:nvPr/>
        </p:nvPicPr>
        <p:blipFill>
          <a:blip r:embed="rId3" cstate="print"/>
          <a:srcRect/>
          <a:stretch>
            <a:fillRect/>
          </a:stretch>
        </p:blipFill>
        <p:spPr bwMode="auto">
          <a:xfrm>
            <a:off x="2514600" y="1828800"/>
            <a:ext cx="3657600" cy="335280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16002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 What  am I ?) click on the right letter</a:t>
            </a:r>
          </a:p>
        </p:txBody>
      </p:sp>
      <p:sp>
        <p:nvSpPr>
          <p:cNvPr id="103425" name="Rectangle 1"/>
          <p:cNvSpPr>
            <a:spLocks noChangeArrowheads="1"/>
          </p:cNvSpPr>
          <p:nvPr/>
        </p:nvSpPr>
        <p:spPr bwMode="auto">
          <a:xfrm>
            <a:off x="0" y="1676400"/>
            <a:ext cx="9144000" cy="19859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just">
              <a:buFont typeface="Arial" pitchFamily="34" charset="0"/>
              <a:buChar char="•"/>
              <a:defRPr/>
            </a:pPr>
            <a:r>
              <a:rPr lang="en-US" sz="2400" b="1" dirty="0">
                <a:solidFill>
                  <a:schemeClr val="tx1"/>
                </a:solidFill>
                <a:latin typeface="Arial" pitchFamily="34" charset="0"/>
                <a:ea typeface="Times New Roman" pitchFamily="18" charset="0"/>
              </a:rPr>
              <a:t>James talked about me</a:t>
            </a:r>
            <a:endParaRPr lang="en-US" sz="2400" dirty="0">
              <a:solidFill>
                <a:schemeClr val="tx1"/>
              </a:solidFill>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I have caused much joy and lots of pain</a:t>
            </a:r>
            <a:endParaRPr lang="en-US" sz="2400" dirty="0">
              <a:solidFill>
                <a:schemeClr val="tx1"/>
              </a:solidFill>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I am one of the smallest members of the body, yet I am  </a:t>
            </a:r>
          </a:p>
          <a:p>
            <a:pPr algn="just" eaLnBrk="0" hangingPunct="0">
              <a:defRPr/>
            </a:pPr>
            <a:r>
              <a:rPr lang="en-US" sz="2400" b="1" dirty="0">
                <a:latin typeface="Arial" pitchFamily="34" charset="0"/>
                <a:ea typeface="Times New Roman" pitchFamily="18" charset="0"/>
              </a:rPr>
              <a:t> </a:t>
            </a:r>
            <a:r>
              <a:rPr lang="en-US" sz="2400" b="1" dirty="0">
                <a:solidFill>
                  <a:schemeClr val="tx1"/>
                </a:solidFill>
                <a:latin typeface="Arial" pitchFamily="34" charset="0"/>
                <a:ea typeface="Times New Roman" pitchFamily="18" charset="0"/>
              </a:rPr>
              <a:t>very</a:t>
            </a:r>
            <a:r>
              <a:rPr lang="en-US" sz="2400" dirty="0">
                <a:latin typeface="Arial" pitchFamily="34" charset="0"/>
              </a:rPr>
              <a:t> </a:t>
            </a:r>
            <a:r>
              <a:rPr lang="en-US" sz="2400" b="1" dirty="0">
                <a:solidFill>
                  <a:schemeClr val="tx1"/>
                </a:solidFill>
                <a:latin typeface="Arial" pitchFamily="34" charset="0"/>
                <a:ea typeface="Times New Roman" pitchFamily="18" charset="0"/>
              </a:rPr>
              <a:t>powerful</a:t>
            </a:r>
            <a:endParaRPr lang="en-US" sz="2400" dirty="0">
              <a:solidFill>
                <a:schemeClr val="tx1"/>
              </a:solidFill>
              <a:latin typeface="Arial" pitchFamily="34" charset="0"/>
            </a:endParaRPr>
          </a:p>
          <a:p>
            <a:pPr algn="just"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a:p>
            <a:pPr algn="just" eaLnBrk="0" hangingPunct="0">
              <a:defRPr/>
            </a:pPr>
            <a:r>
              <a:rPr lang="en-US" sz="1200" b="1" dirty="0">
                <a:solidFill>
                  <a:schemeClr val="tx1"/>
                </a:solidFill>
                <a:latin typeface="Arial" pitchFamily="34" charset="0"/>
                <a:ea typeface="Times New Roman" pitchFamily="18" charset="0"/>
              </a:rPr>
              <a:t>          </a:t>
            </a:r>
            <a:endParaRPr lang="en-US" dirty="0">
              <a:solidFill>
                <a:schemeClr val="tx1"/>
              </a:solidFill>
              <a:latin typeface="Arial" pitchFamily="34" charset="0"/>
            </a:endParaRPr>
          </a:p>
        </p:txBody>
      </p:sp>
      <p:pic>
        <p:nvPicPr>
          <p:cNvPr id="108547" name="Picture 2" descr="ANd9GcRD7zYSpl6BVRTSRm7coFHX8sABxRwGogdud9-Lk3IKSAMbDmgN"/>
          <p:cNvPicPr>
            <a:picLocks noChangeAspect="1" noChangeArrowheads="1"/>
          </p:cNvPicPr>
          <p:nvPr/>
        </p:nvPicPr>
        <p:blipFill>
          <a:blip r:embed="rId3" cstate="print"/>
          <a:srcRect/>
          <a:stretch>
            <a:fillRect/>
          </a:stretch>
        </p:blipFill>
        <p:spPr bwMode="auto">
          <a:xfrm>
            <a:off x="457200" y="3657600"/>
            <a:ext cx="1981200" cy="2209800"/>
          </a:xfrm>
          <a:prstGeom prst="rect">
            <a:avLst/>
          </a:prstGeom>
          <a:noFill/>
          <a:ln w="9525">
            <a:noFill/>
            <a:miter lim="800000"/>
            <a:headEnd/>
            <a:tailEnd/>
          </a:ln>
        </p:spPr>
      </p:pic>
      <p:pic>
        <p:nvPicPr>
          <p:cNvPr id="108548" name="il_fi" descr="EYE_INJURIES"/>
          <p:cNvPicPr>
            <a:picLocks noChangeAspect="1" noChangeArrowheads="1"/>
          </p:cNvPicPr>
          <p:nvPr/>
        </p:nvPicPr>
        <p:blipFill>
          <a:blip r:embed="rId4" cstate="print"/>
          <a:srcRect/>
          <a:stretch>
            <a:fillRect/>
          </a:stretch>
        </p:blipFill>
        <p:spPr bwMode="auto">
          <a:xfrm>
            <a:off x="3733800" y="3657600"/>
            <a:ext cx="2209800" cy="2209800"/>
          </a:xfrm>
          <a:prstGeom prst="rect">
            <a:avLst/>
          </a:prstGeom>
          <a:noFill/>
          <a:ln w="9525">
            <a:noFill/>
            <a:miter lim="800000"/>
            <a:headEnd/>
            <a:tailEnd/>
          </a:ln>
        </p:spPr>
      </p:pic>
      <p:pic>
        <p:nvPicPr>
          <p:cNvPr id="108549" name="il_fi" descr="mouth111"/>
          <p:cNvPicPr>
            <a:picLocks noChangeAspect="1" noChangeArrowheads="1"/>
          </p:cNvPicPr>
          <p:nvPr/>
        </p:nvPicPr>
        <p:blipFill>
          <a:blip r:embed="rId5" cstate="print"/>
          <a:srcRect/>
          <a:stretch>
            <a:fillRect/>
          </a:stretch>
        </p:blipFill>
        <p:spPr bwMode="auto">
          <a:xfrm>
            <a:off x="6629400" y="3733800"/>
            <a:ext cx="2209800" cy="2133600"/>
          </a:xfrm>
          <a:prstGeom prst="rect">
            <a:avLst/>
          </a:prstGeom>
          <a:noFill/>
          <a:ln w="9525">
            <a:noFill/>
            <a:miter lim="800000"/>
            <a:headEnd/>
            <a:tailEnd/>
          </a:ln>
        </p:spPr>
      </p:pic>
      <p:sp>
        <p:nvSpPr>
          <p:cNvPr id="10" name="Rectangle 9">
            <a:hlinkClick r:id="rId6" action="ppaction://hlinksldjump"/>
          </p:cNvPr>
          <p:cNvSpPr/>
          <p:nvPr/>
        </p:nvSpPr>
        <p:spPr>
          <a:xfrm>
            <a:off x="457200" y="5867400"/>
            <a:ext cx="19812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6" action="ppaction://hlinksldjump"/>
              </a:rPr>
              <a:t>A. The Tongue</a:t>
            </a:r>
            <a:endParaRPr lang="en-US" dirty="0">
              <a:solidFill>
                <a:schemeClr val="tx1"/>
              </a:solidFill>
            </a:endParaRPr>
          </a:p>
        </p:txBody>
      </p:sp>
      <p:sp>
        <p:nvSpPr>
          <p:cNvPr id="11" name="Rectangle 10"/>
          <p:cNvSpPr/>
          <p:nvPr/>
        </p:nvSpPr>
        <p:spPr>
          <a:xfrm>
            <a:off x="3733800" y="5867400"/>
            <a:ext cx="22098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7" action="ppaction://hlinksldjump"/>
              </a:rPr>
              <a:t>B.  Eye</a:t>
            </a:r>
            <a:endParaRPr lang="en-US" dirty="0">
              <a:solidFill>
                <a:schemeClr val="tx1"/>
              </a:solidFill>
            </a:endParaRPr>
          </a:p>
        </p:txBody>
      </p:sp>
      <p:sp>
        <p:nvSpPr>
          <p:cNvPr id="12" name="Rectangle 11">
            <a:hlinkClick r:id="rId8" action="ppaction://hlinksldjump"/>
          </p:cNvPr>
          <p:cNvSpPr/>
          <p:nvPr/>
        </p:nvSpPr>
        <p:spPr>
          <a:xfrm>
            <a:off x="6629400" y="5791200"/>
            <a:ext cx="22098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8" action="ppaction://hlinksldjump"/>
              </a:rPr>
              <a:t>C. The Mouth</a:t>
            </a:r>
            <a:endParaRPr lang="en-US" dirty="0">
              <a:solidFill>
                <a:schemeClr val="tx1"/>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16764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rPr>
              <a:t>The right answer read  </a:t>
            </a:r>
          </a:p>
          <a:p>
            <a:pPr algn="ctr" fontAlgn="auto">
              <a:spcBef>
                <a:spcPts val="0"/>
              </a:spcBef>
              <a:spcAft>
                <a:spcPts val="0"/>
              </a:spcAft>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rPr>
              <a:t>James 1:26-27 for additional information on  the tongue</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ight Arrow 2">
            <a:hlinkClick r:id="rId2" action="ppaction://hlinksldjump"/>
          </p:cNvPr>
          <p:cNvSpPr/>
          <p:nvPr/>
        </p:nvSpPr>
        <p:spPr>
          <a:xfrm>
            <a:off x="4191000" y="60198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9571" name="Picture 2" descr="ANd9GcRD7zYSpl6BVRTSRm7coFHX8sABxRwGogdud9-Lk3IKSAMbDmgN"/>
          <p:cNvPicPr>
            <a:picLocks noChangeAspect="1" noChangeArrowheads="1"/>
          </p:cNvPicPr>
          <p:nvPr/>
        </p:nvPicPr>
        <p:blipFill>
          <a:blip r:embed="rId3" cstate="print"/>
          <a:srcRect/>
          <a:stretch>
            <a:fillRect/>
          </a:stretch>
        </p:blipFill>
        <p:spPr bwMode="auto">
          <a:xfrm>
            <a:off x="2971800" y="2667000"/>
            <a:ext cx="2895600" cy="2667000"/>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2004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the eye  is mention numerous times in the bible read Genesis 3:5-6 for a reference  concerning  the eyes of Adam and Eve</a:t>
            </a:r>
          </a:p>
        </p:txBody>
      </p:sp>
      <p:sp>
        <p:nvSpPr>
          <p:cNvPr id="3" name="Left Arrow 2">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0595" name="il_fi" descr="EYE_INJURIES"/>
          <p:cNvPicPr>
            <a:picLocks noChangeAspect="1" noChangeArrowheads="1"/>
          </p:cNvPicPr>
          <p:nvPr/>
        </p:nvPicPr>
        <p:blipFill>
          <a:blip r:embed="rId3" cstate="print"/>
          <a:srcRect/>
          <a:stretch>
            <a:fillRect/>
          </a:stretch>
        </p:blipFill>
        <p:spPr bwMode="auto">
          <a:xfrm>
            <a:off x="2667000" y="3352800"/>
            <a:ext cx="3581400" cy="2590800"/>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3352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the mouth is mention many times in the bible; read Romans10:9-10 for a very good reference concerning the mouth and salvation</a:t>
            </a:r>
          </a:p>
        </p:txBody>
      </p:sp>
      <p:sp>
        <p:nvSpPr>
          <p:cNvPr id="3" name="Left Arrow 2">
            <a:hlinkClick r:id="rId2" action="ppaction://hlinksldjump"/>
          </p:cNvPr>
          <p:cNvSpPr/>
          <p:nvPr/>
        </p:nvSpPr>
        <p:spPr>
          <a:xfrm>
            <a:off x="4038600" y="59436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1619" name="il_fi" descr="mouth111"/>
          <p:cNvPicPr>
            <a:picLocks noChangeAspect="1" noChangeArrowheads="1"/>
          </p:cNvPicPr>
          <p:nvPr/>
        </p:nvPicPr>
        <p:blipFill>
          <a:blip r:embed="rId3" cstate="print"/>
          <a:srcRect/>
          <a:stretch>
            <a:fillRect/>
          </a:stretch>
        </p:blipFill>
        <p:spPr bwMode="auto">
          <a:xfrm>
            <a:off x="2743200" y="3429000"/>
            <a:ext cx="3657600" cy="2438400"/>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1" name="Rectangle 1"/>
          <p:cNvSpPr>
            <a:spLocks noChangeArrowheads="1"/>
          </p:cNvSpPr>
          <p:nvPr/>
        </p:nvSpPr>
        <p:spPr bwMode="auto">
          <a:xfrm>
            <a:off x="0" y="1908175"/>
            <a:ext cx="9144000" cy="193833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just">
              <a:buFont typeface="Arial" pitchFamily="34" charset="0"/>
              <a:buChar char="•"/>
              <a:defRPr/>
            </a:pPr>
            <a:r>
              <a:rPr lang="en-US" sz="2400" b="1" dirty="0">
                <a:latin typeface="Arial" pitchFamily="34" charset="0"/>
                <a:ea typeface="Times New Roman" pitchFamily="18" charset="0"/>
              </a:rPr>
              <a:t>I</a:t>
            </a:r>
            <a:r>
              <a:rPr lang="en-US" sz="2400" b="1" dirty="0">
                <a:solidFill>
                  <a:schemeClr val="tx1"/>
                </a:solidFill>
                <a:latin typeface="Arial" pitchFamily="34" charset="0"/>
                <a:ea typeface="Times New Roman" pitchFamily="18" charset="0"/>
              </a:rPr>
              <a:t> was used by the Roman government</a:t>
            </a:r>
            <a:endParaRPr lang="en-US" sz="2400" dirty="0">
              <a:solidFill>
                <a:schemeClr val="tx1"/>
              </a:solidFill>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I was a symbol of evil to the Roman government, but a   </a:t>
            </a:r>
          </a:p>
          <a:p>
            <a:pPr algn="just" eaLnBrk="0" hangingPunct="0">
              <a:defRPr/>
            </a:pPr>
            <a:r>
              <a:rPr lang="en-US" sz="2400" b="1" dirty="0">
                <a:latin typeface="Arial" pitchFamily="34" charset="0"/>
                <a:ea typeface="Times New Roman" pitchFamily="18" charset="0"/>
              </a:rPr>
              <a:t> </a:t>
            </a:r>
            <a:r>
              <a:rPr lang="en-US" sz="2400" b="1" dirty="0">
                <a:solidFill>
                  <a:schemeClr val="tx1"/>
                </a:solidFill>
                <a:latin typeface="Arial" pitchFamily="34" charset="0"/>
                <a:ea typeface="Times New Roman" pitchFamily="18" charset="0"/>
              </a:rPr>
              <a:t>symbol of hope and salvation to mankind</a:t>
            </a:r>
            <a:endParaRPr lang="en-US" sz="2400" dirty="0">
              <a:solidFill>
                <a:schemeClr val="tx1"/>
              </a:solidFill>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I have a very distinct shape</a:t>
            </a:r>
            <a:endParaRPr lang="en-US" sz="2400" dirty="0">
              <a:solidFill>
                <a:schemeClr val="tx1"/>
              </a:solidFill>
              <a:latin typeface="Arial" pitchFamily="34" charset="0"/>
            </a:endParaRPr>
          </a:p>
          <a:p>
            <a:pPr algn="just"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a:p>
            <a:pPr algn="just" eaLnBrk="0" hangingPunct="0">
              <a:defRPr/>
            </a:pPr>
            <a:r>
              <a:rPr lang="en-US" sz="1200" b="1" dirty="0">
                <a:solidFill>
                  <a:schemeClr val="tx1"/>
                </a:solidFill>
                <a:latin typeface="Arial" pitchFamily="34" charset="0"/>
                <a:ea typeface="Times New Roman" pitchFamily="18" charset="0"/>
              </a:rPr>
              <a:t>        </a:t>
            </a:r>
            <a:endParaRPr lang="en-US" dirty="0">
              <a:solidFill>
                <a:schemeClr val="tx1"/>
              </a:solidFill>
              <a:latin typeface="Arial" pitchFamily="34" charset="0"/>
            </a:endParaRPr>
          </a:p>
        </p:txBody>
      </p:sp>
      <p:sp>
        <p:nvSpPr>
          <p:cNvPr id="3" name="Rounded Rectangle 2"/>
          <p:cNvSpPr/>
          <p:nvPr/>
        </p:nvSpPr>
        <p:spPr>
          <a:xfrm>
            <a:off x="0" y="0"/>
            <a:ext cx="9144000" cy="1828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(What am I?)  click on the right letter</a:t>
            </a:r>
          </a:p>
        </p:txBody>
      </p:sp>
      <p:pic>
        <p:nvPicPr>
          <p:cNvPr id="112643" name="Picture 2" descr="ANd9GcR4f3T03JzfVOuHo4O3ThdGDyvlD5A1PsY-oZ75h8YoUxYEgsFQiQ"/>
          <p:cNvPicPr>
            <a:picLocks noChangeAspect="1" noChangeArrowheads="1"/>
          </p:cNvPicPr>
          <p:nvPr/>
        </p:nvPicPr>
        <p:blipFill>
          <a:blip r:embed="rId3" cstate="print"/>
          <a:srcRect/>
          <a:stretch>
            <a:fillRect/>
          </a:stretch>
        </p:blipFill>
        <p:spPr bwMode="auto">
          <a:xfrm>
            <a:off x="228600" y="3886200"/>
            <a:ext cx="2438400" cy="2057400"/>
          </a:xfrm>
          <a:prstGeom prst="rect">
            <a:avLst/>
          </a:prstGeom>
          <a:noFill/>
          <a:ln w="9525">
            <a:noFill/>
            <a:miter lim="800000"/>
            <a:headEnd/>
            <a:tailEnd/>
          </a:ln>
        </p:spPr>
      </p:pic>
      <p:pic>
        <p:nvPicPr>
          <p:cNvPr id="112644" name="Picture 3" descr="ANd9GcS9IMpTxZYpP4SN85bgV_HNg7qqK-EeDyS1GJxe7GMTv-cODp3S"/>
          <p:cNvPicPr>
            <a:picLocks noChangeAspect="1" noChangeArrowheads="1"/>
          </p:cNvPicPr>
          <p:nvPr/>
        </p:nvPicPr>
        <p:blipFill>
          <a:blip r:embed="rId4" cstate="print"/>
          <a:srcRect/>
          <a:stretch>
            <a:fillRect/>
          </a:stretch>
        </p:blipFill>
        <p:spPr bwMode="auto">
          <a:xfrm>
            <a:off x="3352800" y="3886200"/>
            <a:ext cx="2438400" cy="2057400"/>
          </a:xfrm>
          <a:prstGeom prst="rect">
            <a:avLst/>
          </a:prstGeom>
          <a:noFill/>
          <a:ln w="9525">
            <a:noFill/>
            <a:miter lim="800000"/>
            <a:headEnd/>
            <a:tailEnd/>
          </a:ln>
        </p:spPr>
      </p:pic>
      <p:pic>
        <p:nvPicPr>
          <p:cNvPr id="112645" name="irc_mi" descr="christian-fish-love-word-symbol-sign-5025973"/>
          <p:cNvPicPr>
            <a:picLocks noChangeAspect="1" noChangeArrowheads="1"/>
          </p:cNvPicPr>
          <p:nvPr/>
        </p:nvPicPr>
        <p:blipFill>
          <a:blip r:embed="rId5" cstate="print"/>
          <a:srcRect/>
          <a:stretch>
            <a:fillRect/>
          </a:stretch>
        </p:blipFill>
        <p:spPr bwMode="auto">
          <a:xfrm>
            <a:off x="6400800" y="3886200"/>
            <a:ext cx="2514600" cy="2057400"/>
          </a:xfrm>
          <a:prstGeom prst="rect">
            <a:avLst/>
          </a:prstGeom>
          <a:noFill/>
          <a:ln w="9525">
            <a:noFill/>
            <a:miter lim="800000"/>
            <a:headEnd/>
            <a:tailEnd/>
          </a:ln>
        </p:spPr>
      </p:pic>
      <p:sp>
        <p:nvSpPr>
          <p:cNvPr id="10" name="Rectangle 9"/>
          <p:cNvSpPr/>
          <p:nvPr/>
        </p:nvSpPr>
        <p:spPr>
          <a:xfrm>
            <a:off x="228600" y="5867400"/>
            <a:ext cx="24384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6" action="ppaction://hlinksldjump"/>
              </a:rPr>
              <a:t>A.  The Crown of Glory</a:t>
            </a:r>
            <a:endParaRPr lang="en-US" dirty="0">
              <a:solidFill>
                <a:schemeClr val="tx1"/>
              </a:solidFill>
            </a:endParaRPr>
          </a:p>
        </p:txBody>
      </p:sp>
      <p:sp>
        <p:nvSpPr>
          <p:cNvPr id="11" name="Rectangle 10"/>
          <p:cNvSpPr/>
          <p:nvPr/>
        </p:nvSpPr>
        <p:spPr>
          <a:xfrm>
            <a:off x="3276600" y="5943600"/>
            <a:ext cx="25146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7" action="ppaction://hlinksldjump"/>
              </a:rPr>
              <a:t>B. The Cross</a:t>
            </a:r>
            <a:endParaRPr lang="en-US" dirty="0">
              <a:solidFill>
                <a:schemeClr val="tx1"/>
              </a:solidFill>
            </a:endParaRPr>
          </a:p>
        </p:txBody>
      </p:sp>
      <p:sp>
        <p:nvSpPr>
          <p:cNvPr id="12" name="Rectangle 11"/>
          <p:cNvSpPr/>
          <p:nvPr/>
        </p:nvSpPr>
        <p:spPr>
          <a:xfrm>
            <a:off x="6400800" y="5943600"/>
            <a:ext cx="25146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8" action="ppaction://hlinksldjump"/>
              </a:rPr>
              <a:t>C. The sign of the fish</a:t>
            </a:r>
            <a:endParaRPr lang="en-US" dirty="0">
              <a:solidFill>
                <a:schemeClr val="tx1"/>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4114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the fish is used as a sign of evangelism Jesus made many references to  fish such as his comments in Matthew 4:19 where he told his disciples that he would make them fishers of men</a:t>
            </a:r>
          </a:p>
        </p:txBody>
      </p:sp>
      <p:sp>
        <p:nvSpPr>
          <p:cNvPr id="3" name="Left Arrow 2">
            <a:hlinkClick r:id="rId2" action="ppaction://hlinksldjump"/>
          </p:cNvPr>
          <p:cNvSpPr/>
          <p:nvPr/>
        </p:nvSpPr>
        <p:spPr>
          <a:xfrm>
            <a:off x="4038600" y="60960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4691" name="irc_mi" descr="christian-fish-love-word-symbol-sign-5025973"/>
          <p:cNvPicPr>
            <a:picLocks noChangeAspect="1" noChangeArrowheads="1"/>
          </p:cNvPicPr>
          <p:nvPr/>
        </p:nvPicPr>
        <p:blipFill>
          <a:blip r:embed="rId3" cstate="print"/>
          <a:srcRect/>
          <a:stretch>
            <a:fillRect/>
          </a:stretch>
        </p:blipFill>
        <p:spPr bwMode="auto">
          <a:xfrm>
            <a:off x="2971800" y="4267200"/>
            <a:ext cx="3200400" cy="1676400"/>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50292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Right answer the cross was a symbol of pain, suffering, and triumphant, it is through the shedding of blood on the cross that   men, women, boys and girls receive salvation through confessing with their mouth and  believing in  their heart that Jesus Christ is Lord and Savior read more about the cross. In  l Corinthians 1:17 </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 Hebrews 9:11-15</a:t>
            </a:r>
          </a:p>
        </p:txBody>
      </p:sp>
      <p:sp>
        <p:nvSpPr>
          <p:cNvPr id="3" name="Right Arrow 2">
            <a:hlinkClick r:id="rId2" action="ppaction://hlinksldjump"/>
          </p:cNvPr>
          <p:cNvSpPr/>
          <p:nvPr/>
        </p:nvSpPr>
        <p:spPr>
          <a:xfrm>
            <a:off x="4191000" y="6400800"/>
            <a:ext cx="731838" cy="274638"/>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5715" name="Picture 3" descr="ANd9GcS9IMpTxZYpP4SN85bgV_HNg7qqK-EeDyS1GJxe7GMTv-cODp3S"/>
          <p:cNvPicPr>
            <a:picLocks noChangeAspect="1" noChangeArrowheads="1"/>
          </p:cNvPicPr>
          <p:nvPr/>
        </p:nvPicPr>
        <p:blipFill>
          <a:blip r:embed="rId3" cstate="print"/>
          <a:srcRect/>
          <a:stretch>
            <a:fillRect/>
          </a:stretch>
        </p:blipFill>
        <p:spPr bwMode="auto">
          <a:xfrm>
            <a:off x="3505200" y="5105400"/>
            <a:ext cx="1981200" cy="1219200"/>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28956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the bible talks about a Crown of Glory that will never fade away; read 1 Peter 5:4 for further information </a:t>
            </a:r>
          </a:p>
        </p:txBody>
      </p:sp>
      <p:sp>
        <p:nvSpPr>
          <p:cNvPr id="3" name="Left Arrow 2">
            <a:hlinkClick r:id="rId2" action="ppaction://hlinksldjump"/>
          </p:cNvPr>
          <p:cNvSpPr/>
          <p:nvPr/>
        </p:nvSpPr>
        <p:spPr>
          <a:xfrm>
            <a:off x="4038600" y="61722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6739" name="Picture 2" descr="ANd9GcR4f3T03JzfVOuHo4O3ThdGDyvlD5A1PsY-oZ75h8YoUxYEgsFQiQ"/>
          <p:cNvPicPr>
            <a:picLocks noChangeAspect="1" noChangeArrowheads="1"/>
          </p:cNvPicPr>
          <p:nvPr/>
        </p:nvPicPr>
        <p:blipFill>
          <a:blip r:embed="rId3" cstate="print"/>
          <a:srcRect/>
          <a:stretch>
            <a:fillRect/>
          </a:stretch>
        </p:blipFill>
        <p:spPr bwMode="auto">
          <a:xfrm>
            <a:off x="2819400" y="3657600"/>
            <a:ext cx="3352800" cy="2362200"/>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1828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Bible Quiz  (What am I?) click on the right letter</a:t>
            </a:r>
          </a:p>
        </p:txBody>
      </p:sp>
      <p:sp>
        <p:nvSpPr>
          <p:cNvPr id="113665" name="Rectangle 1"/>
          <p:cNvSpPr>
            <a:spLocks noChangeArrowheads="1"/>
          </p:cNvSpPr>
          <p:nvPr/>
        </p:nvSpPr>
        <p:spPr bwMode="auto">
          <a:xfrm>
            <a:off x="0" y="1970554"/>
            <a:ext cx="9144000" cy="193899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just">
              <a:buFont typeface="Arial" pitchFamily="34" charset="0"/>
              <a:buChar char="•"/>
              <a:defRPr/>
            </a:pPr>
            <a:r>
              <a:rPr lang="en-US" sz="2400" b="1" dirty="0">
                <a:solidFill>
                  <a:schemeClr val="tx1"/>
                </a:solidFill>
                <a:latin typeface="Arial" pitchFamily="34" charset="0"/>
                <a:ea typeface="Times New Roman" pitchFamily="18" charset="0"/>
              </a:rPr>
              <a:t>I am a symbol of glory</a:t>
            </a:r>
            <a:endParaRPr lang="en-US" sz="2400" dirty="0">
              <a:solidFill>
                <a:schemeClr val="tx1"/>
              </a:solidFill>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Priests and kings wore me</a:t>
            </a:r>
            <a:endParaRPr lang="en-US" sz="2400" dirty="0">
              <a:solidFill>
                <a:schemeClr val="tx1"/>
              </a:solidFill>
              <a:latin typeface="Arial" pitchFamily="34" charset="0"/>
            </a:endParaRPr>
          </a:p>
          <a:p>
            <a:pPr algn="just" eaLnBrk="0" hangingPunct="0">
              <a:buFont typeface="Arial" pitchFamily="34" charset="0"/>
              <a:buChar char="•"/>
              <a:defRPr/>
            </a:pPr>
            <a:r>
              <a:rPr lang="en-US" sz="2400" b="1" dirty="0">
                <a:solidFill>
                  <a:schemeClr val="tx1"/>
                </a:solidFill>
                <a:latin typeface="Arial" pitchFamily="34" charset="0"/>
                <a:ea typeface="Times New Roman" pitchFamily="18" charset="0"/>
              </a:rPr>
              <a:t>The bible says the righteous shall receive me when the  </a:t>
            </a:r>
          </a:p>
          <a:p>
            <a:pPr algn="just" eaLnBrk="0" hangingPunct="0">
              <a:defRPr/>
            </a:pPr>
            <a:r>
              <a:rPr lang="en-US" sz="2400" b="1" dirty="0">
                <a:latin typeface="Arial" pitchFamily="34" charset="0"/>
                <a:ea typeface="Times New Roman" pitchFamily="18" charset="0"/>
              </a:rPr>
              <a:t> </a:t>
            </a:r>
            <a:r>
              <a:rPr lang="en-US" sz="2400" b="1" dirty="0">
                <a:solidFill>
                  <a:schemeClr val="tx1"/>
                </a:solidFill>
                <a:latin typeface="Arial" pitchFamily="34" charset="0"/>
                <a:ea typeface="Times New Roman" pitchFamily="18" charset="0"/>
              </a:rPr>
              <a:t>chief shepherd appears</a:t>
            </a:r>
            <a:endParaRPr lang="en-US" sz="2400" dirty="0">
              <a:solidFill>
                <a:schemeClr val="tx1"/>
              </a:solidFill>
              <a:latin typeface="Arial" pitchFamily="34" charset="0"/>
            </a:endParaRPr>
          </a:p>
          <a:p>
            <a:pPr algn="just"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a:p>
            <a:pPr algn="just" eaLnBrk="0" hangingPunct="0">
              <a:defRPr/>
            </a:pPr>
            <a:r>
              <a:rPr lang="en-US" sz="1200" b="1" dirty="0">
                <a:solidFill>
                  <a:schemeClr val="tx1"/>
                </a:solidFill>
                <a:latin typeface="Arial" pitchFamily="34" charset="0"/>
                <a:ea typeface="Times New Roman" pitchFamily="18" charset="0"/>
              </a:rPr>
              <a:t>          </a:t>
            </a:r>
            <a:endParaRPr lang="en-US" sz="900" dirty="0">
              <a:solidFill>
                <a:schemeClr val="tx1"/>
              </a:solidFill>
              <a:latin typeface="Arial" pitchFamily="34" charset="0"/>
            </a:endParaRPr>
          </a:p>
        </p:txBody>
      </p:sp>
      <p:pic>
        <p:nvPicPr>
          <p:cNvPr id="117763" name="Picture 2" descr="ANd9GcQkFjQamGesx1a7N9gWv9dTMCry5vWT8CLn2-sJhrlblbp6jw-wIw"/>
          <p:cNvPicPr>
            <a:picLocks noChangeAspect="1" noChangeArrowheads="1"/>
          </p:cNvPicPr>
          <p:nvPr/>
        </p:nvPicPr>
        <p:blipFill>
          <a:blip r:embed="rId3" cstate="print"/>
          <a:srcRect/>
          <a:stretch>
            <a:fillRect/>
          </a:stretch>
        </p:blipFill>
        <p:spPr bwMode="auto">
          <a:xfrm>
            <a:off x="6400800" y="4038600"/>
            <a:ext cx="2438400" cy="1905000"/>
          </a:xfrm>
          <a:prstGeom prst="rect">
            <a:avLst/>
          </a:prstGeom>
          <a:noFill/>
          <a:ln w="9525">
            <a:noFill/>
            <a:miter lim="800000"/>
            <a:headEnd/>
            <a:tailEnd/>
          </a:ln>
        </p:spPr>
      </p:pic>
      <p:pic>
        <p:nvPicPr>
          <p:cNvPr id="117764" name="Picture 3" descr="ANd9GcQq1l7amiJr2Yny63mqkksY22OqK-qa3egTqsM65YUkt_NRG9tZaA"/>
          <p:cNvPicPr>
            <a:picLocks noChangeAspect="1" noChangeArrowheads="1"/>
          </p:cNvPicPr>
          <p:nvPr/>
        </p:nvPicPr>
        <p:blipFill>
          <a:blip r:embed="rId4" cstate="print"/>
          <a:srcRect/>
          <a:stretch>
            <a:fillRect/>
          </a:stretch>
        </p:blipFill>
        <p:spPr bwMode="auto">
          <a:xfrm>
            <a:off x="3352800" y="4038600"/>
            <a:ext cx="2590800" cy="1828800"/>
          </a:xfrm>
          <a:prstGeom prst="rect">
            <a:avLst/>
          </a:prstGeom>
          <a:noFill/>
          <a:ln w="9525">
            <a:noFill/>
            <a:miter lim="800000"/>
            <a:headEnd/>
            <a:tailEnd/>
          </a:ln>
        </p:spPr>
      </p:pic>
      <p:pic>
        <p:nvPicPr>
          <p:cNvPr id="117765" name="Picture 5" descr="http://t3.gstatic.com/images?q=tbn:ANd9GcSNRpSuli2ET24LhSElyUnf4vKntl6tl1Xor8XUS8WN1A0resCpdpahK9Ux"/>
          <p:cNvPicPr>
            <a:picLocks noChangeAspect="1" noChangeArrowheads="1"/>
          </p:cNvPicPr>
          <p:nvPr/>
        </p:nvPicPr>
        <p:blipFill>
          <a:blip r:embed="rId5" cstate="print"/>
          <a:srcRect/>
          <a:stretch>
            <a:fillRect/>
          </a:stretch>
        </p:blipFill>
        <p:spPr bwMode="auto">
          <a:xfrm>
            <a:off x="381000" y="4038600"/>
            <a:ext cx="2133600" cy="1828800"/>
          </a:xfrm>
          <a:prstGeom prst="rect">
            <a:avLst/>
          </a:prstGeom>
          <a:noFill/>
          <a:ln w="9525">
            <a:noFill/>
            <a:miter lim="800000"/>
            <a:headEnd/>
            <a:tailEnd/>
          </a:ln>
        </p:spPr>
      </p:pic>
      <p:sp>
        <p:nvSpPr>
          <p:cNvPr id="10" name="Rectangle 9"/>
          <p:cNvSpPr/>
          <p:nvPr/>
        </p:nvSpPr>
        <p:spPr>
          <a:xfrm>
            <a:off x="381000" y="5867400"/>
            <a:ext cx="21336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6" action="ppaction://hlinksldjump"/>
              </a:rPr>
              <a:t>A .  White Robe</a:t>
            </a:r>
            <a:endParaRPr lang="en-US" dirty="0">
              <a:solidFill>
                <a:schemeClr val="tx1"/>
              </a:solidFill>
            </a:endParaRPr>
          </a:p>
        </p:txBody>
      </p:sp>
      <p:sp>
        <p:nvSpPr>
          <p:cNvPr id="11" name="Rectangle 10"/>
          <p:cNvSpPr/>
          <p:nvPr/>
        </p:nvSpPr>
        <p:spPr>
          <a:xfrm>
            <a:off x="3352800" y="5867400"/>
            <a:ext cx="2590800" cy="8080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7" action="ppaction://hlinksldjump"/>
              </a:rPr>
              <a:t>B. The  Rose of Sharon</a:t>
            </a:r>
            <a:endParaRPr lang="en-US" dirty="0">
              <a:solidFill>
                <a:schemeClr val="tx1"/>
              </a:solidFill>
            </a:endParaRPr>
          </a:p>
        </p:txBody>
      </p:sp>
      <p:sp>
        <p:nvSpPr>
          <p:cNvPr id="12" name="Rectangle 11"/>
          <p:cNvSpPr/>
          <p:nvPr/>
        </p:nvSpPr>
        <p:spPr>
          <a:xfrm>
            <a:off x="6400800" y="5943600"/>
            <a:ext cx="2438400" cy="731838"/>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tx1"/>
                </a:solidFill>
                <a:hlinkClick r:id="rId8" action="ppaction://hlinksldjump"/>
              </a:rPr>
              <a:t>C The Crown of  Glory</a:t>
            </a:r>
            <a:endParaRPr lang="en-US" dirty="0">
              <a:solidFill>
                <a:schemeClr val="tx1"/>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0" y="0"/>
            <a:ext cx="9144000" cy="4495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Wrong answer try again the bible refers to robes that were made white when they were washed in the blood of the lamb; the lamb is a reference to  Jesus Christ  read Revelation 7:14 for further information</a:t>
            </a:r>
          </a:p>
        </p:txBody>
      </p:sp>
      <p:sp>
        <p:nvSpPr>
          <p:cNvPr id="3" name="Left Arrow 2">
            <a:hlinkClick r:id="rId2" action="ppaction://hlinksldjump"/>
          </p:cNvPr>
          <p:cNvSpPr/>
          <p:nvPr/>
        </p:nvSpPr>
        <p:spPr>
          <a:xfrm>
            <a:off x="3962400" y="6019800"/>
            <a:ext cx="731838" cy="274638"/>
          </a:xfrm>
          <a:prstGeom prst="leftArrow">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8787" name="Picture 5" descr="http://t3.gstatic.com/images?q=tbn:ANd9GcSNRpSuli2ET24LhSElyUnf4vKntl6tl1Xor8XUS8WN1A0resCpdpahK9Ux">
            <a:hlinkClick r:id="rId3"/>
          </p:cNvPr>
          <p:cNvPicPr>
            <a:picLocks noChangeAspect="1" noChangeArrowheads="1"/>
          </p:cNvPicPr>
          <p:nvPr/>
        </p:nvPicPr>
        <p:blipFill>
          <a:blip r:embed="rId4" cstate="print"/>
          <a:srcRect/>
          <a:stretch>
            <a:fillRect/>
          </a:stretch>
        </p:blipFill>
        <p:spPr bwMode="auto">
          <a:xfrm>
            <a:off x="3200400" y="4572000"/>
            <a:ext cx="2514600" cy="14478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9807822</TotalTime>
  <Words>8953</Words>
  <Application>Microsoft Office PowerPoint</Application>
  <PresentationFormat>On-screen Show (4:3)</PresentationFormat>
  <Paragraphs>628</Paragraphs>
  <Slides>136</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136</vt:i4>
      </vt:variant>
    </vt:vector>
  </HeadingPairs>
  <TitlesOfParts>
    <vt:vector size="143" baseType="lpstr">
      <vt:lpstr>Arial</vt:lpstr>
      <vt:lpstr>Calibri</vt:lpstr>
      <vt:lpstr>Catriel</vt:lpstr>
      <vt:lpstr>Times New Roman</vt:lpstr>
      <vt:lpstr>Verdana</vt:lpstr>
      <vt:lpstr>Wingdings 2</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UNCW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ITSD</dc:creator>
  <cp:lastModifiedBy>Micheal Darby</cp:lastModifiedBy>
  <cp:revision>427</cp:revision>
  <dcterms:created xsi:type="dcterms:W3CDTF">2013-09-19T21:32:48Z</dcterms:created>
  <dcterms:modified xsi:type="dcterms:W3CDTF">2022-12-15T17:58:15Z</dcterms:modified>
</cp:coreProperties>
</file>