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9" r:id="rId3"/>
    <p:sldId id="567" r:id="rId4"/>
    <p:sldId id="568" r:id="rId5"/>
    <p:sldId id="566" r:id="rId6"/>
    <p:sldId id="570" r:id="rId7"/>
    <p:sldId id="574" r:id="rId8"/>
    <p:sldId id="573" r:id="rId9"/>
    <p:sldId id="572" r:id="rId10"/>
    <p:sldId id="321" r:id="rId11"/>
    <p:sldId id="578" r:id="rId12"/>
    <p:sldId id="577" r:id="rId13"/>
    <p:sldId id="580" r:id="rId14"/>
    <p:sldId id="322" r:id="rId15"/>
    <p:sldId id="585" r:id="rId16"/>
    <p:sldId id="584" r:id="rId17"/>
    <p:sldId id="583" r:id="rId18"/>
    <p:sldId id="323" r:id="rId19"/>
    <p:sldId id="746" r:id="rId20"/>
    <p:sldId id="745" r:id="rId21"/>
    <p:sldId id="588" r:id="rId22"/>
    <p:sldId id="324" r:id="rId23"/>
    <p:sldId id="751" r:id="rId24"/>
    <p:sldId id="750" r:id="rId25"/>
    <p:sldId id="749" r:id="rId26"/>
    <p:sldId id="325" r:id="rId27"/>
    <p:sldId id="756" r:id="rId28"/>
    <p:sldId id="755" r:id="rId29"/>
    <p:sldId id="754" r:id="rId30"/>
    <p:sldId id="327" r:id="rId31"/>
    <p:sldId id="757" r:id="rId32"/>
    <p:sldId id="758" r:id="rId33"/>
    <p:sldId id="75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6" autoAdjust="0"/>
    <p:restoredTop sz="94660"/>
  </p:normalViewPr>
  <p:slideViewPr>
    <p:cSldViewPr snapToGrid="0">
      <p:cViewPr varScale="1">
        <p:scale>
          <a:sx n="75" d="100"/>
          <a:sy n="75" d="100"/>
        </p:scale>
        <p:origin x="194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9.xml"/><Relationship Id="rId1"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EECCE0-449B-4333-99E8-15608A4B0617}"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CFE4EF50-3ADF-4DC8-97AD-5A86DB4B9855}">
      <dgm:prSet/>
      <dgm:spPr/>
      <dgm:t>
        <a:bodyPr/>
        <a:lstStyle/>
        <a:p>
          <a:r>
            <a:rPr lang="en-US" dirty="0">
              <a:hlinkClick xmlns:r="http://schemas.openxmlformats.org/officeDocument/2006/relationships" r:id="rId1" action="ppaction://hlinksldjump"/>
            </a:rPr>
            <a:t>A. </a:t>
          </a:r>
          <a:r>
            <a:rPr lang="en-US" dirty="0"/>
            <a:t>Accept the job go against your core beliefs there are no perfect jobs</a:t>
          </a:r>
        </a:p>
      </dgm:t>
    </dgm:pt>
    <dgm:pt modelId="{4DB38BDE-B5DD-4B67-A74A-DB6B7B782708}" type="parTrans" cxnId="{F414A6E7-65AE-4B3A-AECC-96A4EC21067B}">
      <dgm:prSet/>
      <dgm:spPr/>
      <dgm:t>
        <a:bodyPr/>
        <a:lstStyle/>
        <a:p>
          <a:endParaRPr lang="en-US"/>
        </a:p>
      </dgm:t>
    </dgm:pt>
    <dgm:pt modelId="{542E3A69-A993-46DD-B0E4-4F903B3CBA5D}" type="sibTrans" cxnId="{F414A6E7-65AE-4B3A-AECC-96A4EC21067B}">
      <dgm:prSet phldrT="1" phldr="0"/>
      <dgm:spPr/>
      <dgm:t>
        <a:bodyPr/>
        <a:lstStyle/>
        <a:p>
          <a:r>
            <a:rPr lang="en-US"/>
            <a:t>1</a:t>
          </a:r>
        </a:p>
      </dgm:t>
    </dgm:pt>
    <dgm:pt modelId="{F7F203D4-E0AF-48F2-8DC2-7FC3EA5A48BB}">
      <dgm:prSet/>
      <dgm:spPr/>
      <dgm:t>
        <a:bodyPr/>
        <a:lstStyle/>
        <a:p>
          <a:r>
            <a:rPr lang="en-US" dirty="0">
              <a:hlinkClick xmlns:r="http://schemas.openxmlformats.org/officeDocument/2006/relationships" r:id="rId2" action="ppaction://hlinksldjump"/>
            </a:rPr>
            <a:t>B. </a:t>
          </a:r>
          <a:r>
            <a:rPr lang="en-US" dirty="0"/>
            <a:t>Abandon your beliefs accept the work;  jobs are hard to come by</a:t>
          </a:r>
        </a:p>
      </dgm:t>
    </dgm:pt>
    <dgm:pt modelId="{E1799A2E-1F3F-4D00-94A7-2B95E05FE5DD}" type="parTrans" cxnId="{D1CE756D-87E9-4E22-A50B-0363FCCD4D53}">
      <dgm:prSet/>
      <dgm:spPr/>
      <dgm:t>
        <a:bodyPr/>
        <a:lstStyle/>
        <a:p>
          <a:endParaRPr lang="en-US"/>
        </a:p>
      </dgm:t>
    </dgm:pt>
    <dgm:pt modelId="{6FEB5CE9-83CD-4A3C-AEFA-AA98E09738B1}" type="sibTrans" cxnId="{D1CE756D-87E9-4E22-A50B-0363FCCD4D53}">
      <dgm:prSet phldrT="2" phldr="0"/>
      <dgm:spPr/>
      <dgm:t>
        <a:bodyPr/>
        <a:lstStyle/>
        <a:p>
          <a:r>
            <a:rPr lang="en-US"/>
            <a:t>2</a:t>
          </a:r>
        </a:p>
      </dgm:t>
    </dgm:pt>
    <dgm:pt modelId="{124EC251-9DEB-460D-9BF0-C0ACCA35D355}">
      <dgm:prSet/>
      <dgm:spPr/>
      <dgm:t>
        <a:bodyPr/>
        <a:lstStyle/>
        <a:p>
          <a:r>
            <a:rPr lang="en-US" dirty="0">
              <a:hlinkClick xmlns:r="http://schemas.openxmlformats.org/officeDocument/2006/relationships" r:id="rId3" action="ppaction://hlinksldjump"/>
            </a:rPr>
            <a:t>C. </a:t>
          </a:r>
          <a:r>
            <a:rPr lang="en-US" dirty="0"/>
            <a:t>Maintain your beliefs pray, and double your efforts to find suitable employment</a:t>
          </a:r>
        </a:p>
      </dgm:t>
    </dgm:pt>
    <dgm:pt modelId="{D4FF1E7A-E3BF-40B3-A0AD-BF1FE310EF20}" type="parTrans" cxnId="{221AB703-6479-4379-A44D-1517F8188644}">
      <dgm:prSet/>
      <dgm:spPr/>
      <dgm:t>
        <a:bodyPr/>
        <a:lstStyle/>
        <a:p>
          <a:endParaRPr lang="en-US"/>
        </a:p>
      </dgm:t>
    </dgm:pt>
    <dgm:pt modelId="{5002DFFB-AFA9-4188-AB9E-B513E28DFC3F}" type="sibTrans" cxnId="{221AB703-6479-4379-A44D-1517F8188644}">
      <dgm:prSet phldrT="3" phldr="0"/>
      <dgm:spPr/>
      <dgm:t>
        <a:bodyPr/>
        <a:lstStyle/>
        <a:p>
          <a:r>
            <a:rPr lang="en-US"/>
            <a:t>3</a:t>
          </a:r>
        </a:p>
      </dgm:t>
    </dgm:pt>
    <dgm:pt modelId="{12F84D7F-E621-4827-AEE5-03D90FC1DC7C}" type="pres">
      <dgm:prSet presAssocID="{50EECCE0-449B-4333-99E8-15608A4B0617}" presName="Name0" presStyleCnt="0">
        <dgm:presLayoutVars>
          <dgm:animLvl val="lvl"/>
          <dgm:resizeHandles val="exact"/>
        </dgm:presLayoutVars>
      </dgm:prSet>
      <dgm:spPr/>
    </dgm:pt>
    <dgm:pt modelId="{C3507493-0EBB-4C68-8764-F3A8A5FE93D8}" type="pres">
      <dgm:prSet presAssocID="{CFE4EF50-3ADF-4DC8-97AD-5A86DB4B9855}" presName="compositeNode" presStyleCnt="0">
        <dgm:presLayoutVars>
          <dgm:bulletEnabled val="1"/>
        </dgm:presLayoutVars>
      </dgm:prSet>
      <dgm:spPr/>
    </dgm:pt>
    <dgm:pt modelId="{EB187980-2BDE-4E09-9078-664F578976A8}" type="pres">
      <dgm:prSet presAssocID="{CFE4EF50-3ADF-4DC8-97AD-5A86DB4B9855}" presName="bgRect" presStyleLbl="bgAccFollowNode1" presStyleIdx="0" presStyleCnt="3"/>
      <dgm:spPr/>
    </dgm:pt>
    <dgm:pt modelId="{E007E040-0C1F-45CC-BBA3-742C00FD8E42}" type="pres">
      <dgm:prSet presAssocID="{542E3A69-A993-46DD-B0E4-4F903B3CBA5D}" presName="sibTransNodeCircle" presStyleLbl="alignNode1" presStyleIdx="0" presStyleCnt="6">
        <dgm:presLayoutVars>
          <dgm:chMax val="0"/>
          <dgm:bulletEnabled/>
        </dgm:presLayoutVars>
      </dgm:prSet>
      <dgm:spPr/>
    </dgm:pt>
    <dgm:pt modelId="{C0B4141B-A4DF-4593-8DF3-11417799C838}" type="pres">
      <dgm:prSet presAssocID="{CFE4EF50-3ADF-4DC8-97AD-5A86DB4B9855}" presName="bottomLine" presStyleLbl="alignNode1" presStyleIdx="1" presStyleCnt="6">
        <dgm:presLayoutVars/>
      </dgm:prSet>
      <dgm:spPr/>
    </dgm:pt>
    <dgm:pt modelId="{24A9C7C2-F1D4-4000-9F18-D46CEE646A6B}" type="pres">
      <dgm:prSet presAssocID="{CFE4EF50-3ADF-4DC8-97AD-5A86DB4B9855}" presName="nodeText" presStyleLbl="bgAccFollowNode1" presStyleIdx="0" presStyleCnt="3">
        <dgm:presLayoutVars>
          <dgm:bulletEnabled val="1"/>
        </dgm:presLayoutVars>
      </dgm:prSet>
      <dgm:spPr/>
    </dgm:pt>
    <dgm:pt modelId="{6F9B7A31-BE1B-437E-AFAA-2256F38053A8}" type="pres">
      <dgm:prSet presAssocID="{542E3A69-A993-46DD-B0E4-4F903B3CBA5D}" presName="sibTrans" presStyleCnt="0"/>
      <dgm:spPr/>
    </dgm:pt>
    <dgm:pt modelId="{667BA24F-49CE-4583-90E7-DC29DC6D92F5}" type="pres">
      <dgm:prSet presAssocID="{F7F203D4-E0AF-48F2-8DC2-7FC3EA5A48BB}" presName="compositeNode" presStyleCnt="0">
        <dgm:presLayoutVars>
          <dgm:bulletEnabled val="1"/>
        </dgm:presLayoutVars>
      </dgm:prSet>
      <dgm:spPr/>
    </dgm:pt>
    <dgm:pt modelId="{57C99E51-6C6F-4F39-A184-C194FD820F33}" type="pres">
      <dgm:prSet presAssocID="{F7F203D4-E0AF-48F2-8DC2-7FC3EA5A48BB}" presName="bgRect" presStyleLbl="bgAccFollowNode1" presStyleIdx="1" presStyleCnt="3"/>
      <dgm:spPr/>
    </dgm:pt>
    <dgm:pt modelId="{4E775D29-8A51-4D20-9C41-C08266D1AB8D}" type="pres">
      <dgm:prSet presAssocID="{6FEB5CE9-83CD-4A3C-AEFA-AA98E09738B1}" presName="sibTransNodeCircle" presStyleLbl="alignNode1" presStyleIdx="2" presStyleCnt="6">
        <dgm:presLayoutVars>
          <dgm:chMax val="0"/>
          <dgm:bulletEnabled/>
        </dgm:presLayoutVars>
      </dgm:prSet>
      <dgm:spPr/>
    </dgm:pt>
    <dgm:pt modelId="{093ECCD5-4E32-4058-9482-B996130E49F2}" type="pres">
      <dgm:prSet presAssocID="{F7F203D4-E0AF-48F2-8DC2-7FC3EA5A48BB}" presName="bottomLine" presStyleLbl="alignNode1" presStyleIdx="3" presStyleCnt="6">
        <dgm:presLayoutVars/>
      </dgm:prSet>
      <dgm:spPr/>
    </dgm:pt>
    <dgm:pt modelId="{8F474D1B-1231-4E81-A75E-FDEE1E75063A}" type="pres">
      <dgm:prSet presAssocID="{F7F203D4-E0AF-48F2-8DC2-7FC3EA5A48BB}" presName="nodeText" presStyleLbl="bgAccFollowNode1" presStyleIdx="1" presStyleCnt="3">
        <dgm:presLayoutVars>
          <dgm:bulletEnabled val="1"/>
        </dgm:presLayoutVars>
      </dgm:prSet>
      <dgm:spPr/>
    </dgm:pt>
    <dgm:pt modelId="{9B1639E6-CC4A-4B34-92E4-F7B873E6E96E}" type="pres">
      <dgm:prSet presAssocID="{6FEB5CE9-83CD-4A3C-AEFA-AA98E09738B1}" presName="sibTrans" presStyleCnt="0"/>
      <dgm:spPr/>
    </dgm:pt>
    <dgm:pt modelId="{16C46CD4-5A39-46FA-B97A-6B4E1E7620D5}" type="pres">
      <dgm:prSet presAssocID="{124EC251-9DEB-460D-9BF0-C0ACCA35D355}" presName="compositeNode" presStyleCnt="0">
        <dgm:presLayoutVars>
          <dgm:bulletEnabled val="1"/>
        </dgm:presLayoutVars>
      </dgm:prSet>
      <dgm:spPr/>
    </dgm:pt>
    <dgm:pt modelId="{EBC6A64A-9FC4-4F17-A274-4DB8C3BDA67E}" type="pres">
      <dgm:prSet presAssocID="{124EC251-9DEB-460D-9BF0-C0ACCA35D355}" presName="bgRect" presStyleLbl="bgAccFollowNode1" presStyleIdx="2" presStyleCnt="3"/>
      <dgm:spPr/>
    </dgm:pt>
    <dgm:pt modelId="{D3E50881-01B8-464C-86BE-B44D9BF22D65}" type="pres">
      <dgm:prSet presAssocID="{5002DFFB-AFA9-4188-AB9E-B513E28DFC3F}" presName="sibTransNodeCircle" presStyleLbl="alignNode1" presStyleIdx="4" presStyleCnt="6">
        <dgm:presLayoutVars>
          <dgm:chMax val="0"/>
          <dgm:bulletEnabled/>
        </dgm:presLayoutVars>
      </dgm:prSet>
      <dgm:spPr/>
    </dgm:pt>
    <dgm:pt modelId="{2E3AF659-119C-418B-A042-13EA3CA80999}" type="pres">
      <dgm:prSet presAssocID="{124EC251-9DEB-460D-9BF0-C0ACCA35D355}" presName="bottomLine" presStyleLbl="alignNode1" presStyleIdx="5" presStyleCnt="6">
        <dgm:presLayoutVars/>
      </dgm:prSet>
      <dgm:spPr/>
    </dgm:pt>
    <dgm:pt modelId="{C2E95DE2-B563-4171-B177-E2B1C485E4F6}" type="pres">
      <dgm:prSet presAssocID="{124EC251-9DEB-460D-9BF0-C0ACCA35D355}" presName="nodeText" presStyleLbl="bgAccFollowNode1" presStyleIdx="2" presStyleCnt="3">
        <dgm:presLayoutVars>
          <dgm:bulletEnabled val="1"/>
        </dgm:presLayoutVars>
      </dgm:prSet>
      <dgm:spPr/>
    </dgm:pt>
  </dgm:ptLst>
  <dgm:cxnLst>
    <dgm:cxn modelId="{221AB703-6479-4379-A44D-1517F8188644}" srcId="{50EECCE0-449B-4333-99E8-15608A4B0617}" destId="{124EC251-9DEB-460D-9BF0-C0ACCA35D355}" srcOrd="2" destOrd="0" parTransId="{D4FF1E7A-E3BF-40B3-A0AD-BF1FE310EF20}" sibTransId="{5002DFFB-AFA9-4188-AB9E-B513E28DFC3F}"/>
    <dgm:cxn modelId="{8D7C6207-F72A-4DE7-8DD3-939CD7E2222D}" type="presOf" srcId="{F7F203D4-E0AF-48F2-8DC2-7FC3EA5A48BB}" destId="{57C99E51-6C6F-4F39-A184-C194FD820F33}" srcOrd="0" destOrd="0" presId="urn:microsoft.com/office/officeart/2016/7/layout/BasicLinearProcessNumbered"/>
    <dgm:cxn modelId="{9C97A817-5E7B-4A08-9CB7-95D183C2C4ED}" type="presOf" srcId="{542E3A69-A993-46DD-B0E4-4F903B3CBA5D}" destId="{E007E040-0C1F-45CC-BBA3-742C00FD8E42}" srcOrd="0" destOrd="0" presId="urn:microsoft.com/office/officeart/2016/7/layout/BasicLinearProcessNumbered"/>
    <dgm:cxn modelId="{BDD10663-B1ED-4D05-BA53-C59E88DE8FEE}" type="presOf" srcId="{5002DFFB-AFA9-4188-AB9E-B513E28DFC3F}" destId="{D3E50881-01B8-464C-86BE-B44D9BF22D65}" srcOrd="0" destOrd="0" presId="urn:microsoft.com/office/officeart/2016/7/layout/BasicLinearProcessNumbered"/>
    <dgm:cxn modelId="{D1CE756D-87E9-4E22-A50B-0363FCCD4D53}" srcId="{50EECCE0-449B-4333-99E8-15608A4B0617}" destId="{F7F203D4-E0AF-48F2-8DC2-7FC3EA5A48BB}" srcOrd="1" destOrd="0" parTransId="{E1799A2E-1F3F-4D00-94A7-2B95E05FE5DD}" sibTransId="{6FEB5CE9-83CD-4A3C-AEFA-AA98E09738B1}"/>
    <dgm:cxn modelId="{62AC8077-A390-4CD9-AD40-4227342D4220}" type="presOf" srcId="{CFE4EF50-3ADF-4DC8-97AD-5A86DB4B9855}" destId="{EB187980-2BDE-4E09-9078-664F578976A8}" srcOrd="0" destOrd="0" presId="urn:microsoft.com/office/officeart/2016/7/layout/BasicLinearProcessNumbered"/>
    <dgm:cxn modelId="{D70E867C-A546-4481-A560-7E55D0E075CF}" type="presOf" srcId="{124EC251-9DEB-460D-9BF0-C0ACCA35D355}" destId="{C2E95DE2-B563-4171-B177-E2B1C485E4F6}" srcOrd="1" destOrd="0" presId="urn:microsoft.com/office/officeart/2016/7/layout/BasicLinearProcessNumbered"/>
    <dgm:cxn modelId="{E08F477D-7311-4247-8B36-B93E082F06A9}" type="presOf" srcId="{6FEB5CE9-83CD-4A3C-AEFA-AA98E09738B1}" destId="{4E775D29-8A51-4D20-9C41-C08266D1AB8D}" srcOrd="0" destOrd="0" presId="urn:microsoft.com/office/officeart/2016/7/layout/BasicLinearProcessNumbered"/>
    <dgm:cxn modelId="{649BAA87-B522-4E0F-9F11-7E5339C9BB87}" type="presOf" srcId="{50EECCE0-449B-4333-99E8-15608A4B0617}" destId="{12F84D7F-E621-4827-AEE5-03D90FC1DC7C}" srcOrd="0" destOrd="0" presId="urn:microsoft.com/office/officeart/2016/7/layout/BasicLinearProcessNumbered"/>
    <dgm:cxn modelId="{C5D534A1-745D-4C41-89F5-8FB18C61E67F}" type="presOf" srcId="{CFE4EF50-3ADF-4DC8-97AD-5A86DB4B9855}" destId="{24A9C7C2-F1D4-4000-9F18-D46CEE646A6B}" srcOrd="1" destOrd="0" presId="urn:microsoft.com/office/officeart/2016/7/layout/BasicLinearProcessNumbered"/>
    <dgm:cxn modelId="{5BBA94C6-39C0-49BC-84BA-537F4CA7611D}" type="presOf" srcId="{124EC251-9DEB-460D-9BF0-C0ACCA35D355}" destId="{EBC6A64A-9FC4-4F17-A274-4DB8C3BDA67E}" srcOrd="0" destOrd="0" presId="urn:microsoft.com/office/officeart/2016/7/layout/BasicLinearProcessNumbered"/>
    <dgm:cxn modelId="{F414A6E7-65AE-4B3A-AECC-96A4EC21067B}" srcId="{50EECCE0-449B-4333-99E8-15608A4B0617}" destId="{CFE4EF50-3ADF-4DC8-97AD-5A86DB4B9855}" srcOrd="0" destOrd="0" parTransId="{4DB38BDE-B5DD-4B67-A74A-DB6B7B782708}" sibTransId="{542E3A69-A993-46DD-B0E4-4F903B3CBA5D}"/>
    <dgm:cxn modelId="{3E5DBDFE-25F5-460F-A7BE-DBCC98EC7835}" type="presOf" srcId="{F7F203D4-E0AF-48F2-8DC2-7FC3EA5A48BB}" destId="{8F474D1B-1231-4E81-A75E-FDEE1E75063A}" srcOrd="1" destOrd="0" presId="urn:microsoft.com/office/officeart/2016/7/layout/BasicLinearProcessNumbered"/>
    <dgm:cxn modelId="{033D3D39-7DB4-4869-A0B5-4476FC7F6A05}" type="presParOf" srcId="{12F84D7F-E621-4827-AEE5-03D90FC1DC7C}" destId="{C3507493-0EBB-4C68-8764-F3A8A5FE93D8}" srcOrd="0" destOrd="0" presId="urn:microsoft.com/office/officeart/2016/7/layout/BasicLinearProcessNumbered"/>
    <dgm:cxn modelId="{FC068971-9337-43AC-9587-D1027BCAA91C}" type="presParOf" srcId="{C3507493-0EBB-4C68-8764-F3A8A5FE93D8}" destId="{EB187980-2BDE-4E09-9078-664F578976A8}" srcOrd="0" destOrd="0" presId="urn:microsoft.com/office/officeart/2016/7/layout/BasicLinearProcessNumbered"/>
    <dgm:cxn modelId="{93A18676-0485-4801-8041-6BA966D5C47F}" type="presParOf" srcId="{C3507493-0EBB-4C68-8764-F3A8A5FE93D8}" destId="{E007E040-0C1F-45CC-BBA3-742C00FD8E42}" srcOrd="1" destOrd="0" presId="urn:microsoft.com/office/officeart/2016/7/layout/BasicLinearProcessNumbered"/>
    <dgm:cxn modelId="{98FE5320-0123-4F0B-A1C6-1439C50348E0}" type="presParOf" srcId="{C3507493-0EBB-4C68-8764-F3A8A5FE93D8}" destId="{C0B4141B-A4DF-4593-8DF3-11417799C838}" srcOrd="2" destOrd="0" presId="urn:microsoft.com/office/officeart/2016/7/layout/BasicLinearProcessNumbered"/>
    <dgm:cxn modelId="{DD2870FB-6E99-4C78-BE6C-CE0D88F0B88B}" type="presParOf" srcId="{C3507493-0EBB-4C68-8764-F3A8A5FE93D8}" destId="{24A9C7C2-F1D4-4000-9F18-D46CEE646A6B}" srcOrd="3" destOrd="0" presId="urn:microsoft.com/office/officeart/2016/7/layout/BasicLinearProcessNumbered"/>
    <dgm:cxn modelId="{C2835813-1550-4B9D-819F-54B450F8C93F}" type="presParOf" srcId="{12F84D7F-E621-4827-AEE5-03D90FC1DC7C}" destId="{6F9B7A31-BE1B-437E-AFAA-2256F38053A8}" srcOrd="1" destOrd="0" presId="urn:microsoft.com/office/officeart/2016/7/layout/BasicLinearProcessNumbered"/>
    <dgm:cxn modelId="{95B2AE92-2F0E-45F1-A9D9-346358C98281}" type="presParOf" srcId="{12F84D7F-E621-4827-AEE5-03D90FC1DC7C}" destId="{667BA24F-49CE-4583-90E7-DC29DC6D92F5}" srcOrd="2" destOrd="0" presId="urn:microsoft.com/office/officeart/2016/7/layout/BasicLinearProcessNumbered"/>
    <dgm:cxn modelId="{B8EF3626-780E-4C83-8987-3E7D94D9D689}" type="presParOf" srcId="{667BA24F-49CE-4583-90E7-DC29DC6D92F5}" destId="{57C99E51-6C6F-4F39-A184-C194FD820F33}" srcOrd="0" destOrd="0" presId="urn:microsoft.com/office/officeart/2016/7/layout/BasicLinearProcessNumbered"/>
    <dgm:cxn modelId="{0FA8442D-2BEC-451B-B4FF-609A0CF7C10C}" type="presParOf" srcId="{667BA24F-49CE-4583-90E7-DC29DC6D92F5}" destId="{4E775D29-8A51-4D20-9C41-C08266D1AB8D}" srcOrd="1" destOrd="0" presId="urn:microsoft.com/office/officeart/2016/7/layout/BasicLinearProcessNumbered"/>
    <dgm:cxn modelId="{88ADA0AE-08C5-4754-9E60-1F701E48ADF9}" type="presParOf" srcId="{667BA24F-49CE-4583-90E7-DC29DC6D92F5}" destId="{093ECCD5-4E32-4058-9482-B996130E49F2}" srcOrd="2" destOrd="0" presId="urn:microsoft.com/office/officeart/2016/7/layout/BasicLinearProcessNumbered"/>
    <dgm:cxn modelId="{D265B225-EB15-4763-BE5F-E959532A9C69}" type="presParOf" srcId="{667BA24F-49CE-4583-90E7-DC29DC6D92F5}" destId="{8F474D1B-1231-4E81-A75E-FDEE1E75063A}" srcOrd="3" destOrd="0" presId="urn:microsoft.com/office/officeart/2016/7/layout/BasicLinearProcessNumbered"/>
    <dgm:cxn modelId="{E7655A6A-B63A-41B7-B2AC-99BBF9E9164E}" type="presParOf" srcId="{12F84D7F-E621-4827-AEE5-03D90FC1DC7C}" destId="{9B1639E6-CC4A-4B34-92E4-F7B873E6E96E}" srcOrd="3" destOrd="0" presId="urn:microsoft.com/office/officeart/2016/7/layout/BasicLinearProcessNumbered"/>
    <dgm:cxn modelId="{5D4A8E70-6ED9-4355-B5E4-D0E421E45FAB}" type="presParOf" srcId="{12F84D7F-E621-4827-AEE5-03D90FC1DC7C}" destId="{16C46CD4-5A39-46FA-B97A-6B4E1E7620D5}" srcOrd="4" destOrd="0" presId="urn:microsoft.com/office/officeart/2016/7/layout/BasicLinearProcessNumbered"/>
    <dgm:cxn modelId="{9710CA24-AEB2-41FF-B933-882093721305}" type="presParOf" srcId="{16C46CD4-5A39-46FA-B97A-6B4E1E7620D5}" destId="{EBC6A64A-9FC4-4F17-A274-4DB8C3BDA67E}" srcOrd="0" destOrd="0" presId="urn:microsoft.com/office/officeart/2016/7/layout/BasicLinearProcessNumbered"/>
    <dgm:cxn modelId="{B78EC1E6-E149-4C94-B681-324398394DA1}" type="presParOf" srcId="{16C46CD4-5A39-46FA-B97A-6B4E1E7620D5}" destId="{D3E50881-01B8-464C-86BE-B44D9BF22D65}" srcOrd="1" destOrd="0" presId="urn:microsoft.com/office/officeart/2016/7/layout/BasicLinearProcessNumbered"/>
    <dgm:cxn modelId="{E4507DBD-7D89-43D3-AB91-82D87CF08AEA}" type="presParOf" srcId="{16C46CD4-5A39-46FA-B97A-6B4E1E7620D5}" destId="{2E3AF659-119C-418B-A042-13EA3CA80999}" srcOrd="2" destOrd="0" presId="urn:microsoft.com/office/officeart/2016/7/layout/BasicLinearProcessNumbered"/>
    <dgm:cxn modelId="{51B3A590-E43C-4DC9-BC3B-7894C2AD029A}" type="presParOf" srcId="{16C46CD4-5A39-46FA-B97A-6B4E1E7620D5}" destId="{C2E95DE2-B563-4171-B177-E2B1C485E4F6}"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87980-2BDE-4E09-9078-664F578976A8}">
      <dsp:nvSpPr>
        <dsp:cNvPr id="0" name=""/>
        <dsp:cNvSpPr/>
      </dsp:nvSpPr>
      <dsp:spPr>
        <a:xfrm>
          <a:off x="0" y="542925"/>
          <a:ext cx="2000250" cy="28003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5947" tIns="330200" rIns="155947" bIns="330200" numCol="1" spcCol="1270" anchor="t" anchorCtr="0">
          <a:noAutofit/>
        </a:bodyPr>
        <a:lstStyle/>
        <a:p>
          <a:pPr marL="0" lvl="0" indent="0" algn="l" defTabSz="622300">
            <a:lnSpc>
              <a:spcPct val="90000"/>
            </a:lnSpc>
            <a:spcBef>
              <a:spcPct val="0"/>
            </a:spcBef>
            <a:spcAft>
              <a:spcPct val="35000"/>
            </a:spcAft>
            <a:buNone/>
          </a:pPr>
          <a:r>
            <a:rPr lang="en-US" sz="1400" kern="1200" dirty="0">
              <a:hlinkClick xmlns:r="http://schemas.openxmlformats.org/officeDocument/2006/relationships" r:id="" action="ppaction://hlinksldjump"/>
            </a:rPr>
            <a:t>A. </a:t>
          </a:r>
          <a:r>
            <a:rPr lang="en-US" sz="1400" kern="1200" dirty="0"/>
            <a:t>Accept the job go against your core beliefs there are no perfect jobs</a:t>
          </a:r>
        </a:p>
      </dsp:txBody>
      <dsp:txXfrm>
        <a:off x="0" y="1607058"/>
        <a:ext cx="2000250" cy="1680210"/>
      </dsp:txXfrm>
    </dsp:sp>
    <dsp:sp modelId="{E007E040-0C1F-45CC-BBA3-742C00FD8E42}">
      <dsp:nvSpPr>
        <dsp:cNvPr id="0" name=""/>
        <dsp:cNvSpPr/>
      </dsp:nvSpPr>
      <dsp:spPr>
        <a:xfrm>
          <a:off x="580072" y="822960"/>
          <a:ext cx="840105" cy="84010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498" tIns="12700" rIns="65498" bIns="12700" numCol="1" spcCol="1270" anchor="ctr" anchorCtr="0">
          <a:noAutofit/>
        </a:bodyPr>
        <a:lstStyle/>
        <a:p>
          <a:pPr marL="0" lvl="0" indent="0" algn="ctr" defTabSz="1778000">
            <a:lnSpc>
              <a:spcPct val="90000"/>
            </a:lnSpc>
            <a:spcBef>
              <a:spcPct val="0"/>
            </a:spcBef>
            <a:spcAft>
              <a:spcPct val="35000"/>
            </a:spcAft>
            <a:buNone/>
          </a:pPr>
          <a:r>
            <a:rPr lang="en-US" sz="4000" kern="1200"/>
            <a:t>1</a:t>
          </a:r>
        </a:p>
      </dsp:txBody>
      <dsp:txXfrm>
        <a:off x="703103" y="945991"/>
        <a:ext cx="594043" cy="594043"/>
      </dsp:txXfrm>
    </dsp:sp>
    <dsp:sp modelId="{C0B4141B-A4DF-4593-8DF3-11417799C838}">
      <dsp:nvSpPr>
        <dsp:cNvPr id="0" name=""/>
        <dsp:cNvSpPr/>
      </dsp:nvSpPr>
      <dsp:spPr>
        <a:xfrm>
          <a:off x="0" y="3343203"/>
          <a:ext cx="200025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C99E51-6C6F-4F39-A184-C194FD820F33}">
      <dsp:nvSpPr>
        <dsp:cNvPr id="0" name=""/>
        <dsp:cNvSpPr/>
      </dsp:nvSpPr>
      <dsp:spPr>
        <a:xfrm>
          <a:off x="2200275" y="542925"/>
          <a:ext cx="2000250" cy="28003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5947" tIns="330200" rIns="155947" bIns="330200" numCol="1" spcCol="1270" anchor="t" anchorCtr="0">
          <a:noAutofit/>
        </a:bodyPr>
        <a:lstStyle/>
        <a:p>
          <a:pPr marL="0" lvl="0" indent="0" algn="l" defTabSz="622300">
            <a:lnSpc>
              <a:spcPct val="90000"/>
            </a:lnSpc>
            <a:spcBef>
              <a:spcPct val="0"/>
            </a:spcBef>
            <a:spcAft>
              <a:spcPct val="35000"/>
            </a:spcAft>
            <a:buNone/>
          </a:pPr>
          <a:r>
            <a:rPr lang="en-US" sz="1400" kern="1200" dirty="0">
              <a:hlinkClick xmlns:r="http://schemas.openxmlformats.org/officeDocument/2006/relationships" r:id="" action="ppaction://hlinksldjump"/>
            </a:rPr>
            <a:t>B. </a:t>
          </a:r>
          <a:r>
            <a:rPr lang="en-US" sz="1400" kern="1200" dirty="0"/>
            <a:t>Abandon your beliefs accept the work;  jobs are hard to come by</a:t>
          </a:r>
        </a:p>
      </dsp:txBody>
      <dsp:txXfrm>
        <a:off x="2200275" y="1607058"/>
        <a:ext cx="2000250" cy="1680210"/>
      </dsp:txXfrm>
    </dsp:sp>
    <dsp:sp modelId="{4E775D29-8A51-4D20-9C41-C08266D1AB8D}">
      <dsp:nvSpPr>
        <dsp:cNvPr id="0" name=""/>
        <dsp:cNvSpPr/>
      </dsp:nvSpPr>
      <dsp:spPr>
        <a:xfrm>
          <a:off x="2780347" y="822960"/>
          <a:ext cx="840105" cy="84010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498" tIns="12700" rIns="65498" bIns="12700" numCol="1" spcCol="1270" anchor="ctr" anchorCtr="0">
          <a:noAutofit/>
        </a:bodyPr>
        <a:lstStyle/>
        <a:p>
          <a:pPr marL="0" lvl="0" indent="0" algn="ctr" defTabSz="1778000">
            <a:lnSpc>
              <a:spcPct val="90000"/>
            </a:lnSpc>
            <a:spcBef>
              <a:spcPct val="0"/>
            </a:spcBef>
            <a:spcAft>
              <a:spcPct val="35000"/>
            </a:spcAft>
            <a:buNone/>
          </a:pPr>
          <a:r>
            <a:rPr lang="en-US" sz="4000" kern="1200"/>
            <a:t>2</a:t>
          </a:r>
        </a:p>
      </dsp:txBody>
      <dsp:txXfrm>
        <a:off x="2903378" y="945991"/>
        <a:ext cx="594043" cy="594043"/>
      </dsp:txXfrm>
    </dsp:sp>
    <dsp:sp modelId="{093ECCD5-4E32-4058-9482-B996130E49F2}">
      <dsp:nvSpPr>
        <dsp:cNvPr id="0" name=""/>
        <dsp:cNvSpPr/>
      </dsp:nvSpPr>
      <dsp:spPr>
        <a:xfrm>
          <a:off x="2200275" y="3343203"/>
          <a:ext cx="200025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C6A64A-9FC4-4F17-A274-4DB8C3BDA67E}">
      <dsp:nvSpPr>
        <dsp:cNvPr id="0" name=""/>
        <dsp:cNvSpPr/>
      </dsp:nvSpPr>
      <dsp:spPr>
        <a:xfrm>
          <a:off x="4400550" y="542925"/>
          <a:ext cx="2000250" cy="28003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5947" tIns="330200" rIns="155947" bIns="330200" numCol="1" spcCol="1270" anchor="t" anchorCtr="0">
          <a:noAutofit/>
        </a:bodyPr>
        <a:lstStyle/>
        <a:p>
          <a:pPr marL="0" lvl="0" indent="0" algn="l" defTabSz="622300">
            <a:lnSpc>
              <a:spcPct val="90000"/>
            </a:lnSpc>
            <a:spcBef>
              <a:spcPct val="0"/>
            </a:spcBef>
            <a:spcAft>
              <a:spcPct val="35000"/>
            </a:spcAft>
            <a:buNone/>
          </a:pPr>
          <a:r>
            <a:rPr lang="en-US" sz="1400" kern="1200" dirty="0">
              <a:hlinkClick xmlns:r="http://schemas.openxmlformats.org/officeDocument/2006/relationships" r:id="" action="ppaction://hlinksldjump"/>
            </a:rPr>
            <a:t>C. </a:t>
          </a:r>
          <a:r>
            <a:rPr lang="en-US" sz="1400" kern="1200" dirty="0"/>
            <a:t>Maintain your beliefs pray, and double your efforts to find suitable employment</a:t>
          </a:r>
        </a:p>
      </dsp:txBody>
      <dsp:txXfrm>
        <a:off x="4400550" y="1607058"/>
        <a:ext cx="2000250" cy="1680210"/>
      </dsp:txXfrm>
    </dsp:sp>
    <dsp:sp modelId="{D3E50881-01B8-464C-86BE-B44D9BF22D65}">
      <dsp:nvSpPr>
        <dsp:cNvPr id="0" name=""/>
        <dsp:cNvSpPr/>
      </dsp:nvSpPr>
      <dsp:spPr>
        <a:xfrm>
          <a:off x="4980622" y="822960"/>
          <a:ext cx="840105" cy="84010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498" tIns="12700" rIns="65498" bIns="12700" numCol="1" spcCol="1270" anchor="ctr" anchorCtr="0">
          <a:noAutofit/>
        </a:bodyPr>
        <a:lstStyle/>
        <a:p>
          <a:pPr marL="0" lvl="0" indent="0" algn="ctr" defTabSz="1778000">
            <a:lnSpc>
              <a:spcPct val="90000"/>
            </a:lnSpc>
            <a:spcBef>
              <a:spcPct val="0"/>
            </a:spcBef>
            <a:spcAft>
              <a:spcPct val="35000"/>
            </a:spcAft>
            <a:buNone/>
          </a:pPr>
          <a:r>
            <a:rPr lang="en-US" sz="4000" kern="1200"/>
            <a:t>3</a:t>
          </a:r>
        </a:p>
      </dsp:txBody>
      <dsp:txXfrm>
        <a:off x="5103653" y="945991"/>
        <a:ext cx="594043" cy="594043"/>
      </dsp:txXfrm>
    </dsp:sp>
    <dsp:sp modelId="{2E3AF659-119C-418B-A042-13EA3CA80999}">
      <dsp:nvSpPr>
        <dsp:cNvPr id="0" name=""/>
        <dsp:cNvSpPr/>
      </dsp:nvSpPr>
      <dsp:spPr>
        <a:xfrm>
          <a:off x="4400550" y="3343203"/>
          <a:ext cx="200025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CE8A-6EB3-D2C1-7D4A-213B155445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1384C-E97F-182B-012D-56D2DEBCE8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F51455-E5F6-94F0-2529-168073CB36D1}"/>
              </a:ext>
            </a:extLst>
          </p:cNvPr>
          <p:cNvSpPr>
            <a:spLocks noGrp="1"/>
          </p:cNvSpPr>
          <p:nvPr>
            <p:ph type="dt" sz="half" idx="10"/>
          </p:nvPr>
        </p:nvSpPr>
        <p:spPr/>
        <p:txBody>
          <a:bodyPr/>
          <a:lstStyle/>
          <a:p>
            <a:fld id="{6255CDEC-48CF-42F6-A303-A1A5D505508F}" type="datetimeFigureOut">
              <a:rPr lang="en-US" smtClean="0"/>
              <a:t>8/9/2023</a:t>
            </a:fld>
            <a:endParaRPr lang="en-US"/>
          </a:p>
        </p:txBody>
      </p:sp>
      <p:sp>
        <p:nvSpPr>
          <p:cNvPr id="5" name="Footer Placeholder 4">
            <a:extLst>
              <a:ext uri="{FF2B5EF4-FFF2-40B4-BE49-F238E27FC236}">
                <a16:creationId xmlns:a16="http://schemas.microsoft.com/office/drawing/2014/main" id="{DFCD6156-01A1-A914-3035-1F81327D57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F197F-A2C2-F1DF-2DC8-F7EE50E49174}"/>
              </a:ext>
            </a:extLst>
          </p:cNvPr>
          <p:cNvSpPr>
            <a:spLocks noGrp="1"/>
          </p:cNvSpPr>
          <p:nvPr>
            <p:ph type="sldNum" sz="quarter" idx="12"/>
          </p:nvPr>
        </p:nvSpPr>
        <p:spPr/>
        <p:txBody>
          <a:bodyPr/>
          <a:lstStyle/>
          <a:p>
            <a:fld id="{EEC7A8AE-7D14-4C85-9A6E-F54112B2C8C6}" type="slidenum">
              <a:rPr lang="en-US" smtClean="0"/>
              <a:t>‹#›</a:t>
            </a:fld>
            <a:endParaRPr lang="en-US"/>
          </a:p>
        </p:txBody>
      </p:sp>
    </p:spTree>
    <p:extLst>
      <p:ext uri="{BB962C8B-B14F-4D97-AF65-F5344CB8AC3E}">
        <p14:creationId xmlns:p14="http://schemas.microsoft.com/office/powerpoint/2010/main" val="14294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3F5B-1A3A-4794-9CE1-851222FF00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27ED64-6D54-0682-845D-FACDA1D9CB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5E4A1-63AD-71CA-6D84-5110E1D7080B}"/>
              </a:ext>
            </a:extLst>
          </p:cNvPr>
          <p:cNvSpPr>
            <a:spLocks noGrp="1"/>
          </p:cNvSpPr>
          <p:nvPr>
            <p:ph type="dt" sz="half" idx="10"/>
          </p:nvPr>
        </p:nvSpPr>
        <p:spPr/>
        <p:txBody>
          <a:bodyPr/>
          <a:lstStyle/>
          <a:p>
            <a:fld id="{6255CDEC-48CF-42F6-A303-A1A5D505508F}" type="datetimeFigureOut">
              <a:rPr lang="en-US" smtClean="0"/>
              <a:t>8/9/2023</a:t>
            </a:fld>
            <a:endParaRPr lang="en-US"/>
          </a:p>
        </p:txBody>
      </p:sp>
      <p:sp>
        <p:nvSpPr>
          <p:cNvPr id="5" name="Footer Placeholder 4">
            <a:extLst>
              <a:ext uri="{FF2B5EF4-FFF2-40B4-BE49-F238E27FC236}">
                <a16:creationId xmlns:a16="http://schemas.microsoft.com/office/drawing/2014/main" id="{88825A4C-C38B-F33C-B17D-AB9750618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7D511-F8D3-47F0-F722-D4851DE509F6}"/>
              </a:ext>
            </a:extLst>
          </p:cNvPr>
          <p:cNvSpPr>
            <a:spLocks noGrp="1"/>
          </p:cNvSpPr>
          <p:nvPr>
            <p:ph type="sldNum" sz="quarter" idx="12"/>
          </p:nvPr>
        </p:nvSpPr>
        <p:spPr/>
        <p:txBody>
          <a:bodyPr/>
          <a:lstStyle/>
          <a:p>
            <a:fld id="{EEC7A8AE-7D14-4C85-9A6E-F54112B2C8C6}" type="slidenum">
              <a:rPr lang="en-US" smtClean="0"/>
              <a:t>‹#›</a:t>
            </a:fld>
            <a:endParaRPr lang="en-US"/>
          </a:p>
        </p:txBody>
      </p:sp>
    </p:spTree>
    <p:extLst>
      <p:ext uri="{BB962C8B-B14F-4D97-AF65-F5344CB8AC3E}">
        <p14:creationId xmlns:p14="http://schemas.microsoft.com/office/powerpoint/2010/main" val="274810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8AC116-0563-5E92-16AD-9A6B24499F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32D0F3-A41C-98C8-C40F-DD6D6DB134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D23D4-875E-6651-ED15-2C0FC45A6092}"/>
              </a:ext>
            </a:extLst>
          </p:cNvPr>
          <p:cNvSpPr>
            <a:spLocks noGrp="1"/>
          </p:cNvSpPr>
          <p:nvPr>
            <p:ph type="dt" sz="half" idx="10"/>
          </p:nvPr>
        </p:nvSpPr>
        <p:spPr/>
        <p:txBody>
          <a:bodyPr/>
          <a:lstStyle/>
          <a:p>
            <a:fld id="{6255CDEC-48CF-42F6-A303-A1A5D505508F}" type="datetimeFigureOut">
              <a:rPr lang="en-US" smtClean="0"/>
              <a:t>8/9/2023</a:t>
            </a:fld>
            <a:endParaRPr lang="en-US"/>
          </a:p>
        </p:txBody>
      </p:sp>
      <p:sp>
        <p:nvSpPr>
          <p:cNvPr id="5" name="Footer Placeholder 4">
            <a:extLst>
              <a:ext uri="{FF2B5EF4-FFF2-40B4-BE49-F238E27FC236}">
                <a16:creationId xmlns:a16="http://schemas.microsoft.com/office/drawing/2014/main" id="{CC519541-68C1-09E5-9AE8-57324F07C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6836E-C26E-FAD9-08E8-D8DA091200FA}"/>
              </a:ext>
            </a:extLst>
          </p:cNvPr>
          <p:cNvSpPr>
            <a:spLocks noGrp="1"/>
          </p:cNvSpPr>
          <p:nvPr>
            <p:ph type="sldNum" sz="quarter" idx="12"/>
          </p:nvPr>
        </p:nvSpPr>
        <p:spPr/>
        <p:txBody>
          <a:bodyPr/>
          <a:lstStyle/>
          <a:p>
            <a:fld id="{EEC7A8AE-7D14-4C85-9A6E-F54112B2C8C6}" type="slidenum">
              <a:rPr lang="en-US" smtClean="0"/>
              <a:t>‹#›</a:t>
            </a:fld>
            <a:endParaRPr lang="en-US"/>
          </a:p>
        </p:txBody>
      </p:sp>
    </p:spTree>
    <p:extLst>
      <p:ext uri="{BB962C8B-B14F-4D97-AF65-F5344CB8AC3E}">
        <p14:creationId xmlns:p14="http://schemas.microsoft.com/office/powerpoint/2010/main" val="1775327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4E4A-3E76-6040-5633-8F1EB78A2F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3152A9-0887-9817-03FA-EECC8B8326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7A026-5347-B63C-8A3F-4EE6A72274FC}"/>
              </a:ext>
            </a:extLst>
          </p:cNvPr>
          <p:cNvSpPr>
            <a:spLocks noGrp="1"/>
          </p:cNvSpPr>
          <p:nvPr>
            <p:ph type="dt" sz="half" idx="10"/>
          </p:nvPr>
        </p:nvSpPr>
        <p:spPr/>
        <p:txBody>
          <a:bodyPr/>
          <a:lstStyle/>
          <a:p>
            <a:fld id="{6255CDEC-48CF-42F6-A303-A1A5D505508F}" type="datetimeFigureOut">
              <a:rPr lang="en-US" smtClean="0"/>
              <a:t>8/9/2023</a:t>
            </a:fld>
            <a:endParaRPr lang="en-US"/>
          </a:p>
        </p:txBody>
      </p:sp>
      <p:sp>
        <p:nvSpPr>
          <p:cNvPr id="5" name="Footer Placeholder 4">
            <a:extLst>
              <a:ext uri="{FF2B5EF4-FFF2-40B4-BE49-F238E27FC236}">
                <a16:creationId xmlns:a16="http://schemas.microsoft.com/office/drawing/2014/main" id="{C95EC7B5-C56F-F31C-F209-D8C7EEB9F5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D6A83-C666-0325-9C83-2FE73B90A939}"/>
              </a:ext>
            </a:extLst>
          </p:cNvPr>
          <p:cNvSpPr>
            <a:spLocks noGrp="1"/>
          </p:cNvSpPr>
          <p:nvPr>
            <p:ph type="sldNum" sz="quarter" idx="12"/>
          </p:nvPr>
        </p:nvSpPr>
        <p:spPr/>
        <p:txBody>
          <a:bodyPr/>
          <a:lstStyle/>
          <a:p>
            <a:fld id="{EEC7A8AE-7D14-4C85-9A6E-F54112B2C8C6}" type="slidenum">
              <a:rPr lang="en-US" smtClean="0"/>
              <a:t>‹#›</a:t>
            </a:fld>
            <a:endParaRPr lang="en-US"/>
          </a:p>
        </p:txBody>
      </p:sp>
    </p:spTree>
    <p:extLst>
      <p:ext uri="{BB962C8B-B14F-4D97-AF65-F5344CB8AC3E}">
        <p14:creationId xmlns:p14="http://schemas.microsoft.com/office/powerpoint/2010/main" val="367423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AF656-C562-0540-921B-38E0CB4834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D66641-C5DA-0636-A091-ED353039BD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685B77-DC3E-FB76-BBF8-B5B840E682ED}"/>
              </a:ext>
            </a:extLst>
          </p:cNvPr>
          <p:cNvSpPr>
            <a:spLocks noGrp="1"/>
          </p:cNvSpPr>
          <p:nvPr>
            <p:ph type="dt" sz="half" idx="10"/>
          </p:nvPr>
        </p:nvSpPr>
        <p:spPr/>
        <p:txBody>
          <a:bodyPr/>
          <a:lstStyle/>
          <a:p>
            <a:fld id="{6255CDEC-48CF-42F6-A303-A1A5D505508F}" type="datetimeFigureOut">
              <a:rPr lang="en-US" smtClean="0"/>
              <a:t>8/9/2023</a:t>
            </a:fld>
            <a:endParaRPr lang="en-US"/>
          </a:p>
        </p:txBody>
      </p:sp>
      <p:sp>
        <p:nvSpPr>
          <p:cNvPr id="5" name="Footer Placeholder 4">
            <a:extLst>
              <a:ext uri="{FF2B5EF4-FFF2-40B4-BE49-F238E27FC236}">
                <a16:creationId xmlns:a16="http://schemas.microsoft.com/office/drawing/2014/main" id="{A21FC32C-2D6A-544E-8BB6-A204D5926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6A94E-4156-5FF3-00AF-EBF81D63455E}"/>
              </a:ext>
            </a:extLst>
          </p:cNvPr>
          <p:cNvSpPr>
            <a:spLocks noGrp="1"/>
          </p:cNvSpPr>
          <p:nvPr>
            <p:ph type="sldNum" sz="quarter" idx="12"/>
          </p:nvPr>
        </p:nvSpPr>
        <p:spPr/>
        <p:txBody>
          <a:bodyPr/>
          <a:lstStyle/>
          <a:p>
            <a:fld id="{EEC7A8AE-7D14-4C85-9A6E-F54112B2C8C6}" type="slidenum">
              <a:rPr lang="en-US" smtClean="0"/>
              <a:t>‹#›</a:t>
            </a:fld>
            <a:endParaRPr lang="en-US"/>
          </a:p>
        </p:txBody>
      </p:sp>
    </p:spTree>
    <p:extLst>
      <p:ext uri="{BB962C8B-B14F-4D97-AF65-F5344CB8AC3E}">
        <p14:creationId xmlns:p14="http://schemas.microsoft.com/office/powerpoint/2010/main" val="378250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ABAD-F8E7-E991-EA13-7477E54FAF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EBA96-CD32-1FE9-53FC-CF2F767F6E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CB3FC7-5806-1D46-C2A9-A6C7626D07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0B6482-B8B2-BFB2-5775-AA90EA99EC03}"/>
              </a:ext>
            </a:extLst>
          </p:cNvPr>
          <p:cNvSpPr>
            <a:spLocks noGrp="1"/>
          </p:cNvSpPr>
          <p:nvPr>
            <p:ph type="dt" sz="half" idx="10"/>
          </p:nvPr>
        </p:nvSpPr>
        <p:spPr/>
        <p:txBody>
          <a:bodyPr/>
          <a:lstStyle/>
          <a:p>
            <a:fld id="{6255CDEC-48CF-42F6-A303-A1A5D505508F}" type="datetimeFigureOut">
              <a:rPr lang="en-US" smtClean="0"/>
              <a:t>8/9/2023</a:t>
            </a:fld>
            <a:endParaRPr lang="en-US"/>
          </a:p>
        </p:txBody>
      </p:sp>
      <p:sp>
        <p:nvSpPr>
          <p:cNvPr id="6" name="Footer Placeholder 5">
            <a:extLst>
              <a:ext uri="{FF2B5EF4-FFF2-40B4-BE49-F238E27FC236}">
                <a16:creationId xmlns:a16="http://schemas.microsoft.com/office/drawing/2014/main" id="{4D9C27FE-3807-1D12-049D-701EE9AE21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1AA296-F17E-2918-83FB-870D32311374}"/>
              </a:ext>
            </a:extLst>
          </p:cNvPr>
          <p:cNvSpPr>
            <a:spLocks noGrp="1"/>
          </p:cNvSpPr>
          <p:nvPr>
            <p:ph type="sldNum" sz="quarter" idx="12"/>
          </p:nvPr>
        </p:nvSpPr>
        <p:spPr/>
        <p:txBody>
          <a:bodyPr/>
          <a:lstStyle/>
          <a:p>
            <a:fld id="{EEC7A8AE-7D14-4C85-9A6E-F54112B2C8C6}" type="slidenum">
              <a:rPr lang="en-US" smtClean="0"/>
              <a:t>‹#›</a:t>
            </a:fld>
            <a:endParaRPr lang="en-US"/>
          </a:p>
        </p:txBody>
      </p:sp>
    </p:spTree>
    <p:extLst>
      <p:ext uri="{BB962C8B-B14F-4D97-AF65-F5344CB8AC3E}">
        <p14:creationId xmlns:p14="http://schemas.microsoft.com/office/powerpoint/2010/main" val="2481882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FC593-E656-092B-4056-3A63C2105C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19670E-B044-BE61-B255-6C6E1E5262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1E3C80-5E76-7291-3767-26A00D880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74E2FC-6DF3-F3EF-BE47-DA5AA3E9D9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71BAD6-CF25-7DA8-53AF-15DB76F7A1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601E0A-49EB-C1B0-5FA0-2ADE9ED5C311}"/>
              </a:ext>
            </a:extLst>
          </p:cNvPr>
          <p:cNvSpPr>
            <a:spLocks noGrp="1"/>
          </p:cNvSpPr>
          <p:nvPr>
            <p:ph type="dt" sz="half" idx="10"/>
          </p:nvPr>
        </p:nvSpPr>
        <p:spPr/>
        <p:txBody>
          <a:bodyPr/>
          <a:lstStyle/>
          <a:p>
            <a:fld id="{6255CDEC-48CF-42F6-A303-A1A5D505508F}" type="datetimeFigureOut">
              <a:rPr lang="en-US" smtClean="0"/>
              <a:t>8/9/2023</a:t>
            </a:fld>
            <a:endParaRPr lang="en-US"/>
          </a:p>
        </p:txBody>
      </p:sp>
      <p:sp>
        <p:nvSpPr>
          <p:cNvPr id="8" name="Footer Placeholder 7">
            <a:extLst>
              <a:ext uri="{FF2B5EF4-FFF2-40B4-BE49-F238E27FC236}">
                <a16:creationId xmlns:a16="http://schemas.microsoft.com/office/drawing/2014/main" id="{E43DBFDA-B7CB-6914-9DAB-A74DFED05A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50416F-0F22-A226-16B3-E2A1ABA6C1A8}"/>
              </a:ext>
            </a:extLst>
          </p:cNvPr>
          <p:cNvSpPr>
            <a:spLocks noGrp="1"/>
          </p:cNvSpPr>
          <p:nvPr>
            <p:ph type="sldNum" sz="quarter" idx="12"/>
          </p:nvPr>
        </p:nvSpPr>
        <p:spPr/>
        <p:txBody>
          <a:bodyPr/>
          <a:lstStyle/>
          <a:p>
            <a:fld id="{EEC7A8AE-7D14-4C85-9A6E-F54112B2C8C6}" type="slidenum">
              <a:rPr lang="en-US" smtClean="0"/>
              <a:t>‹#›</a:t>
            </a:fld>
            <a:endParaRPr lang="en-US"/>
          </a:p>
        </p:txBody>
      </p:sp>
    </p:spTree>
    <p:extLst>
      <p:ext uri="{BB962C8B-B14F-4D97-AF65-F5344CB8AC3E}">
        <p14:creationId xmlns:p14="http://schemas.microsoft.com/office/powerpoint/2010/main" val="3194222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C9C8A-9106-08C0-C40C-D7E7514825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6AD971-EF75-2E7F-F5E7-AC480F3E82FA}"/>
              </a:ext>
            </a:extLst>
          </p:cNvPr>
          <p:cNvSpPr>
            <a:spLocks noGrp="1"/>
          </p:cNvSpPr>
          <p:nvPr>
            <p:ph type="dt" sz="half" idx="10"/>
          </p:nvPr>
        </p:nvSpPr>
        <p:spPr/>
        <p:txBody>
          <a:bodyPr/>
          <a:lstStyle/>
          <a:p>
            <a:fld id="{6255CDEC-48CF-42F6-A303-A1A5D505508F}" type="datetimeFigureOut">
              <a:rPr lang="en-US" smtClean="0"/>
              <a:t>8/9/2023</a:t>
            </a:fld>
            <a:endParaRPr lang="en-US"/>
          </a:p>
        </p:txBody>
      </p:sp>
      <p:sp>
        <p:nvSpPr>
          <p:cNvPr id="4" name="Footer Placeholder 3">
            <a:extLst>
              <a:ext uri="{FF2B5EF4-FFF2-40B4-BE49-F238E27FC236}">
                <a16:creationId xmlns:a16="http://schemas.microsoft.com/office/drawing/2014/main" id="{E88C07C7-6EFD-EA29-B46E-782C36B843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385ACE-449D-AF99-4A31-47883FF3BA06}"/>
              </a:ext>
            </a:extLst>
          </p:cNvPr>
          <p:cNvSpPr>
            <a:spLocks noGrp="1"/>
          </p:cNvSpPr>
          <p:nvPr>
            <p:ph type="sldNum" sz="quarter" idx="12"/>
          </p:nvPr>
        </p:nvSpPr>
        <p:spPr/>
        <p:txBody>
          <a:bodyPr/>
          <a:lstStyle/>
          <a:p>
            <a:fld id="{EEC7A8AE-7D14-4C85-9A6E-F54112B2C8C6}" type="slidenum">
              <a:rPr lang="en-US" smtClean="0"/>
              <a:t>‹#›</a:t>
            </a:fld>
            <a:endParaRPr lang="en-US"/>
          </a:p>
        </p:txBody>
      </p:sp>
    </p:spTree>
    <p:extLst>
      <p:ext uri="{BB962C8B-B14F-4D97-AF65-F5344CB8AC3E}">
        <p14:creationId xmlns:p14="http://schemas.microsoft.com/office/powerpoint/2010/main" val="2486693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DBFB33-D9A3-80F4-423B-0219155F0719}"/>
              </a:ext>
            </a:extLst>
          </p:cNvPr>
          <p:cNvSpPr>
            <a:spLocks noGrp="1"/>
          </p:cNvSpPr>
          <p:nvPr>
            <p:ph type="dt" sz="half" idx="10"/>
          </p:nvPr>
        </p:nvSpPr>
        <p:spPr/>
        <p:txBody>
          <a:bodyPr/>
          <a:lstStyle/>
          <a:p>
            <a:fld id="{6255CDEC-48CF-42F6-A303-A1A5D505508F}" type="datetimeFigureOut">
              <a:rPr lang="en-US" smtClean="0"/>
              <a:t>8/9/2023</a:t>
            </a:fld>
            <a:endParaRPr lang="en-US"/>
          </a:p>
        </p:txBody>
      </p:sp>
      <p:sp>
        <p:nvSpPr>
          <p:cNvPr id="3" name="Footer Placeholder 2">
            <a:extLst>
              <a:ext uri="{FF2B5EF4-FFF2-40B4-BE49-F238E27FC236}">
                <a16:creationId xmlns:a16="http://schemas.microsoft.com/office/drawing/2014/main" id="{9F74BB37-929E-1D11-DA8F-C5D3B100C8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632ED1-0EC5-0983-83D9-A453B420C6D2}"/>
              </a:ext>
            </a:extLst>
          </p:cNvPr>
          <p:cNvSpPr>
            <a:spLocks noGrp="1"/>
          </p:cNvSpPr>
          <p:nvPr>
            <p:ph type="sldNum" sz="quarter" idx="12"/>
          </p:nvPr>
        </p:nvSpPr>
        <p:spPr/>
        <p:txBody>
          <a:bodyPr/>
          <a:lstStyle/>
          <a:p>
            <a:fld id="{EEC7A8AE-7D14-4C85-9A6E-F54112B2C8C6}" type="slidenum">
              <a:rPr lang="en-US" smtClean="0"/>
              <a:t>‹#›</a:t>
            </a:fld>
            <a:endParaRPr lang="en-US"/>
          </a:p>
        </p:txBody>
      </p:sp>
    </p:spTree>
    <p:extLst>
      <p:ext uri="{BB962C8B-B14F-4D97-AF65-F5344CB8AC3E}">
        <p14:creationId xmlns:p14="http://schemas.microsoft.com/office/powerpoint/2010/main" val="105481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7139-984C-1452-A067-7913831819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3AC1BE-B665-CECD-A1C1-43D7478ADA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E133A7-E5E2-4270-1F4F-660C14004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EB369-AEB3-6A6B-90CC-C9ECAB863DCF}"/>
              </a:ext>
            </a:extLst>
          </p:cNvPr>
          <p:cNvSpPr>
            <a:spLocks noGrp="1"/>
          </p:cNvSpPr>
          <p:nvPr>
            <p:ph type="dt" sz="half" idx="10"/>
          </p:nvPr>
        </p:nvSpPr>
        <p:spPr/>
        <p:txBody>
          <a:bodyPr/>
          <a:lstStyle/>
          <a:p>
            <a:fld id="{6255CDEC-48CF-42F6-A303-A1A5D505508F}" type="datetimeFigureOut">
              <a:rPr lang="en-US" smtClean="0"/>
              <a:t>8/9/2023</a:t>
            </a:fld>
            <a:endParaRPr lang="en-US"/>
          </a:p>
        </p:txBody>
      </p:sp>
      <p:sp>
        <p:nvSpPr>
          <p:cNvPr id="6" name="Footer Placeholder 5">
            <a:extLst>
              <a:ext uri="{FF2B5EF4-FFF2-40B4-BE49-F238E27FC236}">
                <a16:creationId xmlns:a16="http://schemas.microsoft.com/office/drawing/2014/main" id="{4C2AC66F-61D6-CB8D-A298-04CFAA8193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7CF140-3659-58DA-96A9-87F519ACACBA}"/>
              </a:ext>
            </a:extLst>
          </p:cNvPr>
          <p:cNvSpPr>
            <a:spLocks noGrp="1"/>
          </p:cNvSpPr>
          <p:nvPr>
            <p:ph type="sldNum" sz="quarter" idx="12"/>
          </p:nvPr>
        </p:nvSpPr>
        <p:spPr/>
        <p:txBody>
          <a:bodyPr/>
          <a:lstStyle/>
          <a:p>
            <a:fld id="{EEC7A8AE-7D14-4C85-9A6E-F54112B2C8C6}" type="slidenum">
              <a:rPr lang="en-US" smtClean="0"/>
              <a:t>‹#›</a:t>
            </a:fld>
            <a:endParaRPr lang="en-US"/>
          </a:p>
        </p:txBody>
      </p:sp>
    </p:spTree>
    <p:extLst>
      <p:ext uri="{BB962C8B-B14F-4D97-AF65-F5344CB8AC3E}">
        <p14:creationId xmlns:p14="http://schemas.microsoft.com/office/powerpoint/2010/main" val="5021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C12C-3075-A9FF-E1BF-C9A7BA9DA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3358F4-B253-6A60-6A7B-26B5ACE059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5E66BB-9B13-EEFC-C069-4A2A7A23C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DCD618-7A33-98A1-FA58-0648EA611AD4}"/>
              </a:ext>
            </a:extLst>
          </p:cNvPr>
          <p:cNvSpPr>
            <a:spLocks noGrp="1"/>
          </p:cNvSpPr>
          <p:nvPr>
            <p:ph type="dt" sz="half" idx="10"/>
          </p:nvPr>
        </p:nvSpPr>
        <p:spPr/>
        <p:txBody>
          <a:bodyPr/>
          <a:lstStyle/>
          <a:p>
            <a:fld id="{6255CDEC-48CF-42F6-A303-A1A5D505508F}" type="datetimeFigureOut">
              <a:rPr lang="en-US" smtClean="0"/>
              <a:t>8/9/2023</a:t>
            </a:fld>
            <a:endParaRPr lang="en-US"/>
          </a:p>
        </p:txBody>
      </p:sp>
      <p:sp>
        <p:nvSpPr>
          <p:cNvPr id="6" name="Footer Placeholder 5">
            <a:extLst>
              <a:ext uri="{FF2B5EF4-FFF2-40B4-BE49-F238E27FC236}">
                <a16:creationId xmlns:a16="http://schemas.microsoft.com/office/drawing/2014/main" id="{D119CF36-430F-36F3-6A31-B85AE143E9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EFF630-92B6-5A61-4833-12FBBC930DFD}"/>
              </a:ext>
            </a:extLst>
          </p:cNvPr>
          <p:cNvSpPr>
            <a:spLocks noGrp="1"/>
          </p:cNvSpPr>
          <p:nvPr>
            <p:ph type="sldNum" sz="quarter" idx="12"/>
          </p:nvPr>
        </p:nvSpPr>
        <p:spPr/>
        <p:txBody>
          <a:bodyPr/>
          <a:lstStyle/>
          <a:p>
            <a:fld id="{EEC7A8AE-7D14-4C85-9A6E-F54112B2C8C6}" type="slidenum">
              <a:rPr lang="en-US" smtClean="0"/>
              <a:t>‹#›</a:t>
            </a:fld>
            <a:endParaRPr lang="en-US"/>
          </a:p>
        </p:txBody>
      </p:sp>
    </p:spTree>
    <p:extLst>
      <p:ext uri="{BB962C8B-B14F-4D97-AF65-F5344CB8AC3E}">
        <p14:creationId xmlns:p14="http://schemas.microsoft.com/office/powerpoint/2010/main" val="135071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DDB255-2B32-6E53-6D03-EE58336CF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EA9EEB-E5AF-85F6-7C1D-53B26F45CD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87B1F-7E04-0170-2000-EA006AE2CE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5CDEC-48CF-42F6-A303-A1A5D505508F}" type="datetimeFigureOut">
              <a:rPr lang="en-US" smtClean="0"/>
              <a:t>8/9/2023</a:t>
            </a:fld>
            <a:endParaRPr lang="en-US"/>
          </a:p>
        </p:txBody>
      </p:sp>
      <p:sp>
        <p:nvSpPr>
          <p:cNvPr id="5" name="Footer Placeholder 4">
            <a:extLst>
              <a:ext uri="{FF2B5EF4-FFF2-40B4-BE49-F238E27FC236}">
                <a16:creationId xmlns:a16="http://schemas.microsoft.com/office/drawing/2014/main" id="{441EB1B4-1B12-380A-0CBC-97F0B38F93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81927E-4E76-E51B-F397-84EF7C6A6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7A8AE-7D14-4C85-9A6E-F54112B2C8C6}" type="slidenum">
              <a:rPr lang="en-US" smtClean="0"/>
              <a:t>‹#›</a:t>
            </a:fld>
            <a:endParaRPr lang="en-US"/>
          </a:p>
        </p:txBody>
      </p:sp>
    </p:spTree>
    <p:extLst>
      <p:ext uri="{BB962C8B-B14F-4D97-AF65-F5344CB8AC3E}">
        <p14:creationId xmlns:p14="http://schemas.microsoft.com/office/powerpoint/2010/main" val="2959368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slide" Target="slide11.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9.xml"/><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slide" Target="slide33.xml"/></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BC7EEE-0849-9C8C-81BE-C5B421803147}"/>
              </a:ext>
            </a:extLst>
          </p:cNvPr>
          <p:cNvSpPr>
            <a:spLocks noGrp="1"/>
          </p:cNvSpPr>
          <p:nvPr>
            <p:ph type="ctrTitle"/>
          </p:nvPr>
        </p:nvSpPr>
        <p:spPr>
          <a:xfrm>
            <a:off x="890337" y="640080"/>
            <a:ext cx="4419839" cy="2007714"/>
          </a:xfrm>
        </p:spPr>
        <p:txBody>
          <a:bodyPr anchor="b">
            <a:normAutofit/>
          </a:bodyPr>
          <a:lstStyle/>
          <a:p>
            <a:pPr algn="l"/>
            <a:r>
              <a:rPr lang="en-US" sz="4000" dirty="0">
                <a:solidFill>
                  <a:srgbClr val="FF0000"/>
                </a:solidFill>
              </a:rPr>
              <a:t>Making the right employment/career choices </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ful carved figures of humans">
            <a:extLst>
              <a:ext uri="{FF2B5EF4-FFF2-40B4-BE49-F238E27FC236}">
                <a16:creationId xmlns:a16="http://schemas.microsoft.com/office/drawing/2014/main" id="{284188D2-3F9D-FFA3-C9AC-0A5F224D70B2}"/>
              </a:ext>
            </a:extLst>
          </p:cNvPr>
          <p:cNvPicPr>
            <a:picLocks noChangeAspect="1"/>
          </p:cNvPicPr>
          <p:nvPr/>
        </p:nvPicPr>
        <p:blipFill rotWithShape="1">
          <a:blip r:embed="rId2"/>
          <a:srcRect l="14383" r="1415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extBox 2">
            <a:extLst>
              <a:ext uri="{FF2B5EF4-FFF2-40B4-BE49-F238E27FC236}">
                <a16:creationId xmlns:a16="http://schemas.microsoft.com/office/drawing/2014/main" id="{46BED1E3-8F10-DA1B-22D7-BE4751CE3C33}"/>
              </a:ext>
            </a:extLst>
          </p:cNvPr>
          <p:cNvSpPr txBox="1"/>
          <p:nvPr/>
        </p:nvSpPr>
        <p:spPr>
          <a:xfrm>
            <a:off x="661317" y="6034158"/>
            <a:ext cx="4419838" cy="369332"/>
          </a:xfrm>
          <a:prstGeom prst="rect">
            <a:avLst/>
          </a:prstGeom>
          <a:noFill/>
        </p:spPr>
        <p:txBody>
          <a:bodyPr wrap="square" rtlCol="0">
            <a:spAutoFit/>
          </a:bodyPr>
          <a:lstStyle/>
          <a:p>
            <a:r>
              <a:rPr lang="en-US" dirty="0"/>
              <a:t>Micheal J. Darby (jonah68@gmail.com) 2023</a:t>
            </a:r>
          </a:p>
        </p:txBody>
      </p:sp>
    </p:spTree>
    <p:extLst>
      <p:ext uri="{BB962C8B-B14F-4D97-AF65-F5344CB8AC3E}">
        <p14:creationId xmlns:p14="http://schemas.microsoft.com/office/powerpoint/2010/main" val="154713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809" name="Rectangle 7680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02" name="Rectangle 2">
            <a:extLst>
              <a:ext uri="{FF2B5EF4-FFF2-40B4-BE49-F238E27FC236}">
                <a16:creationId xmlns:a16="http://schemas.microsoft.com/office/drawing/2014/main" id="{39E46698-558E-4156-B0FB-A817B79906DF}"/>
              </a:ext>
            </a:extLst>
          </p:cNvPr>
          <p:cNvSpPr>
            <a:spLocks noGrp="1" noChangeArrowheads="1"/>
          </p:cNvSpPr>
          <p:nvPr>
            <p:ph type="title" idx="4294967295"/>
          </p:nvPr>
        </p:nvSpPr>
        <p:spPr>
          <a:xfrm>
            <a:off x="6094476" y="1"/>
            <a:ext cx="6094476" cy="1463040"/>
          </a:xfrm>
        </p:spPr>
        <p:txBody>
          <a:bodyPr vert="horz" lIns="91440" tIns="45720" rIns="91440" bIns="45720" rtlCol="0" anchor="ctr">
            <a:normAutofit fontScale="90000"/>
          </a:bodyPr>
          <a:lstStyle/>
          <a:p>
            <a:pPr>
              <a:defRPr/>
            </a:pPr>
            <a:r>
              <a:rPr lang="en-US" altLang="en-US" sz="3400" b="1" dirty="0">
                <a:solidFill>
                  <a:srgbClr val="FF0000"/>
                </a:solidFill>
              </a:rPr>
              <a:t>The best way to prepare for a future career is to choose the best response.</a:t>
            </a:r>
          </a:p>
        </p:txBody>
      </p:sp>
      <p:pic>
        <p:nvPicPr>
          <p:cNvPr id="76805" name="Picture 76804" descr="Magnifying glass on clear background">
            <a:extLst>
              <a:ext uri="{FF2B5EF4-FFF2-40B4-BE49-F238E27FC236}">
                <a16:creationId xmlns:a16="http://schemas.microsoft.com/office/drawing/2014/main" id="{34AA4AC7-667A-7E81-DEBF-2F8075F07B92}"/>
              </a:ext>
            </a:extLst>
          </p:cNvPr>
          <p:cNvPicPr>
            <a:picLocks noChangeAspect="1"/>
          </p:cNvPicPr>
          <p:nvPr/>
        </p:nvPicPr>
        <p:blipFill rotWithShape="1">
          <a:blip r:embed="rId2"/>
          <a:srcRect l="33373" r="7093"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76803" name="Rectangle 3">
            <a:extLst>
              <a:ext uri="{FF2B5EF4-FFF2-40B4-BE49-F238E27FC236}">
                <a16:creationId xmlns:a16="http://schemas.microsoft.com/office/drawing/2014/main" id="{C71768F2-AA0D-4C32-86CE-650971513634}"/>
              </a:ext>
            </a:extLst>
          </p:cNvPr>
          <p:cNvSpPr>
            <a:spLocks noGrp="1" noChangeArrowheads="1"/>
          </p:cNvSpPr>
          <p:nvPr>
            <p:ph type="body" idx="4294967295"/>
          </p:nvPr>
        </p:nvSpPr>
        <p:spPr>
          <a:xfrm>
            <a:off x="5981252" y="1463042"/>
            <a:ext cx="6551407" cy="5486398"/>
          </a:xfrm>
        </p:spPr>
        <p:txBody>
          <a:bodyPr vert="horz" lIns="91440" tIns="45720" rIns="91440" bIns="45720" rtlCol="0">
            <a:noAutofit/>
          </a:bodyPr>
          <a:lstStyle/>
          <a:p>
            <a:pPr marL="0" indent="0">
              <a:buNone/>
              <a:defRPr/>
            </a:pPr>
            <a:r>
              <a:rPr lang="en-US" altLang="en-US" sz="1600" dirty="0">
                <a:hlinkClick r:id="rId3" action="ppaction://hlinksldjump"/>
              </a:rPr>
              <a:t>A. </a:t>
            </a:r>
            <a:r>
              <a:rPr lang="en-US" altLang="en-US" sz="1600" dirty="0"/>
              <a:t>Wait until you graduate from High </a:t>
            </a:r>
          </a:p>
          <a:p>
            <a:pPr marL="0" indent="0">
              <a:buNone/>
              <a:defRPr/>
            </a:pPr>
            <a:r>
              <a:rPr lang="en-US" altLang="en-US" sz="1600" dirty="0"/>
              <a:t>    School before thinking about a   </a:t>
            </a:r>
          </a:p>
          <a:p>
            <a:pPr marL="0" indent="0">
              <a:buNone/>
              <a:defRPr/>
            </a:pPr>
            <a:r>
              <a:rPr lang="en-US" altLang="en-US" sz="1600" dirty="0"/>
              <a:t>    career; enjoy your life; everything will  </a:t>
            </a:r>
          </a:p>
          <a:p>
            <a:pPr marL="0" indent="0">
              <a:buNone/>
              <a:defRPr/>
            </a:pPr>
            <a:r>
              <a:rPr lang="en-US" altLang="en-US" sz="1600" dirty="0"/>
              <a:t>    work out.</a:t>
            </a:r>
          </a:p>
          <a:p>
            <a:pPr marL="0" indent="0">
              <a:buNone/>
              <a:defRPr/>
            </a:pPr>
            <a:r>
              <a:rPr lang="en-US" altLang="en-US" sz="1600" dirty="0">
                <a:hlinkClick r:id="rId4" action="ppaction://hlinksldjump"/>
              </a:rPr>
              <a:t>B. </a:t>
            </a:r>
            <a:r>
              <a:rPr lang="en-US" altLang="en-US" sz="1600" dirty="0"/>
              <a:t>Read, research, study, make good </a:t>
            </a:r>
          </a:p>
          <a:p>
            <a:pPr marL="0" indent="0">
              <a:buNone/>
              <a:defRPr/>
            </a:pPr>
            <a:r>
              <a:rPr lang="en-US" altLang="en-US" sz="1600" dirty="0"/>
              <a:t>    grades, develop good character, </a:t>
            </a:r>
          </a:p>
          <a:p>
            <a:pPr marL="0" indent="0">
              <a:buNone/>
              <a:defRPr/>
            </a:pPr>
            <a:r>
              <a:rPr lang="en-US" altLang="en-US" sz="1600" dirty="0"/>
              <a:t>    acquire patience, listen to the sound </a:t>
            </a:r>
          </a:p>
          <a:p>
            <a:pPr marL="0" indent="0">
              <a:buNone/>
              <a:defRPr/>
            </a:pPr>
            <a:r>
              <a:rPr lang="en-US" altLang="en-US" sz="1600" dirty="0"/>
              <a:t>    advice, position yourself for further </a:t>
            </a:r>
          </a:p>
          <a:p>
            <a:pPr marL="0" indent="0">
              <a:buNone/>
              <a:defRPr/>
            </a:pPr>
            <a:r>
              <a:rPr lang="en-US" altLang="en-US" sz="1600" dirty="0"/>
              <a:t>    training and education, thinking positive, </a:t>
            </a:r>
          </a:p>
          <a:p>
            <a:pPr marL="0" indent="0">
              <a:buNone/>
              <a:defRPr/>
            </a:pPr>
            <a:r>
              <a:rPr lang="en-US" altLang="en-US" sz="1600" dirty="0"/>
              <a:t>    start preparing for your career at a  </a:t>
            </a:r>
          </a:p>
          <a:p>
            <a:pPr marL="0" indent="0">
              <a:buNone/>
              <a:defRPr/>
            </a:pPr>
            <a:r>
              <a:rPr lang="en-US" altLang="en-US" sz="1600" dirty="0"/>
              <a:t>    very young age;  be consistent in  </a:t>
            </a:r>
          </a:p>
          <a:p>
            <a:pPr marL="0" indent="0">
              <a:buNone/>
              <a:defRPr/>
            </a:pPr>
            <a:r>
              <a:rPr lang="en-US" altLang="en-US" sz="1600" dirty="0"/>
              <a:t>     believe that you can succeed.</a:t>
            </a:r>
          </a:p>
          <a:p>
            <a:pPr marL="0" indent="0">
              <a:buNone/>
              <a:defRPr/>
            </a:pPr>
            <a:r>
              <a:rPr lang="en-US" altLang="en-US" sz="1600" dirty="0">
                <a:hlinkClick r:id="rId5" action="ppaction://hlinksldjump"/>
              </a:rPr>
              <a:t>C</a:t>
            </a:r>
            <a:r>
              <a:rPr lang="en-US" altLang="en-US" sz="1600" dirty="0">
                <a:hlinkClick r:id="" action="ppaction://noaction"/>
              </a:rPr>
              <a:t>. </a:t>
            </a:r>
            <a:r>
              <a:rPr lang="en-US" altLang="en-US" sz="1600" dirty="0"/>
              <a:t>Relax; everything will be revealed </a:t>
            </a:r>
          </a:p>
          <a:p>
            <a:pPr marL="0" indent="0">
              <a:buNone/>
              <a:defRPr/>
            </a:pPr>
            <a:r>
              <a:rPr lang="en-US" altLang="en-US" sz="1600" dirty="0"/>
              <a:t>    as to the career, you should enter.</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a:extLst>
              <a:ext uri="{FF2B5EF4-FFF2-40B4-BE49-F238E27FC236}">
                <a16:creationId xmlns:a16="http://schemas.microsoft.com/office/drawing/2014/main" id="{946C8FBE-980D-4C0E-96E7-84C98620431C}"/>
              </a:ext>
            </a:extLst>
          </p:cNvPr>
          <p:cNvSpPr>
            <a:spLocks noGrp="1" noChangeArrowheads="1"/>
          </p:cNvSpPr>
          <p:nvPr>
            <p:ph type="title"/>
          </p:nvPr>
        </p:nvSpPr>
        <p:spPr>
          <a:xfrm>
            <a:off x="6409342" y="365126"/>
            <a:ext cx="3630007" cy="1807305"/>
          </a:xfrm>
        </p:spPr>
        <p:txBody>
          <a:bodyPr>
            <a:normAutofit/>
          </a:bodyPr>
          <a:lstStyle/>
          <a:p>
            <a:pPr eaLnBrk="1" hangingPunct="1">
              <a:defRPr/>
            </a:pPr>
            <a:r>
              <a:rPr lang="en-US" altLang="en-US" dirty="0">
                <a:solidFill>
                  <a:srgbClr val="FF0000"/>
                </a:solidFill>
              </a:rPr>
              <a:t>Wrong answer</a:t>
            </a:r>
          </a:p>
        </p:txBody>
      </p:sp>
      <p:pic>
        <p:nvPicPr>
          <p:cNvPr id="360453" name="Picture 360452" descr="Two people sitting two benches on the beach">
            <a:extLst>
              <a:ext uri="{FF2B5EF4-FFF2-40B4-BE49-F238E27FC236}">
                <a16:creationId xmlns:a16="http://schemas.microsoft.com/office/drawing/2014/main" id="{77272B45-9493-EA52-CA5E-637CE1A7374D}"/>
              </a:ext>
            </a:extLst>
          </p:cNvPr>
          <p:cNvPicPr>
            <a:picLocks noChangeAspect="1"/>
          </p:cNvPicPr>
          <p:nvPr/>
        </p:nvPicPr>
        <p:blipFill rotWithShape="1">
          <a:blip r:embed="rId2"/>
          <a:srcRect l="33344" r="22006" b="-1"/>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60451" name="Rectangle 3">
            <a:extLst>
              <a:ext uri="{FF2B5EF4-FFF2-40B4-BE49-F238E27FC236}">
                <a16:creationId xmlns:a16="http://schemas.microsoft.com/office/drawing/2014/main" id="{73820045-0FA6-4DE6-8888-7B414D1C2612}"/>
              </a:ext>
            </a:extLst>
          </p:cNvPr>
          <p:cNvSpPr>
            <a:spLocks noGrp="1" noChangeArrowheads="1"/>
          </p:cNvSpPr>
          <p:nvPr>
            <p:ph type="body" idx="1"/>
          </p:nvPr>
        </p:nvSpPr>
        <p:spPr>
          <a:xfrm>
            <a:off x="6409342" y="2333297"/>
            <a:ext cx="3630007" cy="3843666"/>
          </a:xfrm>
        </p:spPr>
        <p:txBody>
          <a:bodyPr>
            <a:normAutofit/>
          </a:bodyPr>
          <a:lstStyle/>
          <a:p>
            <a:pPr marL="609600" indent="-609600">
              <a:defRPr/>
            </a:pPr>
            <a:r>
              <a:rPr lang="en-US" altLang="en-US" dirty="0"/>
              <a:t>Relax life will take care of itself.</a:t>
            </a:r>
          </a:p>
        </p:txBody>
      </p:sp>
      <p:sp>
        <p:nvSpPr>
          <p:cNvPr id="2" name="Arrow: Left 1">
            <a:hlinkClick r:id="rId3" action="ppaction://hlinksldjump"/>
            <a:extLst>
              <a:ext uri="{FF2B5EF4-FFF2-40B4-BE49-F238E27FC236}">
                <a16:creationId xmlns:a16="http://schemas.microsoft.com/office/drawing/2014/main" id="{5EDCB169-7F64-1AA2-C9FA-04F1AD30128D}"/>
              </a:ext>
            </a:extLst>
          </p:cNvPr>
          <p:cNvSpPr/>
          <p:nvPr/>
        </p:nvSpPr>
        <p:spPr bwMode="auto">
          <a:xfrm>
            <a:off x="7848600" y="43434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60450"/>
                                        </p:tgtEl>
                                        <p:attrNameLst>
                                          <p:attrName>style.visibility</p:attrName>
                                        </p:attrNameLst>
                                      </p:cBhvr>
                                      <p:to>
                                        <p:strVal val="visible"/>
                                      </p:to>
                                    </p:set>
                                    <p:animEffect transition="in" filter="fade">
                                      <p:cBhvr>
                                        <p:cTn id="7" dur="400"/>
                                        <p:tgtEl>
                                          <p:spTgt spid="360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a:extLst>
              <a:ext uri="{FF2B5EF4-FFF2-40B4-BE49-F238E27FC236}">
                <a16:creationId xmlns:a16="http://schemas.microsoft.com/office/drawing/2014/main" id="{732F2AE9-5D16-46D5-B9A6-41B1B1196420}"/>
              </a:ext>
            </a:extLst>
          </p:cNvPr>
          <p:cNvSpPr>
            <a:spLocks noGrp="1" noChangeArrowheads="1"/>
          </p:cNvSpPr>
          <p:nvPr>
            <p:ph type="title"/>
          </p:nvPr>
        </p:nvSpPr>
        <p:spPr>
          <a:xfrm>
            <a:off x="6409342" y="365126"/>
            <a:ext cx="3630007" cy="1807305"/>
          </a:xfrm>
        </p:spPr>
        <p:txBody>
          <a:bodyPr>
            <a:normAutofit/>
          </a:bodyPr>
          <a:lstStyle/>
          <a:p>
            <a:pPr eaLnBrk="1" hangingPunct="1">
              <a:defRPr/>
            </a:pPr>
            <a:r>
              <a:rPr lang="en-US" altLang="en-US" dirty="0">
                <a:solidFill>
                  <a:srgbClr val="FF0000"/>
                </a:solidFill>
              </a:rPr>
              <a:t>Wrong answer</a:t>
            </a:r>
          </a:p>
        </p:txBody>
      </p:sp>
      <p:pic>
        <p:nvPicPr>
          <p:cNvPr id="358405" name="Picture 358404" descr="High angle view of a rolled paper, brown notebook, and black notepad on a wooden table">
            <a:extLst>
              <a:ext uri="{FF2B5EF4-FFF2-40B4-BE49-F238E27FC236}">
                <a16:creationId xmlns:a16="http://schemas.microsoft.com/office/drawing/2014/main" id="{133B9EB0-882A-9649-83E4-1D499E21F863}"/>
              </a:ext>
            </a:extLst>
          </p:cNvPr>
          <p:cNvPicPr>
            <a:picLocks noChangeAspect="1"/>
          </p:cNvPicPr>
          <p:nvPr/>
        </p:nvPicPr>
        <p:blipFill rotWithShape="1">
          <a:blip r:embed="rId2"/>
          <a:srcRect l="1507" r="53842" b="-1"/>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58403" name="Rectangle 3">
            <a:extLst>
              <a:ext uri="{FF2B5EF4-FFF2-40B4-BE49-F238E27FC236}">
                <a16:creationId xmlns:a16="http://schemas.microsoft.com/office/drawing/2014/main" id="{244318AA-54D8-4B26-ACF2-5E28C08210EE}"/>
              </a:ext>
            </a:extLst>
          </p:cNvPr>
          <p:cNvSpPr>
            <a:spLocks noGrp="1" noChangeArrowheads="1"/>
          </p:cNvSpPr>
          <p:nvPr>
            <p:ph type="body" idx="1"/>
          </p:nvPr>
        </p:nvSpPr>
        <p:spPr>
          <a:xfrm>
            <a:off x="6409342" y="2333297"/>
            <a:ext cx="3630007" cy="3843666"/>
          </a:xfrm>
        </p:spPr>
        <p:txBody>
          <a:bodyPr>
            <a:normAutofit/>
          </a:bodyPr>
          <a:lstStyle/>
          <a:p>
            <a:pPr eaLnBrk="1" hangingPunct="1">
              <a:defRPr/>
            </a:pPr>
            <a:r>
              <a:rPr lang="en-US" altLang="en-US" sz="1700" b="1" dirty="0"/>
              <a:t>What is the best way to prepare for a future career? </a:t>
            </a:r>
            <a:endParaRPr lang="en-US" altLang="en-US" sz="1700" dirty="0"/>
          </a:p>
          <a:p>
            <a:pPr eaLnBrk="1" hangingPunct="1">
              <a:defRPr/>
            </a:pPr>
            <a:r>
              <a:rPr lang="en-US" altLang="en-US" sz="1700" dirty="0">
                <a:solidFill>
                  <a:srgbClr val="FF0000"/>
                </a:solidFill>
              </a:rPr>
              <a:t>Wait until you graduate from High School before thinking about a career; enjoy your life things will work out.</a:t>
            </a:r>
          </a:p>
        </p:txBody>
      </p:sp>
      <p:sp>
        <p:nvSpPr>
          <p:cNvPr id="2" name="Arrow: Left 1">
            <a:hlinkClick r:id="rId3" action="ppaction://hlinksldjump"/>
            <a:extLst>
              <a:ext uri="{FF2B5EF4-FFF2-40B4-BE49-F238E27FC236}">
                <a16:creationId xmlns:a16="http://schemas.microsoft.com/office/drawing/2014/main" id="{43B9CE37-EF8D-CAAF-5C02-0B71343DF6E2}"/>
              </a:ext>
            </a:extLst>
          </p:cNvPr>
          <p:cNvSpPr/>
          <p:nvPr/>
        </p:nvSpPr>
        <p:spPr bwMode="auto">
          <a:xfrm>
            <a:off x="7847828" y="437657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9432" name="Rectangle 359431">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434" name="Freeform: Shape 359433">
            <a:extLst>
              <a:ext uri="{FF2B5EF4-FFF2-40B4-BE49-F238E27FC236}">
                <a16:creationId xmlns:a16="http://schemas.microsoft.com/office/drawing/2014/main" id="{03E485DD-0C12-45BC-A361-28152A03B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207"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9436" name="Freeform: Shape 359435">
            <a:extLst>
              <a:ext uri="{FF2B5EF4-FFF2-40B4-BE49-F238E27FC236}">
                <a16:creationId xmlns:a16="http://schemas.microsoft.com/office/drawing/2014/main" id="{6D6B998F-CA62-4EE6-B7E7-046377D4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9426" name="Rectangle 2">
            <a:extLst>
              <a:ext uri="{FF2B5EF4-FFF2-40B4-BE49-F238E27FC236}">
                <a16:creationId xmlns:a16="http://schemas.microsoft.com/office/drawing/2014/main" id="{613E3435-C7B9-48A5-B44F-393D861F6C15}"/>
              </a:ext>
            </a:extLst>
          </p:cNvPr>
          <p:cNvSpPr>
            <a:spLocks noGrp="1" noChangeArrowheads="1"/>
          </p:cNvSpPr>
          <p:nvPr>
            <p:ph type="title"/>
          </p:nvPr>
        </p:nvSpPr>
        <p:spPr>
          <a:xfrm>
            <a:off x="3895027" y="1114425"/>
            <a:ext cx="2066299" cy="4155741"/>
          </a:xfrm>
        </p:spPr>
        <p:txBody>
          <a:bodyPr>
            <a:normAutofit/>
          </a:bodyPr>
          <a:lstStyle/>
          <a:p>
            <a:pPr defTabSz="694944">
              <a:defRPr/>
            </a:pPr>
            <a:r>
              <a:rPr lang="en-US" altLang="en-US" sz="3572" kern="1200">
                <a:solidFill>
                  <a:srgbClr val="FF0000"/>
                </a:solidFill>
                <a:latin typeface="+mj-lt"/>
                <a:ea typeface="+mj-ea"/>
                <a:cs typeface="+mj-cs"/>
              </a:rPr>
              <a:t>Right answer</a:t>
            </a:r>
            <a:endParaRPr lang="en-US" altLang="en-US" sz="4700">
              <a:solidFill>
                <a:srgbClr val="FF0000"/>
              </a:solidFill>
            </a:endParaRPr>
          </a:p>
        </p:txBody>
      </p:sp>
      <p:sp>
        <p:nvSpPr>
          <p:cNvPr id="359427" name="Rectangle 3">
            <a:extLst>
              <a:ext uri="{FF2B5EF4-FFF2-40B4-BE49-F238E27FC236}">
                <a16:creationId xmlns:a16="http://schemas.microsoft.com/office/drawing/2014/main" id="{DF16498E-208C-40B5-A3B2-8A8FEC29C7E1}"/>
              </a:ext>
            </a:extLst>
          </p:cNvPr>
          <p:cNvSpPr>
            <a:spLocks noGrp="1" noChangeArrowheads="1"/>
          </p:cNvSpPr>
          <p:nvPr>
            <p:ph type="body" idx="1"/>
          </p:nvPr>
        </p:nvSpPr>
        <p:spPr>
          <a:xfrm>
            <a:off x="6354007" y="1117065"/>
            <a:ext cx="3571741" cy="4155741"/>
          </a:xfrm>
        </p:spPr>
        <p:txBody>
          <a:bodyPr anchor="ctr">
            <a:normAutofit/>
          </a:bodyPr>
          <a:lstStyle/>
          <a:p>
            <a:pPr marL="463296" indent="-463296" defTabSz="694944">
              <a:spcBef>
                <a:spcPts val="760"/>
              </a:spcBef>
              <a:defRPr/>
            </a:pPr>
            <a:r>
              <a:rPr lang="en-US" altLang="en-US" sz="1368" b="1" kern="1200">
                <a:solidFill>
                  <a:srgbClr val="FF0000"/>
                </a:solidFill>
                <a:latin typeface="+mn-lt"/>
                <a:ea typeface="+mn-ea"/>
                <a:cs typeface="+mn-cs"/>
              </a:rPr>
              <a:t>Read, research, study, make good grades, develop good character, acquire patience, listen to good advice, position yourself for further training and education, think positive, start preparing for your career at a very young age;  be the consistent belief that you can succeed.</a:t>
            </a:r>
          </a:p>
          <a:p>
            <a:pPr marL="463296" indent="-463296" defTabSz="694944">
              <a:spcBef>
                <a:spcPts val="760"/>
              </a:spcBef>
              <a:defRPr/>
            </a:pPr>
            <a:endParaRPr lang="en-US" altLang="en-US" sz="1368" kern="1200">
              <a:solidFill>
                <a:schemeClr val="tx1"/>
              </a:solidFill>
              <a:latin typeface="+mn-lt"/>
              <a:ea typeface="+mn-ea"/>
              <a:cs typeface="+mn-cs"/>
            </a:endParaRPr>
          </a:p>
          <a:p>
            <a:pPr marL="463296" indent="-463296" defTabSz="694944">
              <a:spcBef>
                <a:spcPts val="760"/>
              </a:spcBef>
              <a:defRPr/>
            </a:pPr>
            <a:r>
              <a:rPr lang="en-US" altLang="en-US" sz="1368" kern="1200">
                <a:solidFill>
                  <a:schemeClr val="tx1"/>
                </a:solidFill>
                <a:latin typeface="+mn-lt"/>
                <a:ea typeface="+mn-ea"/>
                <a:cs typeface="+mn-cs"/>
              </a:rPr>
              <a:t>Waiting until you graduate from high school should not be an option in preparing for a future career. Career planning should begin early in a person’s life. It is essential to know how you will make a living early in your life. Early career planning increases the potential for employee happiness and success.</a:t>
            </a:r>
            <a:endParaRPr lang="en-US" altLang="en-US" sz="1800"/>
          </a:p>
        </p:txBody>
      </p:sp>
      <p:sp>
        <p:nvSpPr>
          <p:cNvPr id="3" name="Arrow: Right 2">
            <a:hlinkClick r:id="rId2" action="ppaction://hlinksldjump"/>
            <a:extLst>
              <a:ext uri="{FF2B5EF4-FFF2-40B4-BE49-F238E27FC236}">
                <a16:creationId xmlns:a16="http://schemas.microsoft.com/office/drawing/2014/main" id="{1360EDEA-E932-08D0-1832-8B05967AA427}"/>
              </a:ext>
            </a:extLst>
          </p:cNvPr>
          <p:cNvSpPr/>
          <p:nvPr/>
        </p:nvSpPr>
        <p:spPr bwMode="auto">
          <a:xfrm>
            <a:off x="8134721" y="5533689"/>
            <a:ext cx="699620" cy="20988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833" name="Rectangle 77832">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829" name="Picture 77828" descr="Desk with stethoscope and computer keyboard">
            <a:extLst>
              <a:ext uri="{FF2B5EF4-FFF2-40B4-BE49-F238E27FC236}">
                <a16:creationId xmlns:a16="http://schemas.microsoft.com/office/drawing/2014/main" id="{72D36BA7-B80A-1D0F-B99A-4B4C5C7A9740}"/>
              </a:ext>
            </a:extLst>
          </p:cNvPr>
          <p:cNvPicPr>
            <a:picLocks noChangeAspect="1"/>
          </p:cNvPicPr>
          <p:nvPr/>
        </p:nvPicPr>
        <p:blipFill rotWithShape="1">
          <a:blip r:embed="rId2"/>
          <a:srcRect l="43037" r="-2" b="-2"/>
          <a:stretch/>
        </p:blipFill>
        <p:spPr>
          <a:xfrm>
            <a:off x="-9527" y="3725"/>
            <a:ext cx="5846165" cy="6850548"/>
          </a:xfrm>
          <a:prstGeom prst="rect">
            <a:avLst/>
          </a:prstGeom>
        </p:spPr>
      </p:pic>
      <p:grpSp>
        <p:nvGrpSpPr>
          <p:cNvPr id="77835" name="Group 77834">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77836" name="Freeform: Shape 77835">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en-US"/>
            </a:p>
          </p:txBody>
        </p:sp>
        <p:sp>
          <p:nvSpPr>
            <p:cNvPr id="77837" name="Freeform: Shape 77836">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en-US"/>
            </a:p>
          </p:txBody>
        </p:sp>
        <p:sp>
          <p:nvSpPr>
            <p:cNvPr id="77838" name="Freeform: Shape 77837">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en-US" dirty="0"/>
            </a:p>
          </p:txBody>
        </p:sp>
        <p:sp useBgFill="1">
          <p:nvSpPr>
            <p:cNvPr id="77839" name="Freeform: Shape 77838">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840" name="Freeform: Shape 77839">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en-US" dirty="0"/>
            </a:p>
          </p:txBody>
        </p:sp>
      </p:grpSp>
      <p:sp>
        <p:nvSpPr>
          <p:cNvPr id="77826" name="Rectangle 2">
            <a:extLst>
              <a:ext uri="{FF2B5EF4-FFF2-40B4-BE49-F238E27FC236}">
                <a16:creationId xmlns:a16="http://schemas.microsoft.com/office/drawing/2014/main" id="{64DA3182-510D-4A07-97F0-3CF362669131}"/>
              </a:ext>
            </a:extLst>
          </p:cNvPr>
          <p:cNvSpPr>
            <a:spLocks noGrp="1" noChangeArrowheads="1"/>
          </p:cNvSpPr>
          <p:nvPr>
            <p:ph type="title"/>
          </p:nvPr>
        </p:nvSpPr>
        <p:spPr>
          <a:xfrm>
            <a:off x="6094105" y="802955"/>
            <a:ext cx="4977976" cy="1454051"/>
          </a:xfrm>
        </p:spPr>
        <p:txBody>
          <a:bodyPr anchor="b">
            <a:normAutofit/>
          </a:bodyPr>
          <a:lstStyle/>
          <a:p>
            <a:pPr eaLnBrk="1" hangingPunct="1">
              <a:defRPr/>
            </a:pPr>
            <a:r>
              <a:rPr lang="en-US" altLang="en-US" sz="2500" b="1" dirty="0">
                <a:solidFill>
                  <a:srgbClr val="FF0000"/>
                </a:solidFill>
              </a:rPr>
              <a:t>Only work on legitimate jobs related to your career aspirations, what is the best response?</a:t>
            </a:r>
          </a:p>
        </p:txBody>
      </p:sp>
      <p:sp>
        <p:nvSpPr>
          <p:cNvPr id="77827" name="Rectangle 3">
            <a:extLst>
              <a:ext uri="{FF2B5EF4-FFF2-40B4-BE49-F238E27FC236}">
                <a16:creationId xmlns:a16="http://schemas.microsoft.com/office/drawing/2014/main" id="{48250A35-53E1-4981-892E-DF5B786A8686}"/>
              </a:ext>
            </a:extLst>
          </p:cNvPr>
          <p:cNvSpPr>
            <a:spLocks noGrp="1" noChangeArrowheads="1"/>
          </p:cNvSpPr>
          <p:nvPr>
            <p:ph type="body" idx="1"/>
          </p:nvPr>
        </p:nvSpPr>
        <p:spPr>
          <a:xfrm>
            <a:off x="6090574" y="2415756"/>
            <a:ext cx="4977578" cy="3639289"/>
          </a:xfrm>
        </p:spPr>
        <p:txBody>
          <a:bodyPr anchor="ctr">
            <a:normAutofit/>
          </a:bodyPr>
          <a:lstStyle/>
          <a:p>
            <a:pPr marL="0" indent="0">
              <a:buNone/>
              <a:defRPr/>
            </a:pPr>
            <a:r>
              <a:rPr lang="en-US" altLang="en-US" sz="1100" dirty="0">
                <a:solidFill>
                  <a:schemeClr val="tx2"/>
                </a:solidFill>
                <a:hlinkClick r:id="rId3" action="ppaction://hlinksldjump"/>
              </a:rPr>
              <a:t>A.   </a:t>
            </a:r>
            <a:r>
              <a:rPr lang="en-US" altLang="en-US" sz="1100" dirty="0">
                <a:solidFill>
                  <a:schemeClr val="tx2"/>
                </a:solidFill>
              </a:rPr>
              <a:t>Working jobs that are not related to </a:t>
            </a:r>
          </a:p>
          <a:p>
            <a:pPr marL="0" indent="0">
              <a:buNone/>
              <a:defRPr/>
            </a:pPr>
            <a:r>
              <a:rPr lang="en-US" altLang="en-US" sz="1100" dirty="0">
                <a:solidFill>
                  <a:schemeClr val="tx2"/>
                </a:solidFill>
              </a:rPr>
              <a:t>      your career aspirations can be </a:t>
            </a:r>
          </a:p>
          <a:p>
            <a:pPr marL="0" indent="0">
              <a:buNone/>
              <a:defRPr/>
            </a:pPr>
            <a:r>
              <a:rPr lang="en-US" altLang="en-US" sz="1100" dirty="0">
                <a:solidFill>
                  <a:schemeClr val="tx2"/>
                </a:solidFill>
              </a:rPr>
              <a:t>      counter-productive; therefore, it is </a:t>
            </a:r>
          </a:p>
          <a:p>
            <a:pPr marL="0" indent="0">
              <a:buNone/>
              <a:defRPr/>
            </a:pPr>
            <a:r>
              <a:rPr lang="en-US" altLang="en-US" sz="1100" dirty="0">
                <a:solidFill>
                  <a:schemeClr val="tx2"/>
                </a:solidFill>
              </a:rPr>
              <a:t>      best not to work on those jobs.</a:t>
            </a:r>
          </a:p>
          <a:p>
            <a:pPr marL="0" indent="0">
              <a:buNone/>
              <a:defRPr/>
            </a:pPr>
            <a:r>
              <a:rPr lang="en-US" altLang="en-US" sz="1100" dirty="0">
                <a:solidFill>
                  <a:schemeClr val="tx2"/>
                </a:solidFill>
                <a:hlinkClick r:id="rId4" action="ppaction://hlinksldjump"/>
              </a:rPr>
              <a:t>B</a:t>
            </a:r>
            <a:r>
              <a:rPr lang="en-US" altLang="en-US" sz="1100" dirty="0">
                <a:solidFill>
                  <a:schemeClr val="tx2"/>
                </a:solidFill>
                <a:hlinkClick r:id="" action="ppaction://noaction"/>
              </a:rPr>
              <a:t>.  </a:t>
            </a:r>
            <a:r>
              <a:rPr lang="en-US" altLang="en-US" sz="1100" dirty="0">
                <a:solidFill>
                  <a:schemeClr val="tx2"/>
                </a:solidFill>
              </a:rPr>
              <a:t>I can work on legitimate jobs but the </a:t>
            </a:r>
          </a:p>
          <a:p>
            <a:pPr marL="0" indent="0">
              <a:buNone/>
              <a:defRPr/>
            </a:pPr>
            <a:r>
              <a:rPr lang="en-US" altLang="en-US" sz="1100" dirty="0">
                <a:solidFill>
                  <a:schemeClr val="tx2"/>
                </a:solidFill>
              </a:rPr>
              <a:t>      chances of me learning value  </a:t>
            </a:r>
          </a:p>
          <a:p>
            <a:pPr marL="0" indent="0">
              <a:buNone/>
              <a:defRPr/>
            </a:pPr>
            <a:r>
              <a:rPr lang="en-US" altLang="en-US" sz="1100" dirty="0">
                <a:solidFill>
                  <a:schemeClr val="tx2"/>
                </a:solidFill>
              </a:rPr>
              <a:t>      information that will help in my future </a:t>
            </a:r>
          </a:p>
          <a:p>
            <a:pPr marL="0" indent="0">
              <a:buNone/>
              <a:defRPr/>
            </a:pPr>
            <a:r>
              <a:rPr lang="en-US" altLang="en-US" sz="1100" dirty="0">
                <a:solidFill>
                  <a:schemeClr val="tx2"/>
                </a:solidFill>
              </a:rPr>
              <a:t>      career aspiration is very remote.</a:t>
            </a:r>
          </a:p>
          <a:p>
            <a:pPr marL="0" indent="0">
              <a:buNone/>
              <a:defRPr/>
            </a:pPr>
            <a:r>
              <a:rPr lang="en-US" altLang="en-US" sz="1100" dirty="0">
                <a:solidFill>
                  <a:schemeClr val="tx2"/>
                </a:solidFill>
                <a:hlinkClick r:id="rId5" action="ppaction://hlinksldjump"/>
              </a:rPr>
              <a:t>C</a:t>
            </a:r>
            <a:r>
              <a:rPr lang="en-US" altLang="en-US" sz="1100" dirty="0">
                <a:solidFill>
                  <a:schemeClr val="tx2"/>
                </a:solidFill>
                <a:hlinkClick r:id="" action="ppaction://noaction"/>
              </a:rPr>
              <a:t>.  </a:t>
            </a:r>
            <a:r>
              <a:rPr lang="en-US" altLang="en-US" sz="1100" dirty="0">
                <a:solidFill>
                  <a:schemeClr val="tx2"/>
                </a:solidFill>
              </a:rPr>
              <a:t>Working on legitimate jobs that are </a:t>
            </a:r>
          </a:p>
          <a:p>
            <a:pPr marL="0" indent="0">
              <a:buNone/>
              <a:defRPr/>
            </a:pPr>
            <a:r>
              <a:rPr lang="en-US" altLang="en-US" sz="1100" dirty="0">
                <a:solidFill>
                  <a:schemeClr val="tx2"/>
                </a:solidFill>
              </a:rPr>
              <a:t>     not directly related to my career </a:t>
            </a:r>
          </a:p>
          <a:p>
            <a:pPr marL="0" indent="0">
              <a:buNone/>
              <a:defRPr/>
            </a:pPr>
            <a:r>
              <a:rPr lang="en-US" altLang="en-US" sz="1100" dirty="0">
                <a:solidFill>
                  <a:schemeClr val="tx2"/>
                </a:solidFill>
              </a:rPr>
              <a:t>     aspiration can be very helpful because </a:t>
            </a:r>
          </a:p>
          <a:p>
            <a:pPr marL="0" indent="0">
              <a:buNone/>
              <a:defRPr/>
            </a:pPr>
            <a:r>
              <a:rPr lang="en-US" altLang="en-US" sz="1100" dirty="0">
                <a:solidFill>
                  <a:schemeClr val="tx2"/>
                </a:solidFill>
              </a:rPr>
              <a:t>     I can increase my knowledge base  </a:t>
            </a:r>
          </a:p>
          <a:p>
            <a:pPr marL="0" indent="0">
              <a:buNone/>
              <a:defRPr/>
            </a:pPr>
            <a:r>
              <a:rPr lang="en-US" altLang="en-US" sz="1100" dirty="0">
                <a:solidFill>
                  <a:schemeClr val="tx2"/>
                </a:solidFill>
              </a:rPr>
              <a:t>     and work ethic.</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3528" name="Rectangle 363527">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530" name="Oval 363529">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4917"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532" name="Freeform: Shape 363531">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0306"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3522" name="Rectangle 2">
            <a:extLst>
              <a:ext uri="{FF2B5EF4-FFF2-40B4-BE49-F238E27FC236}">
                <a16:creationId xmlns:a16="http://schemas.microsoft.com/office/drawing/2014/main" id="{42DED29C-F235-46BC-BAB7-0E3ABC218D48}"/>
              </a:ext>
            </a:extLst>
          </p:cNvPr>
          <p:cNvSpPr>
            <a:spLocks noGrp="1" noChangeArrowheads="1"/>
          </p:cNvSpPr>
          <p:nvPr>
            <p:ph type="title"/>
          </p:nvPr>
        </p:nvSpPr>
        <p:spPr>
          <a:xfrm>
            <a:off x="4324350" y="1051361"/>
            <a:ext cx="2362898" cy="4752260"/>
          </a:xfrm>
        </p:spPr>
        <p:txBody>
          <a:bodyPr>
            <a:normAutofit/>
          </a:bodyPr>
          <a:lstStyle/>
          <a:p>
            <a:pPr defTabSz="795528">
              <a:defRPr/>
            </a:pPr>
            <a:r>
              <a:rPr lang="en-US" altLang="en-US" sz="4089" kern="1200">
                <a:solidFill>
                  <a:srgbClr val="FF0000"/>
                </a:solidFill>
                <a:latin typeface="+mj-lt"/>
                <a:ea typeface="+mj-ea"/>
                <a:cs typeface="+mj-cs"/>
              </a:rPr>
              <a:t>Right answer</a:t>
            </a:r>
            <a:endParaRPr lang="en-US" altLang="en-US" sz="4700">
              <a:solidFill>
                <a:srgbClr val="FF0000"/>
              </a:solidFill>
            </a:endParaRPr>
          </a:p>
        </p:txBody>
      </p:sp>
      <p:sp>
        <p:nvSpPr>
          <p:cNvPr id="363523" name="Rectangle 3">
            <a:extLst>
              <a:ext uri="{FF2B5EF4-FFF2-40B4-BE49-F238E27FC236}">
                <a16:creationId xmlns:a16="http://schemas.microsoft.com/office/drawing/2014/main" id="{91C79561-E7D6-4B9F-9A48-0B52732174B2}"/>
              </a:ext>
            </a:extLst>
          </p:cNvPr>
          <p:cNvSpPr>
            <a:spLocks noGrp="1" noChangeArrowheads="1"/>
          </p:cNvSpPr>
          <p:nvPr>
            <p:ph type="body" idx="1"/>
          </p:nvPr>
        </p:nvSpPr>
        <p:spPr>
          <a:xfrm>
            <a:off x="7136294" y="1054380"/>
            <a:ext cx="4084432" cy="4752260"/>
          </a:xfrm>
        </p:spPr>
        <p:txBody>
          <a:bodyPr anchor="ctr">
            <a:normAutofit/>
          </a:bodyPr>
          <a:lstStyle/>
          <a:p>
            <a:pPr marL="530352" indent="-530352" defTabSz="795528">
              <a:spcBef>
                <a:spcPts val="870"/>
              </a:spcBef>
              <a:defRPr/>
            </a:pPr>
            <a:r>
              <a:rPr lang="en-US" altLang="en-US" sz="1653" b="1" kern="1200">
                <a:solidFill>
                  <a:srgbClr val="FF0000"/>
                </a:solidFill>
                <a:latin typeface="+mn-lt"/>
                <a:ea typeface="+mn-ea"/>
                <a:cs typeface="+mn-cs"/>
              </a:rPr>
              <a:t>Working in legitimate jobs that are not directly related to my career aspiration can be very helpful because I can increase my knowledge base and work experience. </a:t>
            </a:r>
            <a:endParaRPr lang="en-US" altLang="en-US" sz="1653" kern="1200">
              <a:solidFill>
                <a:srgbClr val="FF0000"/>
              </a:solidFill>
              <a:latin typeface="+mn-lt"/>
              <a:ea typeface="+mn-ea"/>
              <a:cs typeface="+mn-cs"/>
            </a:endParaRPr>
          </a:p>
          <a:p>
            <a:pPr marL="530352" indent="-530352" defTabSz="795528">
              <a:spcBef>
                <a:spcPts val="870"/>
              </a:spcBef>
              <a:defRPr/>
            </a:pPr>
            <a:r>
              <a:rPr lang="en-US" altLang="en-US" sz="1653" kern="1200">
                <a:solidFill>
                  <a:schemeClr val="tx1"/>
                </a:solidFill>
                <a:latin typeface="+mn-lt"/>
                <a:ea typeface="+mn-ea"/>
                <a:cs typeface="+mn-cs"/>
              </a:rPr>
              <a:t>A person can learn some valuable lessons when working in various jobs. Work experience is significant. Jobs that are not directly related to a young person's career aspirations can be beneficial in teaching the importance of working with others in a job setting. </a:t>
            </a:r>
            <a:endParaRPr lang="en-US" altLang="en-US" sz="1900"/>
          </a:p>
        </p:txBody>
      </p:sp>
      <p:sp>
        <p:nvSpPr>
          <p:cNvPr id="2" name="Arrow: Right 1">
            <a:hlinkClick r:id="rId2" action="ppaction://hlinksldjump"/>
            <a:extLst>
              <a:ext uri="{FF2B5EF4-FFF2-40B4-BE49-F238E27FC236}">
                <a16:creationId xmlns:a16="http://schemas.microsoft.com/office/drawing/2014/main" id="{5302B815-BECF-8CE8-234C-4302D36415A4}"/>
              </a:ext>
            </a:extLst>
          </p:cNvPr>
          <p:cNvSpPr/>
          <p:nvPr/>
        </p:nvSpPr>
        <p:spPr bwMode="auto">
          <a:xfrm>
            <a:off x="9172613" y="5403316"/>
            <a:ext cx="800044" cy="240013"/>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a:extLst>
              <a:ext uri="{FF2B5EF4-FFF2-40B4-BE49-F238E27FC236}">
                <a16:creationId xmlns:a16="http://schemas.microsoft.com/office/drawing/2014/main" id="{FCC51AF3-175A-4C46-8770-6531FD058AD0}"/>
              </a:ext>
            </a:extLst>
          </p:cNvPr>
          <p:cNvSpPr>
            <a:spLocks noGrp="1" noChangeArrowheads="1"/>
          </p:cNvSpPr>
          <p:nvPr>
            <p:ph type="title"/>
          </p:nvPr>
        </p:nvSpPr>
        <p:spPr>
          <a:xfrm>
            <a:off x="2154937" y="548640"/>
            <a:ext cx="2700645" cy="5431536"/>
          </a:xfrm>
        </p:spPr>
        <p:txBody>
          <a:bodyPr>
            <a:normAutofit/>
          </a:bodyPr>
          <a:lstStyle/>
          <a:p>
            <a:pPr eaLnBrk="1" hangingPunct="1">
              <a:defRPr/>
            </a:pPr>
            <a:r>
              <a:rPr lang="en-US" altLang="en-US" sz="4700" dirty="0">
                <a:solidFill>
                  <a:srgbClr val="FF0000"/>
                </a:solidFill>
              </a:rPr>
              <a:t>Wrong answer</a:t>
            </a:r>
          </a:p>
        </p:txBody>
      </p:sp>
      <p:sp>
        <p:nvSpPr>
          <p:cNvPr id="362499" name="Rectangle 3">
            <a:extLst>
              <a:ext uri="{FF2B5EF4-FFF2-40B4-BE49-F238E27FC236}">
                <a16:creationId xmlns:a16="http://schemas.microsoft.com/office/drawing/2014/main" id="{CC666D58-FAA8-42AC-8B14-ABBB69D1D414}"/>
              </a:ext>
            </a:extLst>
          </p:cNvPr>
          <p:cNvSpPr>
            <a:spLocks noGrp="1" noChangeArrowheads="1"/>
          </p:cNvSpPr>
          <p:nvPr>
            <p:ph type="body" idx="1"/>
          </p:nvPr>
        </p:nvSpPr>
        <p:spPr>
          <a:xfrm>
            <a:off x="5368814" y="552091"/>
            <a:ext cx="4668251" cy="5431536"/>
          </a:xfrm>
        </p:spPr>
        <p:txBody>
          <a:bodyPr anchor="ctr">
            <a:normAutofit/>
          </a:bodyPr>
          <a:lstStyle/>
          <a:p>
            <a:pPr marL="609600" indent="-609600">
              <a:defRPr/>
            </a:pPr>
            <a:r>
              <a:rPr lang="en-US" altLang="en-US" sz="2400" dirty="0"/>
              <a:t>I can work in legitimate jobs unrelated to my career aspirations, but the chances of me learning valuable information that will help in my future career are very remote.</a:t>
            </a:r>
          </a:p>
        </p:txBody>
      </p:sp>
      <p:sp>
        <p:nvSpPr>
          <p:cNvPr id="2" name="Arrow: Left 1">
            <a:hlinkClick r:id="rId2" action="ppaction://hlinksldjump"/>
            <a:extLst>
              <a:ext uri="{FF2B5EF4-FFF2-40B4-BE49-F238E27FC236}">
                <a16:creationId xmlns:a16="http://schemas.microsoft.com/office/drawing/2014/main" id="{66C7AE50-DDE1-3CA1-1A28-1069D63B633F}"/>
              </a:ext>
            </a:extLst>
          </p:cNvPr>
          <p:cNvSpPr/>
          <p:nvPr/>
        </p:nvSpPr>
        <p:spPr bwMode="auto">
          <a:xfrm>
            <a:off x="7239000" y="48768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1481" name="Rectangle 36148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474" name="Rectangle 2">
            <a:extLst>
              <a:ext uri="{FF2B5EF4-FFF2-40B4-BE49-F238E27FC236}">
                <a16:creationId xmlns:a16="http://schemas.microsoft.com/office/drawing/2014/main" id="{F029608C-8EE4-49E0-9CB6-820578338552}"/>
              </a:ext>
            </a:extLst>
          </p:cNvPr>
          <p:cNvSpPr>
            <a:spLocks noGrp="1" noChangeArrowheads="1"/>
          </p:cNvSpPr>
          <p:nvPr>
            <p:ph type="title"/>
          </p:nvPr>
        </p:nvSpPr>
        <p:spPr>
          <a:xfrm>
            <a:off x="4654296" y="329184"/>
            <a:ext cx="6894576" cy="1783080"/>
          </a:xfrm>
        </p:spPr>
        <p:txBody>
          <a:bodyPr anchor="b">
            <a:normAutofit/>
          </a:bodyPr>
          <a:lstStyle/>
          <a:p>
            <a:pPr eaLnBrk="1" hangingPunct="1">
              <a:defRPr/>
            </a:pPr>
            <a:r>
              <a:rPr lang="en-US" altLang="en-US" sz="5400" dirty="0">
                <a:solidFill>
                  <a:srgbClr val="FF0000"/>
                </a:solidFill>
              </a:rPr>
              <a:t>Wrong answer</a:t>
            </a:r>
          </a:p>
        </p:txBody>
      </p:sp>
      <p:pic>
        <p:nvPicPr>
          <p:cNvPr id="361477" name="Picture 361476" descr="Sunlit desk">
            <a:extLst>
              <a:ext uri="{FF2B5EF4-FFF2-40B4-BE49-F238E27FC236}">
                <a16:creationId xmlns:a16="http://schemas.microsoft.com/office/drawing/2014/main" id="{6163B8AD-7CAA-3728-D3CF-B72D539BD4A9}"/>
              </a:ext>
            </a:extLst>
          </p:cNvPr>
          <p:cNvPicPr>
            <a:picLocks noChangeAspect="1"/>
          </p:cNvPicPr>
          <p:nvPr/>
        </p:nvPicPr>
        <p:blipFill rotWithShape="1">
          <a:blip r:embed="rId2"/>
          <a:srcRect l="26156" r="34400"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6148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475" name="Rectangle 3">
            <a:extLst>
              <a:ext uri="{FF2B5EF4-FFF2-40B4-BE49-F238E27FC236}">
                <a16:creationId xmlns:a16="http://schemas.microsoft.com/office/drawing/2014/main" id="{45E6BFD5-9D87-45BC-A6F9-4824519DBCCD}"/>
              </a:ext>
            </a:extLst>
          </p:cNvPr>
          <p:cNvSpPr>
            <a:spLocks noGrp="1" noChangeArrowheads="1"/>
          </p:cNvSpPr>
          <p:nvPr>
            <p:ph type="body" idx="1"/>
          </p:nvPr>
        </p:nvSpPr>
        <p:spPr>
          <a:xfrm>
            <a:off x="4654296" y="2706624"/>
            <a:ext cx="6894576" cy="3483864"/>
          </a:xfrm>
        </p:spPr>
        <p:txBody>
          <a:bodyPr>
            <a:normAutofit/>
          </a:bodyPr>
          <a:lstStyle/>
          <a:p>
            <a:pPr eaLnBrk="1" hangingPunct="1">
              <a:defRPr/>
            </a:pPr>
            <a:r>
              <a:rPr lang="en-US" altLang="en-US" sz="2200" b="1"/>
              <a:t>Only work on legitimate jobs that are related to your career aspirations, what should be your response?</a:t>
            </a:r>
            <a:endParaRPr lang="en-US" altLang="en-US" sz="2200"/>
          </a:p>
          <a:p>
            <a:pPr eaLnBrk="1" hangingPunct="1">
              <a:defRPr/>
            </a:pPr>
            <a:r>
              <a:rPr lang="en-US" altLang="en-US" sz="2200"/>
              <a:t>Working jobs that are not related to your career aspirations can be counterproductive therefore it is best not to work those jobs.</a:t>
            </a:r>
          </a:p>
        </p:txBody>
      </p:sp>
      <p:sp>
        <p:nvSpPr>
          <p:cNvPr id="2" name="Arrow: Left 1">
            <a:hlinkClick r:id="rId3" action="ppaction://hlinksldjump"/>
            <a:extLst>
              <a:ext uri="{FF2B5EF4-FFF2-40B4-BE49-F238E27FC236}">
                <a16:creationId xmlns:a16="http://schemas.microsoft.com/office/drawing/2014/main" id="{7D6185DE-C0F0-5E05-F64B-285094271CBA}"/>
              </a:ext>
            </a:extLst>
          </p:cNvPr>
          <p:cNvSpPr/>
          <p:nvPr/>
        </p:nvSpPr>
        <p:spPr bwMode="auto">
          <a:xfrm>
            <a:off x="7467600" y="47244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861" name="Rectangle 7886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50" name="Rectangle 2">
            <a:extLst>
              <a:ext uri="{FF2B5EF4-FFF2-40B4-BE49-F238E27FC236}">
                <a16:creationId xmlns:a16="http://schemas.microsoft.com/office/drawing/2014/main" id="{2A9C5C4C-51BC-4F0C-B38E-73A5F6A9AA0E}"/>
              </a:ext>
            </a:extLst>
          </p:cNvPr>
          <p:cNvSpPr>
            <a:spLocks noGrp="1" noChangeArrowheads="1"/>
          </p:cNvSpPr>
          <p:nvPr>
            <p:ph type="title"/>
          </p:nvPr>
        </p:nvSpPr>
        <p:spPr>
          <a:xfrm>
            <a:off x="4654296" y="329184"/>
            <a:ext cx="6894576" cy="1783080"/>
          </a:xfrm>
        </p:spPr>
        <p:txBody>
          <a:bodyPr anchor="b">
            <a:normAutofit/>
          </a:bodyPr>
          <a:lstStyle/>
          <a:p>
            <a:pPr eaLnBrk="1" hangingPunct="1">
              <a:defRPr/>
            </a:pPr>
            <a:r>
              <a:rPr lang="en-US" altLang="en-US" sz="3800" b="1" dirty="0">
                <a:solidFill>
                  <a:srgbClr val="FF0000"/>
                </a:solidFill>
              </a:rPr>
              <a:t>Should I refuse volunteer work because there is no financial reward, what is the best response?</a:t>
            </a:r>
          </a:p>
        </p:txBody>
      </p:sp>
      <p:pic>
        <p:nvPicPr>
          <p:cNvPr id="78857" name="Picture 78856" descr="Hands-on top of each other">
            <a:extLst>
              <a:ext uri="{FF2B5EF4-FFF2-40B4-BE49-F238E27FC236}">
                <a16:creationId xmlns:a16="http://schemas.microsoft.com/office/drawing/2014/main" id="{CF8A45B9-BF90-AF33-6AAB-7DB37BCDB627}"/>
              </a:ext>
            </a:extLst>
          </p:cNvPr>
          <p:cNvPicPr>
            <a:picLocks noChangeAspect="1"/>
          </p:cNvPicPr>
          <p:nvPr/>
        </p:nvPicPr>
        <p:blipFill rotWithShape="1">
          <a:blip r:embed="rId2"/>
          <a:srcRect l="58423" r="15724"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7886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55" name="Rectangle 3">
            <a:extLst>
              <a:ext uri="{FF2B5EF4-FFF2-40B4-BE49-F238E27FC236}">
                <a16:creationId xmlns:a16="http://schemas.microsoft.com/office/drawing/2014/main" id="{7FE68736-DEC6-4814-A79B-BAAF9027A1BE}"/>
              </a:ext>
            </a:extLst>
          </p:cNvPr>
          <p:cNvSpPr>
            <a:spLocks noGrp="1" noChangeArrowheads="1"/>
          </p:cNvSpPr>
          <p:nvPr>
            <p:ph type="body" idx="1"/>
          </p:nvPr>
        </p:nvSpPr>
        <p:spPr>
          <a:xfrm>
            <a:off x="4654296" y="2706624"/>
            <a:ext cx="6894576" cy="3483864"/>
          </a:xfrm>
        </p:spPr>
        <p:txBody>
          <a:bodyPr>
            <a:normAutofit/>
          </a:bodyPr>
          <a:lstStyle/>
          <a:p>
            <a:pPr marL="0" indent="0">
              <a:buNone/>
              <a:defRPr/>
            </a:pPr>
            <a:r>
              <a:rPr lang="en-US" altLang="en-US" sz="2200" dirty="0">
                <a:hlinkClick r:id="rId3" action="ppaction://hlinksldjump"/>
              </a:rPr>
              <a:t>A. </a:t>
            </a:r>
            <a:r>
              <a:rPr lang="en-US" altLang="en-US" sz="2200" dirty="0"/>
              <a:t>Volunteer work is for  people   </a:t>
            </a:r>
          </a:p>
          <a:p>
            <a:pPr marL="0" indent="0">
              <a:buNone/>
              <a:defRPr/>
            </a:pPr>
            <a:r>
              <a:rPr lang="en-US" altLang="en-US" sz="2200" dirty="0"/>
              <a:t>     who are already retired?</a:t>
            </a:r>
          </a:p>
          <a:p>
            <a:pPr marL="0" indent="0">
              <a:buNone/>
              <a:defRPr/>
            </a:pPr>
            <a:r>
              <a:rPr lang="en-US" altLang="en-US" sz="2200" dirty="0">
                <a:hlinkClick r:id="rId4" action="ppaction://hlinksldjump"/>
              </a:rPr>
              <a:t>B</a:t>
            </a:r>
            <a:r>
              <a:rPr lang="en-US" altLang="en-US" sz="2200" dirty="0">
                <a:hlinkClick r:id="" action="ppaction://noaction"/>
              </a:rPr>
              <a:t>. </a:t>
            </a:r>
            <a:r>
              <a:rPr lang="en-US" altLang="en-US" sz="2200" dirty="0"/>
              <a:t>Volunteering will  not lead to a </a:t>
            </a:r>
          </a:p>
          <a:p>
            <a:pPr marL="0" indent="0">
              <a:buNone/>
              <a:defRPr/>
            </a:pPr>
            <a:r>
              <a:rPr lang="en-US" altLang="en-US" sz="2200" dirty="0"/>
              <a:t>     productive job.</a:t>
            </a:r>
          </a:p>
          <a:p>
            <a:pPr marL="0" indent="0">
              <a:buNone/>
              <a:defRPr/>
            </a:pPr>
            <a:r>
              <a:rPr lang="en-US" altLang="en-US" sz="2200" dirty="0">
                <a:hlinkClick r:id="rId5" action="ppaction://hlinksldjump"/>
              </a:rPr>
              <a:t>C. </a:t>
            </a:r>
            <a:r>
              <a:rPr lang="en-US" altLang="en-US" sz="2200" dirty="0"/>
              <a:t>Volunteering is excellent because I </a:t>
            </a:r>
          </a:p>
          <a:p>
            <a:pPr marL="0" indent="0">
              <a:buNone/>
              <a:defRPr/>
            </a:pPr>
            <a:r>
              <a:rPr lang="en-US" altLang="en-US" sz="2200" dirty="0"/>
              <a:t>     can learn new job skills, and I </a:t>
            </a:r>
          </a:p>
          <a:p>
            <a:pPr marL="0" indent="0">
              <a:buNone/>
              <a:defRPr/>
            </a:pPr>
            <a:r>
              <a:rPr lang="en-US" altLang="en-US" sz="2200" dirty="0"/>
              <a:t>     can add volunteering to my     </a:t>
            </a:r>
          </a:p>
          <a:p>
            <a:pPr marL="0" indent="0">
              <a:buNone/>
              <a:defRPr/>
            </a:pPr>
            <a:r>
              <a:rPr lang="en-US" altLang="en-US" sz="2200" dirty="0"/>
              <a:t>     resume.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a:extLst>
              <a:ext uri="{FF2B5EF4-FFF2-40B4-BE49-F238E27FC236}">
                <a16:creationId xmlns:a16="http://schemas.microsoft.com/office/drawing/2014/main" id="{7C52FA19-3CA1-497E-8FBD-61C08B213328}"/>
              </a:ext>
            </a:extLst>
          </p:cNvPr>
          <p:cNvSpPr>
            <a:spLocks noGrp="1" noChangeArrowheads="1"/>
          </p:cNvSpPr>
          <p:nvPr>
            <p:ph type="title"/>
          </p:nvPr>
        </p:nvSpPr>
        <p:spPr>
          <a:xfrm>
            <a:off x="5497322" y="329184"/>
            <a:ext cx="4688333" cy="1783080"/>
          </a:xfrm>
        </p:spPr>
        <p:txBody>
          <a:bodyPr anchor="b">
            <a:normAutofit/>
          </a:bodyPr>
          <a:lstStyle/>
          <a:p>
            <a:pPr eaLnBrk="1" hangingPunct="1">
              <a:defRPr/>
            </a:pPr>
            <a:r>
              <a:rPr lang="en-US" altLang="en-US" sz="4700" dirty="0">
                <a:solidFill>
                  <a:srgbClr val="FF0000"/>
                </a:solidFill>
              </a:rPr>
              <a:t>Right answer</a:t>
            </a:r>
          </a:p>
        </p:txBody>
      </p:sp>
      <p:pic>
        <p:nvPicPr>
          <p:cNvPr id="366597" name="Picture 366596" descr="Hands holding each other's wrists and interlinked to form a circle">
            <a:extLst>
              <a:ext uri="{FF2B5EF4-FFF2-40B4-BE49-F238E27FC236}">
                <a16:creationId xmlns:a16="http://schemas.microsoft.com/office/drawing/2014/main" id="{1446DADD-4DDB-AED2-00B9-C0500226D324}"/>
              </a:ext>
            </a:extLst>
          </p:cNvPr>
          <p:cNvPicPr>
            <a:picLocks noChangeAspect="1"/>
          </p:cNvPicPr>
          <p:nvPr/>
        </p:nvPicPr>
        <p:blipFill rotWithShape="1">
          <a:blip r:embed="rId2"/>
          <a:srcRect l="34818" r="31183" b="-1"/>
          <a:stretch/>
        </p:blipFill>
        <p:spPr>
          <a:xfrm>
            <a:off x="15240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66595" name="Rectangle 3">
            <a:extLst>
              <a:ext uri="{FF2B5EF4-FFF2-40B4-BE49-F238E27FC236}">
                <a16:creationId xmlns:a16="http://schemas.microsoft.com/office/drawing/2014/main" id="{35B9C851-1E40-4217-BF5E-CF9104C10B36}"/>
              </a:ext>
            </a:extLst>
          </p:cNvPr>
          <p:cNvSpPr>
            <a:spLocks noGrp="1" noChangeArrowheads="1"/>
          </p:cNvSpPr>
          <p:nvPr>
            <p:ph type="body" idx="1"/>
          </p:nvPr>
        </p:nvSpPr>
        <p:spPr>
          <a:xfrm>
            <a:off x="5334001" y="2706624"/>
            <a:ext cx="5029200" cy="3483864"/>
          </a:xfrm>
        </p:spPr>
        <p:txBody>
          <a:bodyPr>
            <a:normAutofit/>
          </a:bodyPr>
          <a:lstStyle/>
          <a:p>
            <a:pPr marL="609600" indent="-609600">
              <a:defRPr/>
            </a:pPr>
            <a:r>
              <a:rPr lang="en-US" altLang="en-US" sz="1900" b="1" dirty="0">
                <a:solidFill>
                  <a:srgbClr val="FF0000"/>
                </a:solidFill>
              </a:rPr>
              <a:t>Volunteering is great because I can learn job skills and add volunteering to my resume.</a:t>
            </a:r>
            <a:endParaRPr lang="en-US" altLang="en-US" sz="1900" dirty="0">
              <a:solidFill>
                <a:srgbClr val="FF0000"/>
              </a:solidFill>
            </a:endParaRPr>
          </a:p>
          <a:p>
            <a:pPr marL="609600" indent="-609600">
              <a:defRPr/>
            </a:pPr>
            <a:r>
              <a:rPr lang="en-US" altLang="en-US" sz="1900" dirty="0"/>
              <a:t>Volunteer work can lead to some meaningful paid employment. Lots of people have been hired because they volunteered. The value of volunteering can not be understated. Valuable work experience is usually acquired when one volunteer.</a:t>
            </a:r>
          </a:p>
        </p:txBody>
      </p:sp>
      <p:sp>
        <p:nvSpPr>
          <p:cNvPr id="2" name="Arrow: Right 1">
            <a:hlinkClick r:id="rId3" action="ppaction://hlinksldjump"/>
            <a:extLst>
              <a:ext uri="{FF2B5EF4-FFF2-40B4-BE49-F238E27FC236}">
                <a16:creationId xmlns:a16="http://schemas.microsoft.com/office/drawing/2014/main" id="{C8926542-7F53-B46A-9249-4DD5F3543B48}"/>
              </a:ext>
            </a:extLst>
          </p:cNvPr>
          <p:cNvSpPr/>
          <p:nvPr/>
        </p:nvSpPr>
        <p:spPr bwMode="auto">
          <a:xfrm>
            <a:off x="7848600" y="6190488"/>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765" name="Rectangle 7476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54" name="Rectangle 2">
            <a:extLst>
              <a:ext uri="{FF2B5EF4-FFF2-40B4-BE49-F238E27FC236}">
                <a16:creationId xmlns:a16="http://schemas.microsoft.com/office/drawing/2014/main" id="{F7BB1AC6-28E6-4C97-9EAB-A23903C9D50A}"/>
              </a:ext>
            </a:extLst>
          </p:cNvPr>
          <p:cNvSpPr>
            <a:spLocks noGrp="1" noChangeArrowheads="1"/>
          </p:cNvSpPr>
          <p:nvPr>
            <p:ph type="title"/>
          </p:nvPr>
        </p:nvSpPr>
        <p:spPr>
          <a:xfrm>
            <a:off x="6892119" y="891540"/>
            <a:ext cx="4589493" cy="1578308"/>
          </a:xfrm>
        </p:spPr>
        <p:txBody>
          <a:bodyPr>
            <a:normAutofit/>
          </a:bodyPr>
          <a:lstStyle/>
          <a:p>
            <a:pPr eaLnBrk="1" hangingPunct="1">
              <a:defRPr/>
            </a:pPr>
            <a:r>
              <a:rPr lang="en-US" altLang="en-US" sz="4000" b="1" dirty="0">
                <a:solidFill>
                  <a:srgbClr val="FF0000"/>
                </a:solidFill>
              </a:rPr>
              <a:t>Employment/Career Aspirations</a:t>
            </a:r>
          </a:p>
        </p:txBody>
      </p:sp>
      <p:pic>
        <p:nvPicPr>
          <p:cNvPr id="74766" name="Picture 74756" descr="Antique cash register keys">
            <a:extLst>
              <a:ext uri="{FF2B5EF4-FFF2-40B4-BE49-F238E27FC236}">
                <a16:creationId xmlns:a16="http://schemas.microsoft.com/office/drawing/2014/main" id="{A02D4225-FD2B-52E0-084E-D738A0BC29E0}"/>
              </a:ext>
            </a:extLst>
          </p:cNvPr>
          <p:cNvPicPr>
            <a:picLocks noChangeAspect="1"/>
          </p:cNvPicPr>
          <p:nvPr/>
        </p:nvPicPr>
        <p:blipFill rotWithShape="1">
          <a:blip r:embed="rId2"/>
          <a:srcRect l="15192" r="18554"/>
          <a:stretch/>
        </p:blipFill>
        <p:spPr>
          <a:xfrm>
            <a:off x="1" y="10"/>
            <a:ext cx="6832674"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sp>
        <p:nvSpPr>
          <p:cNvPr id="74755" name="Rectangle 3">
            <a:extLst>
              <a:ext uri="{FF2B5EF4-FFF2-40B4-BE49-F238E27FC236}">
                <a16:creationId xmlns:a16="http://schemas.microsoft.com/office/drawing/2014/main" id="{14883C40-9219-43F7-A307-44F58DE5C499}"/>
              </a:ext>
            </a:extLst>
          </p:cNvPr>
          <p:cNvSpPr>
            <a:spLocks noGrp="1" noChangeArrowheads="1"/>
          </p:cNvSpPr>
          <p:nvPr>
            <p:ph type="body" idx="1"/>
          </p:nvPr>
        </p:nvSpPr>
        <p:spPr>
          <a:xfrm>
            <a:off x="6892119" y="2630161"/>
            <a:ext cx="4922510" cy="3332489"/>
          </a:xfrm>
        </p:spPr>
        <p:txBody>
          <a:bodyPr>
            <a:normAutofit/>
          </a:bodyPr>
          <a:lstStyle/>
          <a:p>
            <a:pPr marL="457200" indent="-457200">
              <a:buNone/>
              <a:defRPr/>
            </a:pPr>
            <a:r>
              <a:rPr lang="en-US" altLang="en-US" sz="1100" b="1" dirty="0"/>
              <a:t>Your peers are always talking about </a:t>
            </a:r>
          </a:p>
          <a:p>
            <a:pPr marL="457200" indent="-457200">
              <a:buNone/>
              <a:defRPr/>
            </a:pPr>
            <a:r>
              <a:rPr lang="en-US" altLang="en-US" sz="1100" b="1" dirty="0"/>
              <a:t>making money both legally and illegally, </a:t>
            </a:r>
          </a:p>
          <a:p>
            <a:pPr marL="457200" indent="-457200">
              <a:buNone/>
              <a:defRPr/>
            </a:pPr>
            <a:r>
              <a:rPr lang="en-US" altLang="en-US" sz="1100" b="1" dirty="0"/>
              <a:t>what should be your response?</a:t>
            </a:r>
            <a:endParaRPr lang="en-US" altLang="en-US" sz="1100" dirty="0"/>
          </a:p>
          <a:p>
            <a:pPr marL="0" indent="0">
              <a:buNone/>
              <a:defRPr/>
            </a:pPr>
            <a:r>
              <a:rPr lang="en-US" altLang="en-US" sz="1100" dirty="0">
                <a:hlinkClick r:id="rId3" action="ppaction://hlinksldjump"/>
              </a:rPr>
              <a:t>A.   </a:t>
            </a:r>
            <a:r>
              <a:rPr lang="en-US" altLang="en-US" sz="1100" dirty="0"/>
              <a:t>Listen to your peers and try to make as </a:t>
            </a:r>
          </a:p>
          <a:p>
            <a:pPr marL="0" indent="0">
              <a:buNone/>
              <a:defRPr/>
            </a:pPr>
            <a:r>
              <a:rPr lang="en-US" altLang="en-US" sz="1100" dirty="0"/>
              <a:t>      much money as possible regardless of the </a:t>
            </a:r>
          </a:p>
          <a:p>
            <a:pPr marL="0" indent="0">
              <a:buNone/>
              <a:defRPr/>
            </a:pPr>
            <a:r>
              <a:rPr lang="en-US" altLang="en-US" sz="1100" dirty="0"/>
              <a:t>      method or means.</a:t>
            </a:r>
          </a:p>
          <a:p>
            <a:pPr marL="0" indent="0">
              <a:buNone/>
              <a:defRPr/>
            </a:pPr>
            <a:r>
              <a:rPr lang="en-US" altLang="en-US" sz="1100" dirty="0">
                <a:hlinkClick r:id="rId4" action="ppaction://hlinksldjump"/>
              </a:rPr>
              <a:t>B.  </a:t>
            </a:r>
            <a:r>
              <a:rPr lang="en-US" altLang="en-US" sz="1100" dirty="0"/>
              <a:t>Weigh the consequences of doing illegal </a:t>
            </a:r>
          </a:p>
          <a:p>
            <a:pPr marL="0" indent="0">
              <a:buNone/>
              <a:defRPr/>
            </a:pPr>
            <a:r>
              <a:rPr lang="en-US" altLang="en-US" sz="1100" dirty="0"/>
              <a:t>      things to make money and do what is right  </a:t>
            </a:r>
          </a:p>
          <a:p>
            <a:pPr marL="0" indent="0">
              <a:buNone/>
              <a:defRPr/>
            </a:pPr>
            <a:r>
              <a:rPr lang="en-US" altLang="en-US" sz="1100" dirty="0"/>
              <a:t>      and legal. </a:t>
            </a:r>
          </a:p>
          <a:p>
            <a:pPr marL="0" indent="0">
              <a:buNone/>
              <a:defRPr/>
            </a:pPr>
            <a:r>
              <a:rPr lang="en-US" altLang="en-US" sz="1100" dirty="0">
                <a:hlinkClick r:id="rId5" action="ppaction://hlinksldjump"/>
              </a:rPr>
              <a:t>C.  </a:t>
            </a:r>
            <a:r>
              <a:rPr lang="en-US" altLang="en-US" sz="1100" dirty="0"/>
              <a:t>It is a dog-eat-dog world. Seize every </a:t>
            </a:r>
          </a:p>
          <a:p>
            <a:pPr marL="0" indent="0">
              <a:buNone/>
              <a:defRPr/>
            </a:pPr>
            <a:r>
              <a:rPr lang="en-US" altLang="en-US" sz="1100" dirty="0"/>
              <a:t>      opportunity to make money regardless of </a:t>
            </a:r>
          </a:p>
          <a:p>
            <a:pPr marL="0" indent="0">
              <a:buNone/>
              <a:defRPr/>
            </a:pPr>
            <a:r>
              <a:rPr lang="en-US" altLang="en-US" sz="1100" dirty="0"/>
              <a:t>      the method or consequences.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E75DE2C-21CE-671C-F518-5F8C3C74D9D4}"/>
              </a:ext>
            </a:extLst>
          </p:cNvPr>
          <p:cNvSpPr>
            <a:spLocks noGrp="1"/>
          </p:cNvSpPr>
          <p:nvPr>
            <p:ph type="title"/>
          </p:nvPr>
        </p:nvSpPr>
        <p:spPr>
          <a:xfrm>
            <a:off x="804672" y="457200"/>
            <a:ext cx="10579608" cy="1188720"/>
          </a:xfrm>
        </p:spPr>
        <p:txBody>
          <a:bodyPr>
            <a:normAutofit/>
          </a:bodyPr>
          <a:lstStyle/>
          <a:p>
            <a:r>
              <a:rPr lang="en-US" sz="4000" dirty="0">
                <a:solidFill>
                  <a:srgbClr val="FF0000"/>
                </a:solidFill>
              </a:rPr>
              <a:t>Is volunteer work beneficial? What is your response?</a:t>
            </a:r>
          </a:p>
        </p:txBody>
      </p:sp>
      <p:grpSp>
        <p:nvGrpSpPr>
          <p:cNvPr id="14" name="Group 13">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81264" y="-5116"/>
            <a:ext cx="3318648" cy="2490264"/>
            <a:chOff x="-305" y="-1"/>
            <a:chExt cx="3832880" cy="2876136"/>
          </a:xfrm>
        </p:grpSpPr>
        <p:sp>
          <p:nvSpPr>
            <p:cNvPr id="15" name="Freeform: Shape 14">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762" cy="2252847"/>
            <a:chOff x="-305" y="-4155"/>
            <a:chExt cx="2514948" cy="2174333"/>
          </a:xfrm>
        </p:grpSpPr>
        <p:sp>
          <p:nvSpPr>
            <p:cNvPr id="21" name="Freeform: Shape 20">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F1108A0D-50B8-04B4-C563-95E767B69EB9}"/>
              </a:ext>
            </a:extLst>
          </p:cNvPr>
          <p:cNvSpPr>
            <a:spLocks noGrp="1"/>
          </p:cNvSpPr>
          <p:nvPr>
            <p:ph idx="1"/>
          </p:nvPr>
        </p:nvSpPr>
        <p:spPr>
          <a:xfrm>
            <a:off x="2864208" y="2560320"/>
            <a:ext cx="6463583" cy="3566160"/>
          </a:xfrm>
        </p:spPr>
        <p:txBody>
          <a:bodyPr>
            <a:normAutofit/>
          </a:bodyPr>
          <a:lstStyle/>
          <a:p>
            <a:pPr marL="185166" indent="-185166" defTabSz="740664">
              <a:spcBef>
                <a:spcPts val="810"/>
              </a:spcBef>
            </a:pPr>
            <a:r>
              <a:rPr lang="en-US" sz="2268" kern="1200">
                <a:solidFill>
                  <a:schemeClr val="tx1"/>
                </a:solidFill>
                <a:latin typeface="+mn-lt"/>
                <a:ea typeface="+mn-ea"/>
                <a:cs typeface="+mn-cs"/>
              </a:rPr>
              <a:t>Wrong answer</a:t>
            </a:r>
          </a:p>
          <a:p>
            <a:pPr marL="185166" indent="-185166" defTabSz="740664">
              <a:spcBef>
                <a:spcPts val="810"/>
              </a:spcBef>
            </a:pPr>
            <a:r>
              <a:rPr lang="en-US" sz="2268" kern="1200">
                <a:solidFill>
                  <a:srgbClr val="FF0000"/>
                </a:solidFill>
                <a:latin typeface="+mn-lt"/>
                <a:ea typeface="+mn-ea"/>
                <a:cs typeface="+mn-cs"/>
              </a:rPr>
              <a:t>Volunteer work will not be beneficial in the long run.</a:t>
            </a:r>
            <a:endParaRPr lang="en-US">
              <a:solidFill>
                <a:srgbClr val="FF0000"/>
              </a:solidFill>
            </a:endParaRPr>
          </a:p>
        </p:txBody>
      </p:sp>
      <p:sp>
        <p:nvSpPr>
          <p:cNvPr id="4" name="Arrow: Left 3">
            <a:hlinkClick r:id="rId2" action="ppaction://hlinksldjump"/>
            <a:extLst>
              <a:ext uri="{FF2B5EF4-FFF2-40B4-BE49-F238E27FC236}">
                <a16:creationId xmlns:a16="http://schemas.microsoft.com/office/drawing/2014/main" id="{3BE89D15-6A25-E094-0A2D-6CFAB9A1043F}"/>
              </a:ext>
            </a:extLst>
          </p:cNvPr>
          <p:cNvSpPr/>
          <p:nvPr/>
        </p:nvSpPr>
        <p:spPr bwMode="auto">
          <a:xfrm>
            <a:off x="5971099" y="4623775"/>
            <a:ext cx="749401" cy="2248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7762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a:extLst>
              <a:ext uri="{FF2B5EF4-FFF2-40B4-BE49-F238E27FC236}">
                <a16:creationId xmlns:a16="http://schemas.microsoft.com/office/drawing/2014/main" id="{AEA4727A-377B-434E-AAB4-EBDD4680D0AA}"/>
              </a:ext>
            </a:extLst>
          </p:cNvPr>
          <p:cNvSpPr>
            <a:spLocks noGrp="1" noChangeArrowheads="1"/>
          </p:cNvSpPr>
          <p:nvPr>
            <p:ph type="title"/>
          </p:nvPr>
        </p:nvSpPr>
        <p:spPr>
          <a:xfrm>
            <a:off x="2191754" y="640080"/>
            <a:ext cx="2800511" cy="3566160"/>
          </a:xfrm>
        </p:spPr>
        <p:txBody>
          <a:bodyPr vert="horz" lIns="91440" tIns="45720" rIns="91440" bIns="45720" rtlCol="0" anchor="b">
            <a:normAutofit/>
          </a:bodyPr>
          <a:lstStyle/>
          <a:p>
            <a:pPr eaLnBrk="1" hangingPunct="1">
              <a:lnSpc>
                <a:spcPct val="90000"/>
              </a:lnSpc>
              <a:defRPr/>
            </a:pPr>
            <a:r>
              <a:rPr lang="en-US" altLang="en-US" sz="4700" dirty="0">
                <a:solidFill>
                  <a:srgbClr val="FF0000"/>
                </a:solidFill>
              </a:rPr>
              <a:t>Wrong answer</a:t>
            </a:r>
          </a:p>
        </p:txBody>
      </p:sp>
      <p:sp>
        <p:nvSpPr>
          <p:cNvPr id="365571" name="Rectangle 3">
            <a:extLst>
              <a:ext uri="{FF2B5EF4-FFF2-40B4-BE49-F238E27FC236}">
                <a16:creationId xmlns:a16="http://schemas.microsoft.com/office/drawing/2014/main" id="{29BEA903-B69A-4362-8CB8-D92C128E2563}"/>
              </a:ext>
            </a:extLst>
          </p:cNvPr>
          <p:cNvSpPr>
            <a:spLocks noGrp="1" noChangeArrowheads="1"/>
          </p:cNvSpPr>
          <p:nvPr>
            <p:ph type="body" idx="1"/>
          </p:nvPr>
        </p:nvSpPr>
        <p:spPr>
          <a:xfrm>
            <a:off x="2191754" y="4418411"/>
            <a:ext cx="2800510" cy="1572768"/>
          </a:xfrm>
        </p:spPr>
        <p:txBody>
          <a:bodyPr vert="horz" lIns="91440" tIns="45720" rIns="91440" bIns="45720" rtlCol="0">
            <a:normAutofit/>
          </a:bodyPr>
          <a:lstStyle/>
          <a:p>
            <a:pPr marL="0" indent="0">
              <a:buNone/>
              <a:defRPr/>
            </a:pPr>
            <a:r>
              <a:rPr lang="en-US" altLang="en-US" sz="2400" dirty="0"/>
              <a:t>Volunteer work is only for retirees. </a:t>
            </a:r>
          </a:p>
        </p:txBody>
      </p:sp>
      <p:pic>
        <p:nvPicPr>
          <p:cNvPr id="365573" name="Picture 365572" descr="Wood human figure">
            <a:extLst>
              <a:ext uri="{FF2B5EF4-FFF2-40B4-BE49-F238E27FC236}">
                <a16:creationId xmlns:a16="http://schemas.microsoft.com/office/drawing/2014/main" id="{F09C3EDD-617A-2BA7-8BDE-D1D8ED08EFDF}"/>
              </a:ext>
            </a:extLst>
          </p:cNvPr>
          <p:cNvPicPr>
            <a:picLocks noChangeAspect="1"/>
          </p:cNvPicPr>
          <p:nvPr/>
        </p:nvPicPr>
        <p:blipFill rotWithShape="1">
          <a:blip r:embed="rId2"/>
          <a:srcRect r="49785" b="-1"/>
          <a:stretch/>
        </p:blipFill>
        <p:spPr>
          <a:xfrm>
            <a:off x="5507777"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Arrow: Left 1">
            <a:hlinkClick r:id="rId3" action="ppaction://hlinksldjump"/>
            <a:extLst>
              <a:ext uri="{FF2B5EF4-FFF2-40B4-BE49-F238E27FC236}">
                <a16:creationId xmlns:a16="http://schemas.microsoft.com/office/drawing/2014/main" id="{2466DA52-D75D-2A28-8B5B-2C14493A2C01}"/>
              </a:ext>
            </a:extLst>
          </p:cNvPr>
          <p:cNvSpPr/>
          <p:nvPr/>
        </p:nvSpPr>
        <p:spPr bwMode="auto">
          <a:xfrm>
            <a:off x="4535064" y="59436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881" name="Rectangle 7988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4" name="Rectangle 2">
            <a:extLst>
              <a:ext uri="{FF2B5EF4-FFF2-40B4-BE49-F238E27FC236}">
                <a16:creationId xmlns:a16="http://schemas.microsoft.com/office/drawing/2014/main" id="{7C4962AD-ABB3-4CA6-92DF-29E15082D07E}"/>
              </a:ext>
            </a:extLst>
          </p:cNvPr>
          <p:cNvSpPr>
            <a:spLocks noGrp="1" noChangeArrowheads="1"/>
          </p:cNvSpPr>
          <p:nvPr>
            <p:ph type="title"/>
          </p:nvPr>
        </p:nvSpPr>
        <p:spPr>
          <a:xfrm>
            <a:off x="4654296" y="329184"/>
            <a:ext cx="6894576" cy="1783080"/>
          </a:xfrm>
        </p:spPr>
        <p:txBody>
          <a:bodyPr anchor="b">
            <a:normAutofit/>
          </a:bodyPr>
          <a:lstStyle/>
          <a:p>
            <a:pPr eaLnBrk="1" hangingPunct="1">
              <a:defRPr/>
            </a:pPr>
            <a:r>
              <a:rPr lang="en-US" altLang="en-US" sz="3000" b="1" dirty="0">
                <a:solidFill>
                  <a:srgbClr val="FF0000"/>
                </a:solidFill>
              </a:rPr>
              <a:t>The best work environment is to work with those in my age group or with others from a background similar to the one I grew up in; what is your response?</a:t>
            </a:r>
          </a:p>
        </p:txBody>
      </p:sp>
      <p:pic>
        <p:nvPicPr>
          <p:cNvPr id="79877" name="Picture 79876" descr="Desk with stethoscope and computer keyboard">
            <a:extLst>
              <a:ext uri="{FF2B5EF4-FFF2-40B4-BE49-F238E27FC236}">
                <a16:creationId xmlns:a16="http://schemas.microsoft.com/office/drawing/2014/main" id="{8E147F7F-227F-B859-FCD5-7C3F8BACB288}"/>
              </a:ext>
            </a:extLst>
          </p:cNvPr>
          <p:cNvPicPr>
            <a:picLocks noChangeAspect="1"/>
          </p:cNvPicPr>
          <p:nvPr/>
        </p:nvPicPr>
        <p:blipFill rotWithShape="1">
          <a:blip r:embed="rId2"/>
          <a:srcRect l="57754" r="2802"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7988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5" name="Rectangle 3">
            <a:extLst>
              <a:ext uri="{FF2B5EF4-FFF2-40B4-BE49-F238E27FC236}">
                <a16:creationId xmlns:a16="http://schemas.microsoft.com/office/drawing/2014/main" id="{2B869E24-5581-4E1E-9ABE-2BE48A35F07C}"/>
              </a:ext>
            </a:extLst>
          </p:cNvPr>
          <p:cNvSpPr>
            <a:spLocks noGrp="1" noChangeArrowheads="1"/>
          </p:cNvSpPr>
          <p:nvPr>
            <p:ph type="body" idx="1"/>
          </p:nvPr>
        </p:nvSpPr>
        <p:spPr>
          <a:xfrm>
            <a:off x="4654296" y="2706624"/>
            <a:ext cx="6894576" cy="3483864"/>
          </a:xfrm>
        </p:spPr>
        <p:txBody>
          <a:bodyPr>
            <a:normAutofit/>
          </a:bodyPr>
          <a:lstStyle/>
          <a:p>
            <a:pPr marL="0" indent="0">
              <a:buNone/>
              <a:defRPr/>
            </a:pPr>
            <a:r>
              <a:rPr lang="en-US" altLang="en-US" sz="1400" dirty="0">
                <a:hlinkClick r:id="rId3" action="ppaction://hlinksldjump"/>
              </a:rPr>
              <a:t>A. </a:t>
            </a:r>
            <a:r>
              <a:rPr lang="en-US" altLang="en-US" sz="1400" dirty="0"/>
              <a:t>The best work experience is to work </a:t>
            </a:r>
          </a:p>
          <a:p>
            <a:pPr marL="0" indent="0">
              <a:buNone/>
              <a:defRPr/>
            </a:pPr>
            <a:r>
              <a:rPr lang="en-US" altLang="en-US" sz="1400" dirty="0"/>
              <a:t>     with persons who grew up in the same  </a:t>
            </a:r>
          </a:p>
          <a:p>
            <a:pPr marL="0" indent="0">
              <a:buNone/>
              <a:defRPr/>
            </a:pPr>
            <a:r>
              <a:rPr lang="en-US" altLang="en-US" sz="1400" dirty="0"/>
              <a:t>     social-economic background.</a:t>
            </a:r>
          </a:p>
          <a:p>
            <a:pPr marL="0" indent="0">
              <a:buNone/>
              <a:defRPr/>
            </a:pPr>
            <a:r>
              <a:rPr lang="en-US" altLang="en-US" sz="1400" dirty="0">
                <a:hlinkClick r:id="rId4" action="ppaction://hlinksldjump"/>
              </a:rPr>
              <a:t>B . </a:t>
            </a:r>
            <a:r>
              <a:rPr lang="en-US" altLang="en-US" sz="1400" dirty="0"/>
              <a:t>If I work with persons in my age group  </a:t>
            </a:r>
          </a:p>
          <a:p>
            <a:pPr marL="0" indent="0">
              <a:buNone/>
              <a:defRPr/>
            </a:pPr>
            <a:r>
              <a:rPr lang="en-US" altLang="en-US" sz="1400" dirty="0"/>
              <a:t>     I  will gain valuable work experience,  </a:t>
            </a:r>
          </a:p>
          <a:p>
            <a:pPr marL="0" indent="0">
              <a:buNone/>
              <a:defRPr/>
            </a:pPr>
            <a:r>
              <a:rPr lang="en-US" altLang="en-US" sz="1400" dirty="0"/>
              <a:t>     and I will be a lot happier.</a:t>
            </a:r>
          </a:p>
          <a:p>
            <a:pPr marL="0" indent="0">
              <a:buNone/>
              <a:defRPr/>
            </a:pPr>
            <a:r>
              <a:rPr lang="en-US" altLang="en-US" sz="1400" dirty="0">
                <a:hlinkClick r:id="rId5" action="ppaction://hlinksldjump"/>
              </a:rPr>
              <a:t>C. </a:t>
            </a:r>
            <a:r>
              <a:rPr lang="en-US" altLang="en-US" sz="1400" dirty="0"/>
              <a:t>It is usually  best to work with people </a:t>
            </a:r>
          </a:p>
          <a:p>
            <a:pPr marL="0" indent="0">
              <a:buNone/>
              <a:defRPr/>
            </a:pPr>
            <a:r>
              <a:rPr lang="en-US" altLang="en-US" sz="1400" dirty="0"/>
              <a:t>     from  a variety of backgrounds   </a:t>
            </a:r>
          </a:p>
          <a:p>
            <a:pPr marL="0" indent="0">
              <a:buNone/>
              <a:defRPr/>
            </a:pPr>
            <a:r>
              <a:rPr lang="en-US" altLang="en-US" sz="1400" dirty="0"/>
              <a:t>     because we live   in a diverse world </a:t>
            </a:r>
          </a:p>
          <a:p>
            <a:pPr marL="0" indent="0">
              <a:buNone/>
              <a:defRPr/>
            </a:pPr>
            <a:r>
              <a:rPr lang="en-US" altLang="en-US" sz="1400" dirty="0"/>
              <a:t>     and our personal  experiences are </a:t>
            </a:r>
          </a:p>
          <a:p>
            <a:pPr marL="0" indent="0">
              <a:buNone/>
              <a:defRPr/>
            </a:pPr>
            <a:r>
              <a:rPr lang="en-US" altLang="en-US" sz="1400" dirty="0"/>
              <a:t>     expanded when we learn from others.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9672" name="Rectangle 369671">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674" name="Oval 369673">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4917"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676" name="Freeform: Shape 369675">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0306"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9666" name="Rectangle 2">
            <a:extLst>
              <a:ext uri="{FF2B5EF4-FFF2-40B4-BE49-F238E27FC236}">
                <a16:creationId xmlns:a16="http://schemas.microsoft.com/office/drawing/2014/main" id="{F7BCFB59-297A-44EC-ABED-B64AB60B17C2}"/>
              </a:ext>
            </a:extLst>
          </p:cNvPr>
          <p:cNvSpPr>
            <a:spLocks noGrp="1" noChangeArrowheads="1"/>
          </p:cNvSpPr>
          <p:nvPr>
            <p:ph type="title"/>
          </p:nvPr>
        </p:nvSpPr>
        <p:spPr>
          <a:xfrm>
            <a:off x="4324350" y="1051361"/>
            <a:ext cx="2362898" cy="4752260"/>
          </a:xfrm>
        </p:spPr>
        <p:txBody>
          <a:bodyPr>
            <a:normAutofit/>
          </a:bodyPr>
          <a:lstStyle/>
          <a:p>
            <a:pPr defTabSz="795528">
              <a:defRPr/>
            </a:pPr>
            <a:r>
              <a:rPr lang="en-US" altLang="en-US" sz="4089" kern="1200">
                <a:solidFill>
                  <a:srgbClr val="FF0000"/>
                </a:solidFill>
                <a:latin typeface="+mj-lt"/>
                <a:ea typeface="+mj-ea"/>
                <a:cs typeface="+mj-cs"/>
              </a:rPr>
              <a:t>Right answer</a:t>
            </a:r>
            <a:endParaRPr lang="en-US" altLang="en-US" sz="4700">
              <a:solidFill>
                <a:srgbClr val="FF0000"/>
              </a:solidFill>
            </a:endParaRPr>
          </a:p>
        </p:txBody>
      </p:sp>
      <p:sp>
        <p:nvSpPr>
          <p:cNvPr id="369667" name="Rectangle 3">
            <a:extLst>
              <a:ext uri="{FF2B5EF4-FFF2-40B4-BE49-F238E27FC236}">
                <a16:creationId xmlns:a16="http://schemas.microsoft.com/office/drawing/2014/main" id="{9F34CA80-A45D-43C3-8C4C-3C797852D994}"/>
              </a:ext>
            </a:extLst>
          </p:cNvPr>
          <p:cNvSpPr>
            <a:spLocks noGrp="1" noChangeArrowheads="1"/>
          </p:cNvSpPr>
          <p:nvPr>
            <p:ph type="body" idx="1"/>
          </p:nvPr>
        </p:nvSpPr>
        <p:spPr>
          <a:xfrm>
            <a:off x="7136294" y="1054380"/>
            <a:ext cx="4084432" cy="4752260"/>
          </a:xfrm>
        </p:spPr>
        <p:txBody>
          <a:bodyPr anchor="ctr">
            <a:normAutofit/>
          </a:bodyPr>
          <a:lstStyle/>
          <a:p>
            <a:pPr marL="530352" indent="-530352" defTabSz="795528">
              <a:spcBef>
                <a:spcPts val="870"/>
              </a:spcBef>
              <a:defRPr/>
            </a:pPr>
            <a:r>
              <a:rPr lang="en-US" altLang="en-US" sz="1653" b="1" kern="1200">
                <a:solidFill>
                  <a:srgbClr val="FF0000"/>
                </a:solidFill>
                <a:latin typeface="+mn-lt"/>
                <a:ea typeface="+mn-ea"/>
                <a:cs typeface="+mn-cs"/>
              </a:rPr>
              <a:t>We live in a diverse society; our experiences are expanded when we learn from people from different backgrounds.</a:t>
            </a:r>
            <a:endParaRPr lang="en-US" altLang="en-US" sz="1653" kern="1200">
              <a:solidFill>
                <a:srgbClr val="FF0000"/>
              </a:solidFill>
              <a:latin typeface="+mn-lt"/>
              <a:ea typeface="+mn-ea"/>
              <a:cs typeface="+mn-cs"/>
            </a:endParaRPr>
          </a:p>
          <a:p>
            <a:pPr marL="530352" indent="-530352" defTabSz="795528">
              <a:spcBef>
                <a:spcPts val="870"/>
              </a:spcBef>
              <a:defRPr/>
            </a:pPr>
            <a:r>
              <a:rPr lang="en-US" altLang="en-US" sz="1653" kern="1200">
                <a:solidFill>
                  <a:schemeClr val="tx1"/>
                </a:solidFill>
                <a:latin typeface="+mn-lt"/>
                <a:ea typeface="+mn-ea"/>
                <a:cs typeface="+mn-cs"/>
              </a:rPr>
              <a:t>There is a saying variety is the spice of life. Working with persons from different cultures and backgrounds can be rewarding. We live in a diverse world. . Learning from those who are not in our same age group or come from our same cultural background can broaden our perspectives in various areas. </a:t>
            </a:r>
            <a:endParaRPr lang="en-US" altLang="en-US" sz="1900"/>
          </a:p>
        </p:txBody>
      </p:sp>
      <p:sp>
        <p:nvSpPr>
          <p:cNvPr id="2" name="Arrow: Right 1">
            <a:hlinkClick r:id="rId2" action="ppaction://hlinksldjump"/>
            <a:extLst>
              <a:ext uri="{FF2B5EF4-FFF2-40B4-BE49-F238E27FC236}">
                <a16:creationId xmlns:a16="http://schemas.microsoft.com/office/drawing/2014/main" id="{C4FC2363-BFE6-EDB0-4B48-1ED76846C123}"/>
              </a:ext>
            </a:extLst>
          </p:cNvPr>
          <p:cNvSpPr/>
          <p:nvPr/>
        </p:nvSpPr>
        <p:spPr bwMode="auto">
          <a:xfrm>
            <a:off x="8525224" y="5666460"/>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648" name="Rectangle 368647">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50" name="Oval 368649">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4917"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52" name="Freeform: Shape 368651">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0306"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8642" name="Rectangle 2">
            <a:extLst>
              <a:ext uri="{FF2B5EF4-FFF2-40B4-BE49-F238E27FC236}">
                <a16:creationId xmlns:a16="http://schemas.microsoft.com/office/drawing/2014/main" id="{34B618EB-E88F-43D9-8B76-08B0370322BE}"/>
              </a:ext>
            </a:extLst>
          </p:cNvPr>
          <p:cNvSpPr>
            <a:spLocks noGrp="1" noChangeArrowheads="1"/>
          </p:cNvSpPr>
          <p:nvPr>
            <p:ph type="title"/>
          </p:nvPr>
        </p:nvSpPr>
        <p:spPr>
          <a:xfrm>
            <a:off x="4324350" y="1080424"/>
            <a:ext cx="2334016" cy="4694171"/>
          </a:xfrm>
        </p:spPr>
        <p:txBody>
          <a:bodyPr>
            <a:normAutofit/>
          </a:bodyPr>
          <a:lstStyle/>
          <a:p>
            <a:pPr defTabSz="786384">
              <a:defRPr/>
            </a:pPr>
            <a:r>
              <a:rPr lang="en-US" altLang="en-US" sz="4042" kern="1200">
                <a:solidFill>
                  <a:srgbClr val="FF0000"/>
                </a:solidFill>
                <a:latin typeface="+mj-lt"/>
                <a:ea typeface="+mj-ea"/>
                <a:cs typeface="+mj-cs"/>
              </a:rPr>
              <a:t>Wrong answer</a:t>
            </a:r>
            <a:endParaRPr lang="en-US" altLang="en-US" sz="4700">
              <a:solidFill>
                <a:srgbClr val="FF0000"/>
              </a:solidFill>
            </a:endParaRPr>
          </a:p>
        </p:txBody>
      </p:sp>
      <p:sp>
        <p:nvSpPr>
          <p:cNvPr id="368643" name="Rectangle 3">
            <a:extLst>
              <a:ext uri="{FF2B5EF4-FFF2-40B4-BE49-F238E27FC236}">
                <a16:creationId xmlns:a16="http://schemas.microsoft.com/office/drawing/2014/main" id="{E445527D-C246-46C0-898B-3CE77D9E4A2E}"/>
              </a:ext>
            </a:extLst>
          </p:cNvPr>
          <p:cNvSpPr>
            <a:spLocks noGrp="1" noChangeArrowheads="1"/>
          </p:cNvSpPr>
          <p:nvPr>
            <p:ph type="body" idx="1"/>
          </p:nvPr>
        </p:nvSpPr>
        <p:spPr>
          <a:xfrm>
            <a:off x="7101924" y="1083407"/>
            <a:ext cx="4118802" cy="4694171"/>
          </a:xfrm>
        </p:spPr>
        <p:txBody>
          <a:bodyPr anchor="ctr">
            <a:normAutofit/>
          </a:bodyPr>
          <a:lstStyle/>
          <a:p>
            <a:pPr marL="524256" indent="-524256" defTabSz="786384">
              <a:spcBef>
                <a:spcPts val="860"/>
              </a:spcBef>
              <a:defRPr/>
            </a:pPr>
            <a:r>
              <a:rPr lang="en-US" altLang="en-US" sz="2064" kern="1200">
                <a:solidFill>
                  <a:schemeClr val="tx1"/>
                </a:solidFill>
                <a:latin typeface="+mn-lt"/>
                <a:ea typeface="+mn-ea"/>
                <a:cs typeface="+mn-cs"/>
              </a:rPr>
              <a:t>If I work with people in my age group, I will gain valuable work experience and be happier. This may be true, but it’s not the best answer.</a:t>
            </a:r>
            <a:endParaRPr lang="en-US" altLang="en-US" sz="2400"/>
          </a:p>
        </p:txBody>
      </p:sp>
      <p:sp>
        <p:nvSpPr>
          <p:cNvPr id="2" name="Arrow: Left 1">
            <a:hlinkClick r:id="rId2" action="ppaction://hlinksldjump"/>
            <a:extLst>
              <a:ext uri="{FF2B5EF4-FFF2-40B4-BE49-F238E27FC236}">
                <a16:creationId xmlns:a16="http://schemas.microsoft.com/office/drawing/2014/main" id="{2A8D2BD5-6462-0416-C771-D8C687FFE5E9}"/>
              </a:ext>
            </a:extLst>
          </p:cNvPr>
          <p:cNvSpPr/>
          <p:nvPr/>
        </p:nvSpPr>
        <p:spPr bwMode="auto">
          <a:xfrm>
            <a:off x="8652365" y="4821010"/>
            <a:ext cx="790265" cy="237079"/>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7634" name="Rectangle 367633">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636" name="Oval 367635">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4917"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638" name="Freeform: Shape 367637">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0306"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7618" name="Rectangle 2">
            <a:extLst>
              <a:ext uri="{FF2B5EF4-FFF2-40B4-BE49-F238E27FC236}">
                <a16:creationId xmlns:a16="http://schemas.microsoft.com/office/drawing/2014/main" id="{B6D1017D-192B-4C8F-BC7F-036DA41CF6BF}"/>
              </a:ext>
            </a:extLst>
          </p:cNvPr>
          <p:cNvSpPr>
            <a:spLocks noGrp="1" noChangeArrowheads="1"/>
          </p:cNvSpPr>
          <p:nvPr>
            <p:ph type="title"/>
          </p:nvPr>
        </p:nvSpPr>
        <p:spPr>
          <a:xfrm>
            <a:off x="4324350" y="1051361"/>
            <a:ext cx="2362898" cy="4752260"/>
          </a:xfrm>
        </p:spPr>
        <p:txBody>
          <a:bodyPr>
            <a:normAutofit/>
          </a:bodyPr>
          <a:lstStyle/>
          <a:p>
            <a:pPr defTabSz="795528">
              <a:defRPr/>
            </a:pPr>
            <a:r>
              <a:rPr lang="en-US" altLang="en-US" sz="4089" kern="1200">
                <a:solidFill>
                  <a:srgbClr val="FF0000"/>
                </a:solidFill>
                <a:latin typeface="+mj-lt"/>
                <a:ea typeface="+mj-ea"/>
                <a:cs typeface="+mj-cs"/>
              </a:rPr>
              <a:t>Wrong answer</a:t>
            </a:r>
            <a:endParaRPr lang="en-US" altLang="en-US" sz="4700">
              <a:solidFill>
                <a:srgbClr val="FF0000"/>
              </a:solidFill>
            </a:endParaRPr>
          </a:p>
        </p:txBody>
      </p:sp>
      <p:sp>
        <p:nvSpPr>
          <p:cNvPr id="367629" name="Rectangle 3">
            <a:extLst>
              <a:ext uri="{FF2B5EF4-FFF2-40B4-BE49-F238E27FC236}">
                <a16:creationId xmlns:a16="http://schemas.microsoft.com/office/drawing/2014/main" id="{141384CE-D71A-4712-967E-FE16BFFAF318}"/>
              </a:ext>
            </a:extLst>
          </p:cNvPr>
          <p:cNvSpPr>
            <a:spLocks noGrp="1" noChangeArrowheads="1"/>
          </p:cNvSpPr>
          <p:nvPr>
            <p:ph type="body" idx="1"/>
          </p:nvPr>
        </p:nvSpPr>
        <p:spPr>
          <a:xfrm>
            <a:off x="7136294" y="1054380"/>
            <a:ext cx="4084432" cy="4752260"/>
          </a:xfrm>
        </p:spPr>
        <p:txBody>
          <a:bodyPr anchor="ctr">
            <a:normAutofit/>
          </a:bodyPr>
          <a:lstStyle/>
          <a:p>
            <a:pPr marL="198882" indent="-198882" defTabSz="795528">
              <a:spcBef>
                <a:spcPts val="870"/>
              </a:spcBef>
              <a:defRPr/>
            </a:pPr>
            <a:r>
              <a:rPr lang="en-US" altLang="en-US" sz="1653" b="1" kern="1200">
                <a:solidFill>
                  <a:schemeClr val="tx1"/>
                </a:solidFill>
                <a:latin typeface="+mn-lt"/>
                <a:ea typeface="+mn-ea"/>
                <a:cs typeface="+mn-cs"/>
              </a:rPr>
              <a:t>The best work environment is working with those in my age group or with others from similar backgrounds; what is your response?</a:t>
            </a:r>
            <a:endParaRPr lang="en-US" altLang="en-US" sz="1653" kern="1200">
              <a:solidFill>
                <a:schemeClr val="tx1"/>
              </a:solidFill>
              <a:latin typeface="+mn-lt"/>
              <a:ea typeface="+mn-ea"/>
              <a:cs typeface="+mn-cs"/>
            </a:endParaRPr>
          </a:p>
          <a:p>
            <a:pPr marL="198882" indent="-198882" defTabSz="795528">
              <a:spcBef>
                <a:spcPts val="870"/>
              </a:spcBef>
              <a:defRPr/>
            </a:pPr>
            <a:r>
              <a:rPr lang="en-US" altLang="en-US" sz="1653" kern="1200">
                <a:solidFill>
                  <a:srgbClr val="FF0000"/>
                </a:solidFill>
                <a:latin typeface="+mn-lt"/>
                <a:ea typeface="+mn-ea"/>
                <a:cs typeface="+mn-cs"/>
              </a:rPr>
              <a:t>The best work experience is to work with persons who grew up in my same social-economic background.</a:t>
            </a:r>
            <a:endParaRPr lang="en-US" altLang="en-US" sz="1900">
              <a:solidFill>
                <a:srgbClr val="FF0000"/>
              </a:solidFill>
            </a:endParaRPr>
          </a:p>
        </p:txBody>
      </p:sp>
      <p:sp>
        <p:nvSpPr>
          <p:cNvPr id="2" name="Arrow: Left 1">
            <a:hlinkClick r:id="rId2" action="ppaction://hlinksldjump"/>
            <a:extLst>
              <a:ext uri="{FF2B5EF4-FFF2-40B4-BE49-F238E27FC236}">
                <a16:creationId xmlns:a16="http://schemas.microsoft.com/office/drawing/2014/main" id="{0A067570-D9A9-1683-E517-9708DEE6D541}"/>
              </a:ext>
            </a:extLst>
          </p:cNvPr>
          <p:cNvSpPr/>
          <p:nvPr/>
        </p:nvSpPr>
        <p:spPr bwMode="auto">
          <a:xfrm>
            <a:off x="8905932" y="4704894"/>
            <a:ext cx="800044" cy="240013"/>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904" name="Rectangle 80903">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06" name="Rectangle 80905">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80908" name="Group 80907">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80909" name="Freeform: Shape 80908">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910" name="Freeform: Shape 80909">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911" name="Freeform: Shape 80910">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912" name="Freeform: Shape 80911">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913" name="Freeform: Shape 80912">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0898" name="Rectangle 2">
            <a:extLst>
              <a:ext uri="{FF2B5EF4-FFF2-40B4-BE49-F238E27FC236}">
                <a16:creationId xmlns:a16="http://schemas.microsoft.com/office/drawing/2014/main" id="{9B5DE6AC-32EE-4E62-A545-34C1148AF3A6}"/>
              </a:ext>
            </a:extLst>
          </p:cNvPr>
          <p:cNvSpPr>
            <a:spLocks noGrp="1" noChangeArrowheads="1"/>
          </p:cNvSpPr>
          <p:nvPr>
            <p:ph type="title"/>
          </p:nvPr>
        </p:nvSpPr>
        <p:spPr>
          <a:xfrm>
            <a:off x="804672" y="2053641"/>
            <a:ext cx="3669161" cy="2760098"/>
          </a:xfrm>
        </p:spPr>
        <p:txBody>
          <a:bodyPr>
            <a:normAutofit/>
          </a:bodyPr>
          <a:lstStyle/>
          <a:p>
            <a:pPr eaLnBrk="1" hangingPunct="1">
              <a:defRPr/>
            </a:pPr>
            <a:r>
              <a:rPr lang="en-US" altLang="en-US" sz="3100" b="1" dirty="0">
                <a:solidFill>
                  <a:srgbClr val="FF0000"/>
                </a:solidFill>
              </a:rPr>
              <a:t>Your work supervisor constantly makes sexually subjective statements; what should be your response?</a:t>
            </a:r>
          </a:p>
        </p:txBody>
      </p:sp>
      <p:sp>
        <p:nvSpPr>
          <p:cNvPr id="80899" name="Rectangle 3">
            <a:extLst>
              <a:ext uri="{FF2B5EF4-FFF2-40B4-BE49-F238E27FC236}">
                <a16:creationId xmlns:a16="http://schemas.microsoft.com/office/drawing/2014/main" id="{919E5851-C034-4A0B-9F78-96114E1F30DF}"/>
              </a:ext>
            </a:extLst>
          </p:cNvPr>
          <p:cNvSpPr>
            <a:spLocks noGrp="1" noChangeArrowheads="1"/>
          </p:cNvSpPr>
          <p:nvPr>
            <p:ph type="body" idx="1"/>
          </p:nvPr>
        </p:nvSpPr>
        <p:spPr>
          <a:xfrm>
            <a:off x="6090574" y="801866"/>
            <a:ext cx="5306084" cy="5230634"/>
          </a:xfrm>
          <a:noFill/>
          <a:ln>
            <a:noFill/>
          </a:ln>
        </p:spPr>
        <p:txBody>
          <a:bodyPr anchor="ctr">
            <a:normAutofit/>
          </a:bodyPr>
          <a:lstStyle/>
          <a:p>
            <a:pPr marL="0" indent="0">
              <a:buNone/>
              <a:defRPr/>
            </a:pPr>
            <a:r>
              <a:rPr lang="en-US" altLang="en-US" sz="1800" dirty="0">
                <a:solidFill>
                  <a:schemeClr val="tx2"/>
                </a:solidFill>
                <a:hlinkClick r:id="rId2" action="ppaction://hlinksldjump"/>
              </a:rPr>
              <a:t>A. </a:t>
            </a:r>
            <a:r>
              <a:rPr lang="en-US" altLang="en-US" sz="1800" dirty="0">
                <a:solidFill>
                  <a:schemeClr val="tx2"/>
                </a:solidFill>
              </a:rPr>
              <a:t>Stay quiet. The supervisor can fire      </a:t>
            </a:r>
          </a:p>
          <a:p>
            <a:pPr marL="0" indent="0">
              <a:buNone/>
              <a:defRPr/>
            </a:pPr>
            <a:r>
              <a:rPr lang="en-US" altLang="en-US" sz="1800" dirty="0">
                <a:solidFill>
                  <a:schemeClr val="tx2"/>
                </a:solidFill>
              </a:rPr>
              <a:t>     you.</a:t>
            </a:r>
          </a:p>
          <a:p>
            <a:pPr marL="0" indent="0">
              <a:buNone/>
              <a:defRPr/>
            </a:pPr>
            <a:r>
              <a:rPr lang="en-US" altLang="en-US" sz="1800" dirty="0">
                <a:solidFill>
                  <a:schemeClr val="tx2"/>
                </a:solidFill>
                <a:hlinkClick r:id="rId3" action="ppaction://hlinksldjump"/>
              </a:rPr>
              <a:t>B. </a:t>
            </a:r>
            <a:r>
              <a:rPr lang="en-US" altLang="en-US" sz="1800" dirty="0">
                <a:solidFill>
                  <a:schemeClr val="tx2"/>
                </a:solidFill>
              </a:rPr>
              <a:t>Verbally threaten the supervisor to let  </a:t>
            </a:r>
          </a:p>
          <a:p>
            <a:pPr marL="0" indent="0">
              <a:buNone/>
              <a:defRPr/>
            </a:pPr>
            <a:r>
              <a:rPr lang="en-US" altLang="en-US" sz="1800" dirty="0">
                <a:solidFill>
                  <a:schemeClr val="tx2"/>
                </a:solidFill>
              </a:rPr>
              <a:t>     them know what is going to </a:t>
            </a:r>
          </a:p>
          <a:p>
            <a:pPr marL="0" indent="0">
              <a:buNone/>
              <a:defRPr/>
            </a:pPr>
            <a:r>
              <a:rPr lang="en-US" altLang="en-US" sz="1800" dirty="0">
                <a:solidFill>
                  <a:schemeClr val="tx2"/>
                </a:solidFill>
              </a:rPr>
              <a:t>     happen if they don’t stop.</a:t>
            </a:r>
          </a:p>
          <a:p>
            <a:pPr marL="0" indent="0">
              <a:buNone/>
              <a:defRPr/>
            </a:pPr>
            <a:r>
              <a:rPr lang="en-US" altLang="en-US" sz="1800" dirty="0">
                <a:solidFill>
                  <a:schemeClr val="tx2"/>
                </a:solidFill>
                <a:hlinkClick r:id="rId4" action="ppaction://hlinksldjump"/>
              </a:rPr>
              <a:t>C. </a:t>
            </a:r>
            <a:r>
              <a:rPr lang="en-US" altLang="en-US" sz="1800" dirty="0">
                <a:solidFill>
                  <a:schemeClr val="tx2"/>
                </a:solidFill>
              </a:rPr>
              <a:t>If the harassment continues, tell your </a:t>
            </a:r>
          </a:p>
          <a:p>
            <a:pPr marL="0" indent="0">
              <a:buNone/>
              <a:defRPr/>
            </a:pPr>
            <a:r>
              <a:rPr lang="en-US" altLang="en-US" sz="1800" dirty="0">
                <a:solidFill>
                  <a:schemeClr val="tx2"/>
                </a:solidFill>
              </a:rPr>
              <a:t>     the supervisor that you do not </a:t>
            </a:r>
          </a:p>
          <a:p>
            <a:pPr marL="0" indent="0">
              <a:buNone/>
              <a:defRPr/>
            </a:pPr>
            <a:r>
              <a:rPr lang="en-US" altLang="en-US" sz="1800" dirty="0">
                <a:solidFill>
                  <a:schemeClr val="tx2"/>
                </a:solidFill>
              </a:rPr>
              <a:t>     appreciate the unwanted attention </a:t>
            </a:r>
          </a:p>
          <a:p>
            <a:pPr marL="0" indent="0">
              <a:buNone/>
              <a:defRPr/>
            </a:pPr>
            <a:r>
              <a:rPr lang="en-US" altLang="en-US" sz="1800" dirty="0">
                <a:solidFill>
                  <a:schemeClr val="tx2"/>
                </a:solidFill>
              </a:rPr>
              <a:t>     and then seek advice from the </a:t>
            </a:r>
          </a:p>
          <a:p>
            <a:pPr marL="0" indent="0">
              <a:buNone/>
              <a:defRPr/>
            </a:pPr>
            <a:r>
              <a:rPr lang="en-US" altLang="en-US" sz="1800" dirty="0">
                <a:solidFill>
                  <a:schemeClr val="tx2"/>
                </a:solidFill>
              </a:rPr>
              <a:t>     employment commission on how to </a:t>
            </a:r>
          </a:p>
          <a:p>
            <a:pPr marL="0" indent="0">
              <a:buNone/>
              <a:defRPr/>
            </a:pPr>
            <a:r>
              <a:rPr lang="en-US" altLang="en-US" sz="1800" dirty="0">
                <a:solidFill>
                  <a:schemeClr val="tx2"/>
                </a:solidFill>
              </a:rPr>
              <a:t>     address the abuse.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2744" name="Rectangle 37274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738" name="Rectangle 2">
            <a:extLst>
              <a:ext uri="{FF2B5EF4-FFF2-40B4-BE49-F238E27FC236}">
                <a16:creationId xmlns:a16="http://schemas.microsoft.com/office/drawing/2014/main" id="{0822C9A9-884C-4FBC-BAB8-60E1EA18F1B3}"/>
              </a:ext>
            </a:extLst>
          </p:cNvPr>
          <p:cNvSpPr>
            <a:spLocks noGrp="1" noChangeArrowheads="1"/>
          </p:cNvSpPr>
          <p:nvPr>
            <p:ph type="title"/>
          </p:nvPr>
        </p:nvSpPr>
        <p:spPr>
          <a:xfrm>
            <a:off x="838200" y="365125"/>
            <a:ext cx="10515600" cy="1325563"/>
          </a:xfrm>
        </p:spPr>
        <p:txBody>
          <a:bodyPr>
            <a:normAutofit/>
          </a:bodyPr>
          <a:lstStyle/>
          <a:p>
            <a:pPr eaLnBrk="1" hangingPunct="1">
              <a:defRPr/>
            </a:pPr>
            <a:r>
              <a:rPr lang="en-US" altLang="en-US" sz="5400" dirty="0">
                <a:solidFill>
                  <a:srgbClr val="FF0000"/>
                </a:solidFill>
              </a:rPr>
              <a:t>Right answer</a:t>
            </a:r>
          </a:p>
        </p:txBody>
      </p:sp>
      <p:sp>
        <p:nvSpPr>
          <p:cNvPr id="37274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739" name="Rectangle 3">
            <a:extLst>
              <a:ext uri="{FF2B5EF4-FFF2-40B4-BE49-F238E27FC236}">
                <a16:creationId xmlns:a16="http://schemas.microsoft.com/office/drawing/2014/main" id="{5FE00DFD-750C-4AC8-AA2E-75DBD3762CF2}"/>
              </a:ext>
            </a:extLst>
          </p:cNvPr>
          <p:cNvSpPr>
            <a:spLocks noGrp="1" noChangeArrowheads="1"/>
          </p:cNvSpPr>
          <p:nvPr>
            <p:ph type="body" idx="1"/>
          </p:nvPr>
        </p:nvSpPr>
        <p:spPr>
          <a:xfrm>
            <a:off x="838200" y="1929384"/>
            <a:ext cx="10515600" cy="4251960"/>
          </a:xfrm>
        </p:spPr>
        <p:txBody>
          <a:bodyPr>
            <a:normAutofit/>
          </a:bodyPr>
          <a:lstStyle/>
          <a:p>
            <a:pPr marL="609600" indent="-609600">
              <a:defRPr/>
            </a:pPr>
            <a:r>
              <a:rPr lang="en-US" altLang="en-US" sz="2200" b="1"/>
              <a:t>Tell your supervisor that you do not appreciate the comments. Document what is said and when it is said. You must record the dates, the times, the exact words, and the locations of the sexual harassment. </a:t>
            </a:r>
            <a:endParaRPr lang="en-US" altLang="en-US" sz="2200"/>
          </a:p>
          <a:p>
            <a:pPr marL="609600" indent="-609600">
              <a:defRPr/>
            </a:pPr>
            <a:r>
              <a:rPr lang="en-US" altLang="en-US" sz="2200"/>
              <a:t>There are numerous workplace sexual abuse laws. It is essential to know the procedure for reporting unwanted sexual advances. The most important thing is to have documentation and, if possible, have someone willing to affirm or support what took place. Try to avoid the he said she said scenario.  Seek professional help from the employment commission if it warrants it.</a:t>
            </a:r>
          </a:p>
        </p:txBody>
      </p:sp>
      <p:sp>
        <p:nvSpPr>
          <p:cNvPr id="2" name="Arrow: Right 1">
            <a:hlinkClick r:id="rId2" action="ppaction://hlinksldjump"/>
            <a:extLst>
              <a:ext uri="{FF2B5EF4-FFF2-40B4-BE49-F238E27FC236}">
                <a16:creationId xmlns:a16="http://schemas.microsoft.com/office/drawing/2014/main" id="{ED568404-581B-25F1-8E31-60CC53C96E69}"/>
              </a:ext>
            </a:extLst>
          </p:cNvPr>
          <p:cNvSpPr/>
          <p:nvPr/>
        </p:nvSpPr>
        <p:spPr bwMode="auto">
          <a:xfrm>
            <a:off x="5637276" y="5338483"/>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1720" name="Rectangle 37171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722" name="Freeform: Shape 37172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724" name="Rectangle 37172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726" name="Rectangle 37172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728" name="Freeform: Shape 37172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1730" name="Isosceles Triangle 37172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732" name="Isosceles Triangle 37173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714" name="Rectangle 2">
            <a:extLst>
              <a:ext uri="{FF2B5EF4-FFF2-40B4-BE49-F238E27FC236}">
                <a16:creationId xmlns:a16="http://schemas.microsoft.com/office/drawing/2014/main" id="{1F23BEEB-DB35-41EE-A983-58A707565818}"/>
              </a:ext>
            </a:extLst>
          </p:cNvPr>
          <p:cNvSpPr>
            <a:spLocks noGrp="1" noChangeArrowheads="1"/>
          </p:cNvSpPr>
          <p:nvPr>
            <p:ph type="title"/>
          </p:nvPr>
        </p:nvSpPr>
        <p:spPr>
          <a:xfrm>
            <a:off x="815317" y="643467"/>
            <a:ext cx="5393056" cy="825252"/>
          </a:xfrm>
        </p:spPr>
        <p:txBody>
          <a:bodyPr vert="horz" lIns="91440" tIns="45720" rIns="91440" bIns="45720" rtlCol="0" anchor="b">
            <a:normAutofit/>
          </a:bodyPr>
          <a:lstStyle/>
          <a:p>
            <a:pPr defTabSz="1042416">
              <a:defRPr/>
            </a:pPr>
            <a:r>
              <a:rPr lang="en-US" altLang="en-US" sz="4000" kern="1200" dirty="0">
                <a:solidFill>
                  <a:srgbClr val="FF0000"/>
                </a:solidFill>
                <a:latin typeface="+mj-lt"/>
                <a:ea typeface="+mj-ea"/>
                <a:cs typeface="+mj-cs"/>
              </a:rPr>
              <a:t>Wrong answer</a:t>
            </a:r>
            <a:endParaRPr lang="en-US" altLang="en-US" sz="4000" dirty="0">
              <a:solidFill>
                <a:srgbClr val="FF0000"/>
              </a:solidFill>
            </a:endParaRPr>
          </a:p>
        </p:txBody>
      </p:sp>
      <p:sp>
        <p:nvSpPr>
          <p:cNvPr id="371715" name="Rectangle 3">
            <a:extLst>
              <a:ext uri="{FF2B5EF4-FFF2-40B4-BE49-F238E27FC236}">
                <a16:creationId xmlns:a16="http://schemas.microsoft.com/office/drawing/2014/main" id="{AA2613CF-0661-417B-8CDF-30E1CB369579}"/>
              </a:ext>
            </a:extLst>
          </p:cNvPr>
          <p:cNvSpPr>
            <a:spLocks noGrp="1" noChangeArrowheads="1"/>
          </p:cNvSpPr>
          <p:nvPr>
            <p:ph type="body" idx="1"/>
          </p:nvPr>
        </p:nvSpPr>
        <p:spPr>
          <a:xfrm>
            <a:off x="6902031" y="769484"/>
            <a:ext cx="2747554" cy="4408036"/>
          </a:xfrm>
        </p:spPr>
        <p:txBody>
          <a:bodyPr vert="horz" lIns="91440" tIns="45720" rIns="91440" bIns="45720" rtlCol="0" anchor="b">
            <a:normAutofit/>
          </a:bodyPr>
          <a:lstStyle/>
          <a:p>
            <a:pPr marL="0" indent="0" defTabSz="1042416">
              <a:spcBef>
                <a:spcPts val="1140"/>
              </a:spcBef>
              <a:buNone/>
              <a:defRPr/>
            </a:pPr>
            <a:r>
              <a:rPr lang="en-US" altLang="en-US" sz="2736" kern="1200" dirty="0">
                <a:solidFill>
                  <a:srgbClr val="FFFFFF"/>
                </a:solidFill>
                <a:latin typeface="+mn-lt"/>
                <a:ea typeface="+mn-ea"/>
                <a:cs typeface="+mn-cs"/>
              </a:rPr>
              <a:t>Verbally threaten the supervisor and tell them what will happen if the harassment continues.</a:t>
            </a:r>
            <a:endParaRPr lang="en-US" altLang="en-US" sz="2400" dirty="0">
              <a:solidFill>
                <a:srgbClr val="FFFFFF"/>
              </a:solidFill>
            </a:endParaRPr>
          </a:p>
        </p:txBody>
      </p:sp>
      <p:sp>
        <p:nvSpPr>
          <p:cNvPr id="2" name="Arrow: Left 1">
            <a:hlinkClick r:id="rId2" action="ppaction://hlinksldjump"/>
            <a:extLst>
              <a:ext uri="{FF2B5EF4-FFF2-40B4-BE49-F238E27FC236}">
                <a16:creationId xmlns:a16="http://schemas.microsoft.com/office/drawing/2014/main" id="{D8C42EBA-084B-5C81-270E-FD07AD743211}"/>
              </a:ext>
            </a:extLst>
          </p:cNvPr>
          <p:cNvSpPr/>
          <p:nvPr/>
        </p:nvSpPr>
        <p:spPr bwMode="auto">
          <a:xfrm>
            <a:off x="5744507" y="5572408"/>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AC531CE-EB59-FF76-794B-2F9215ABDEB8}"/>
              </a:ext>
            </a:extLst>
          </p:cNvPr>
          <p:cNvSpPr txBox="1"/>
          <p:nvPr/>
        </p:nvSpPr>
        <p:spPr>
          <a:xfrm>
            <a:off x="1159021" y="2565248"/>
            <a:ext cx="10217661" cy="598915"/>
          </a:xfrm>
          <a:prstGeom prst="rect">
            <a:avLst/>
          </a:prstGeom>
          <a:noFill/>
        </p:spPr>
        <p:txBody>
          <a:bodyPr wrap="square" rtlCol="0">
            <a:spAutoFit/>
          </a:bodyPr>
          <a:lstStyle/>
          <a:p>
            <a:pPr defTabSz="1042416">
              <a:spcAft>
                <a:spcPts val="600"/>
              </a:spcAft>
            </a:pPr>
            <a:r>
              <a:rPr lang="en-US" sz="3192" kern="1200" dirty="0">
                <a:solidFill>
                  <a:schemeClr val="tx1"/>
                </a:solidFill>
                <a:latin typeface="+mn-lt"/>
                <a:ea typeface="+mn-ea"/>
                <a:cs typeface="+mn-cs"/>
              </a:rPr>
              <a:t>Do not threaten anyone; there can be severe consequences</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0696" name="Rectangle 370695">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698" name="Oval 370697">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4917"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700" name="Freeform: Shape 370699">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0306"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0690" name="Rectangle 2">
            <a:extLst>
              <a:ext uri="{FF2B5EF4-FFF2-40B4-BE49-F238E27FC236}">
                <a16:creationId xmlns:a16="http://schemas.microsoft.com/office/drawing/2014/main" id="{4DD1EB2A-8BA4-419D-9055-2155AE0A4A1D}"/>
              </a:ext>
            </a:extLst>
          </p:cNvPr>
          <p:cNvSpPr>
            <a:spLocks noGrp="1" noChangeArrowheads="1"/>
          </p:cNvSpPr>
          <p:nvPr>
            <p:ph type="title"/>
          </p:nvPr>
        </p:nvSpPr>
        <p:spPr>
          <a:xfrm>
            <a:off x="4324350" y="1485477"/>
            <a:ext cx="2315771" cy="3879211"/>
          </a:xfrm>
        </p:spPr>
        <p:txBody>
          <a:bodyPr>
            <a:normAutofit/>
          </a:bodyPr>
          <a:lstStyle/>
          <a:p>
            <a:pPr defTabSz="777240">
              <a:defRPr/>
            </a:pPr>
            <a:r>
              <a:rPr lang="en-US" altLang="en-US" sz="2975" kern="1200">
                <a:solidFill>
                  <a:srgbClr val="FF0000"/>
                </a:solidFill>
                <a:latin typeface="+mj-lt"/>
                <a:ea typeface="+mj-ea"/>
                <a:cs typeface="+mj-cs"/>
              </a:rPr>
              <a:t>Wrong answer</a:t>
            </a:r>
            <a:endParaRPr lang="en-US" altLang="en-US" sz="3500">
              <a:solidFill>
                <a:srgbClr val="FF0000"/>
              </a:solidFill>
            </a:endParaRPr>
          </a:p>
        </p:txBody>
      </p:sp>
      <p:sp>
        <p:nvSpPr>
          <p:cNvPr id="370691" name="Rectangle 3">
            <a:extLst>
              <a:ext uri="{FF2B5EF4-FFF2-40B4-BE49-F238E27FC236}">
                <a16:creationId xmlns:a16="http://schemas.microsoft.com/office/drawing/2014/main" id="{9AC1B0CE-88D4-4DD5-A427-6AB244104646}"/>
              </a:ext>
            </a:extLst>
          </p:cNvPr>
          <p:cNvSpPr>
            <a:spLocks noGrp="1" noChangeArrowheads="1"/>
          </p:cNvSpPr>
          <p:nvPr>
            <p:ph type="body" idx="1"/>
          </p:nvPr>
        </p:nvSpPr>
        <p:spPr>
          <a:xfrm>
            <a:off x="7417643" y="1289557"/>
            <a:ext cx="3803083" cy="4278887"/>
          </a:xfrm>
        </p:spPr>
        <p:txBody>
          <a:bodyPr anchor="ctr">
            <a:normAutofit/>
          </a:bodyPr>
          <a:lstStyle/>
          <a:p>
            <a:pPr marL="194310" indent="-194310" defTabSz="777240">
              <a:spcBef>
                <a:spcPts val="850"/>
              </a:spcBef>
              <a:defRPr/>
            </a:pPr>
            <a:r>
              <a:rPr lang="en-US" altLang="en-US" sz="2040" kern="1200">
                <a:solidFill>
                  <a:schemeClr val="tx1"/>
                </a:solidFill>
                <a:latin typeface="+mn-lt"/>
                <a:ea typeface="+mn-ea"/>
                <a:cs typeface="+mn-cs"/>
              </a:rPr>
              <a:t>I am working on a job my supervisor has constantly made sexually subjective statements; what should be my response?</a:t>
            </a:r>
          </a:p>
          <a:p>
            <a:pPr marL="194310" indent="-194310" defTabSz="777240">
              <a:spcBef>
                <a:spcPts val="850"/>
              </a:spcBef>
              <a:defRPr/>
            </a:pPr>
            <a:r>
              <a:rPr lang="en-US" altLang="en-US" sz="2040" kern="1200">
                <a:solidFill>
                  <a:srgbClr val="FF0000"/>
                </a:solidFill>
                <a:latin typeface="+mn-lt"/>
                <a:ea typeface="+mn-ea"/>
                <a:cs typeface="+mn-cs"/>
              </a:rPr>
              <a:t>Stay quiet; a supervisor can fire you.</a:t>
            </a:r>
            <a:endParaRPr lang="en-US" altLang="en-US" sz="2400">
              <a:solidFill>
                <a:srgbClr val="FF0000"/>
              </a:solidFill>
            </a:endParaRPr>
          </a:p>
        </p:txBody>
      </p:sp>
      <p:sp>
        <p:nvSpPr>
          <p:cNvPr id="2" name="Arrow: Left 1">
            <a:hlinkClick r:id="rId2" action="ppaction://hlinksldjump"/>
            <a:extLst>
              <a:ext uri="{FF2B5EF4-FFF2-40B4-BE49-F238E27FC236}">
                <a16:creationId xmlns:a16="http://schemas.microsoft.com/office/drawing/2014/main" id="{3C933B85-024D-E061-3D13-0A56AE76B66F}"/>
              </a:ext>
            </a:extLst>
          </p:cNvPr>
          <p:cNvSpPr/>
          <p:nvPr/>
        </p:nvSpPr>
        <p:spPr bwMode="auto">
          <a:xfrm>
            <a:off x="8403879" y="5049387"/>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3301" name="Rectangle 35330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282" name="Rectangle 2">
            <a:extLst>
              <a:ext uri="{FF2B5EF4-FFF2-40B4-BE49-F238E27FC236}">
                <a16:creationId xmlns:a16="http://schemas.microsoft.com/office/drawing/2014/main" id="{34849442-EEBF-4FF5-9C3E-13535D7F08C3}"/>
              </a:ext>
            </a:extLst>
          </p:cNvPr>
          <p:cNvSpPr>
            <a:spLocks noGrp="1" noChangeArrowheads="1"/>
          </p:cNvSpPr>
          <p:nvPr>
            <p:ph type="title"/>
          </p:nvPr>
        </p:nvSpPr>
        <p:spPr>
          <a:xfrm>
            <a:off x="613186" y="258184"/>
            <a:ext cx="6225603" cy="806823"/>
          </a:xfrm>
        </p:spPr>
        <p:txBody>
          <a:bodyPr>
            <a:normAutofit/>
          </a:bodyPr>
          <a:lstStyle/>
          <a:p>
            <a:pPr eaLnBrk="1" hangingPunct="1">
              <a:defRPr/>
            </a:pPr>
            <a:r>
              <a:rPr lang="en-US" altLang="en-US" sz="4000" dirty="0">
                <a:solidFill>
                  <a:srgbClr val="FF0000"/>
                </a:solidFill>
              </a:rPr>
              <a:t>Right answer</a:t>
            </a:r>
          </a:p>
        </p:txBody>
      </p:sp>
      <p:sp>
        <p:nvSpPr>
          <p:cNvPr id="353283" name="Rectangle 3">
            <a:extLst>
              <a:ext uri="{FF2B5EF4-FFF2-40B4-BE49-F238E27FC236}">
                <a16:creationId xmlns:a16="http://schemas.microsoft.com/office/drawing/2014/main" id="{7632679F-8456-4A7C-AAC6-7FB08DACDAF9}"/>
              </a:ext>
            </a:extLst>
          </p:cNvPr>
          <p:cNvSpPr>
            <a:spLocks noGrp="1" noChangeArrowheads="1"/>
          </p:cNvSpPr>
          <p:nvPr>
            <p:ph type="body" idx="1"/>
          </p:nvPr>
        </p:nvSpPr>
        <p:spPr>
          <a:xfrm>
            <a:off x="225911" y="978946"/>
            <a:ext cx="6970480" cy="5155156"/>
          </a:xfrm>
        </p:spPr>
        <p:txBody>
          <a:bodyPr>
            <a:noAutofit/>
          </a:bodyPr>
          <a:lstStyle/>
          <a:p>
            <a:pPr marL="609600" indent="-609600">
              <a:defRPr/>
            </a:pPr>
            <a:r>
              <a:rPr lang="en-US" altLang="en-US" sz="1600" dirty="0">
                <a:latin typeface="Times New Roman" panose="02020603050405020304" pitchFamily="18" charset="0"/>
                <a:cs typeface="Times New Roman" panose="02020603050405020304" pitchFamily="18" charset="0"/>
              </a:rPr>
              <a:t>Talking and dialoguing with someone discussing criminal ways of making money could lead to significant problems. Illegal criminal activity can land you in jail. Several years ago, three young men who did not have criminal records were driving with a peer who had a relative who lived alone. </a:t>
            </a:r>
          </a:p>
          <a:p>
            <a:pPr marL="609600" indent="-609600">
              <a:defRPr/>
            </a:pPr>
            <a:r>
              <a:rPr lang="en-US" altLang="en-US" sz="1600" dirty="0">
                <a:latin typeface="Times New Roman" panose="02020603050405020304" pitchFamily="18" charset="0"/>
                <a:cs typeface="Times New Roman" panose="02020603050405020304" pitchFamily="18" charset="0"/>
              </a:rPr>
              <a:t>Weigh the consequences of doing illegal things to make money, do what is right, and do what is legal. </a:t>
            </a:r>
          </a:p>
          <a:p>
            <a:pPr marL="0" indent="0">
              <a:buNone/>
              <a:defRPr/>
            </a:pPr>
            <a:endParaRPr lang="en-US" altLang="en-US" sz="1600" dirty="0"/>
          </a:p>
          <a:p>
            <a:pPr marL="609600" indent="-609600">
              <a:defRPr/>
            </a:pPr>
            <a:r>
              <a:rPr lang="en-US" altLang="en-US" sz="1600" dirty="0"/>
              <a:t>The young man who had the relative devised a scheme to rob his aunt. The other young men bought into the idea and followed the young man’s lead; they could get inside the house. They locked the elderly lady up in a room and stole her money. The young men split the cash and thought that they had gotten away.   </a:t>
            </a:r>
          </a:p>
          <a:p>
            <a:pPr marL="609600" indent="-609600">
              <a:defRPr/>
            </a:pPr>
            <a:r>
              <a:rPr lang="en-US" altLang="en-US" sz="1600" dirty="0"/>
              <a:t>The young men were in school; one of the young men began to talk, and within a short period, the young men were arrested and received lengthy prison terms. One criminal act to make some fast money negatively impacted their future. They not only disgraced themselves, but they also brought shame to their families.</a:t>
            </a:r>
          </a:p>
          <a:p>
            <a:pPr marL="609600" indent="-609600">
              <a:defRPr/>
            </a:pPr>
            <a:r>
              <a:rPr lang="en-US" altLang="en-US" sz="1600" dirty="0"/>
              <a:t>Yes, we live in a dog-eat-dog world, but it is not worth committing a crime and going to jail. It is essential to make money the legal way. Making money by stealing or selling drugs leads to negative consequences. A person should weigh the consequences of doing something illegal to make money. It is essential to do what is correct and legal when making money. </a:t>
            </a:r>
          </a:p>
        </p:txBody>
      </p:sp>
      <p:pic>
        <p:nvPicPr>
          <p:cNvPr id="353285" name="Picture 353284" descr="A vintage weighing scales">
            <a:extLst>
              <a:ext uri="{FF2B5EF4-FFF2-40B4-BE49-F238E27FC236}">
                <a16:creationId xmlns:a16="http://schemas.microsoft.com/office/drawing/2014/main" id="{5E04723B-07DC-8B49-2775-D35D138B5F90}"/>
              </a:ext>
            </a:extLst>
          </p:cNvPr>
          <p:cNvPicPr>
            <a:picLocks noChangeAspect="1"/>
          </p:cNvPicPr>
          <p:nvPr/>
        </p:nvPicPr>
        <p:blipFill rotWithShape="1">
          <a:blip r:embed="rId2"/>
          <a:srcRect r="1" b="8311"/>
          <a:stretch/>
        </p:blipFill>
        <p:spPr>
          <a:xfrm>
            <a:off x="7199440" y="10"/>
            <a:ext cx="4992560" cy="6857990"/>
          </a:xfrm>
          <a:prstGeom prst="rect">
            <a:avLst/>
          </a:prstGeom>
          <a:effectLst/>
        </p:spPr>
      </p:pic>
      <p:sp>
        <p:nvSpPr>
          <p:cNvPr id="2" name="Arrow: Right 1">
            <a:hlinkClick r:id="rId3" action="ppaction://hlinksldjump"/>
            <a:extLst>
              <a:ext uri="{FF2B5EF4-FFF2-40B4-BE49-F238E27FC236}">
                <a16:creationId xmlns:a16="http://schemas.microsoft.com/office/drawing/2014/main" id="{2E462FE4-02DA-201C-86BA-9071973EF41D}"/>
              </a:ext>
            </a:extLst>
          </p:cNvPr>
          <p:cNvSpPr/>
          <p:nvPr/>
        </p:nvSpPr>
        <p:spPr bwMode="auto">
          <a:xfrm>
            <a:off x="7644384" y="6510528"/>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953" name="Rectangle 8295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46" name="Rectangle 2">
            <a:extLst>
              <a:ext uri="{FF2B5EF4-FFF2-40B4-BE49-F238E27FC236}">
                <a16:creationId xmlns:a16="http://schemas.microsoft.com/office/drawing/2014/main" id="{B7539DC9-1887-45E5-A087-29518C2CD1AD}"/>
              </a:ext>
            </a:extLst>
          </p:cNvPr>
          <p:cNvSpPr>
            <a:spLocks noGrp="1" noChangeArrowheads="1"/>
          </p:cNvSpPr>
          <p:nvPr>
            <p:ph type="title"/>
          </p:nvPr>
        </p:nvSpPr>
        <p:spPr>
          <a:xfrm>
            <a:off x="640080" y="325369"/>
            <a:ext cx="4368602" cy="1956841"/>
          </a:xfrm>
        </p:spPr>
        <p:txBody>
          <a:bodyPr anchor="b">
            <a:normAutofit/>
          </a:bodyPr>
          <a:lstStyle/>
          <a:p>
            <a:pPr eaLnBrk="1" hangingPunct="1">
              <a:defRPr/>
            </a:pPr>
            <a:r>
              <a:rPr lang="en-US" altLang="en-US" sz="2600" b="1" dirty="0">
                <a:solidFill>
                  <a:srgbClr val="FF0000"/>
                </a:solidFill>
              </a:rPr>
              <a:t>I should only prepare for success when preparing for a career and not prepare for disappointments that may not occur; how should I respond?</a:t>
            </a:r>
          </a:p>
        </p:txBody>
      </p:sp>
      <p:sp>
        <p:nvSpPr>
          <p:cNvPr id="8295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47" name="Rectangle 3">
            <a:extLst>
              <a:ext uri="{FF2B5EF4-FFF2-40B4-BE49-F238E27FC236}">
                <a16:creationId xmlns:a16="http://schemas.microsoft.com/office/drawing/2014/main" id="{103CB524-7D60-452C-9141-3DB32283379B}"/>
              </a:ext>
            </a:extLst>
          </p:cNvPr>
          <p:cNvSpPr>
            <a:spLocks noGrp="1" noChangeArrowheads="1"/>
          </p:cNvSpPr>
          <p:nvPr>
            <p:ph type="body" idx="1"/>
          </p:nvPr>
        </p:nvSpPr>
        <p:spPr>
          <a:xfrm>
            <a:off x="640348" y="2586994"/>
            <a:ext cx="5115261" cy="4135460"/>
          </a:xfrm>
        </p:spPr>
        <p:txBody>
          <a:bodyPr>
            <a:noAutofit/>
          </a:bodyPr>
          <a:lstStyle/>
          <a:p>
            <a:pPr marL="0" indent="0">
              <a:buNone/>
              <a:defRPr/>
            </a:pPr>
            <a:r>
              <a:rPr lang="en-US" altLang="en-US" sz="1400" dirty="0">
                <a:hlinkClick r:id="rId2" action="ppaction://hlinksldjump"/>
              </a:rPr>
              <a:t>A</a:t>
            </a:r>
            <a:r>
              <a:rPr lang="en-US" altLang="en-US" sz="1400" dirty="0">
                <a:hlinkClick r:id="" action="ppaction://noaction"/>
              </a:rPr>
              <a:t>.  </a:t>
            </a:r>
            <a:r>
              <a:rPr lang="en-US" altLang="en-US" sz="1400" dirty="0"/>
              <a:t>Preparing for disappointment is </a:t>
            </a:r>
          </a:p>
          <a:p>
            <a:pPr marL="0" indent="0">
              <a:buNone/>
              <a:defRPr/>
            </a:pPr>
            <a:r>
              <a:rPr lang="en-US" altLang="en-US" sz="1400" dirty="0"/>
              <a:t>     negative thinking; I should only  </a:t>
            </a:r>
          </a:p>
          <a:p>
            <a:pPr marL="0" indent="0">
              <a:buNone/>
              <a:defRPr/>
            </a:pPr>
            <a:r>
              <a:rPr lang="en-US" altLang="en-US" sz="1400" dirty="0"/>
              <a:t>     prepare for success because I </a:t>
            </a:r>
          </a:p>
          <a:p>
            <a:pPr marL="0" indent="0">
              <a:buNone/>
              <a:defRPr/>
            </a:pPr>
            <a:r>
              <a:rPr lang="en-US" altLang="en-US" sz="1400" dirty="0"/>
              <a:t>     know I will be successful.</a:t>
            </a:r>
          </a:p>
          <a:p>
            <a:pPr marL="0" indent="0">
              <a:buNone/>
              <a:defRPr/>
            </a:pPr>
            <a:r>
              <a:rPr lang="en-US" altLang="en-US" sz="1400" dirty="0">
                <a:hlinkClick r:id="rId3" action="ppaction://hlinksldjump"/>
              </a:rPr>
              <a:t>B. </a:t>
            </a:r>
            <a:r>
              <a:rPr lang="en-US" altLang="en-US" sz="1400" dirty="0"/>
              <a:t>There is no way a person can </a:t>
            </a:r>
          </a:p>
          <a:p>
            <a:pPr marL="0" indent="0">
              <a:buNone/>
              <a:defRPr/>
            </a:pPr>
            <a:r>
              <a:rPr lang="en-US" altLang="en-US" sz="1400" dirty="0"/>
              <a:t>     prepare for disappointments;  </a:t>
            </a:r>
          </a:p>
          <a:p>
            <a:pPr marL="0" indent="0">
              <a:buNone/>
              <a:defRPr/>
            </a:pPr>
            <a:r>
              <a:rPr lang="en-US" altLang="en-US" sz="1400" dirty="0"/>
              <a:t>     therefore, we should only prepare  </a:t>
            </a:r>
          </a:p>
          <a:p>
            <a:pPr marL="0" indent="0">
              <a:buNone/>
              <a:defRPr/>
            </a:pPr>
            <a:r>
              <a:rPr lang="en-US" altLang="en-US" sz="1400" dirty="0"/>
              <a:t>     for success.</a:t>
            </a:r>
          </a:p>
          <a:p>
            <a:pPr marL="0" indent="0">
              <a:buNone/>
              <a:defRPr/>
            </a:pPr>
            <a:r>
              <a:rPr lang="en-US" altLang="en-US" sz="1400" dirty="0">
                <a:hlinkClick r:id="rId4" action="ppaction://hlinksldjump"/>
              </a:rPr>
              <a:t>C</a:t>
            </a:r>
            <a:r>
              <a:rPr lang="en-US" altLang="en-US" sz="1400" dirty="0">
                <a:hlinkClick r:id="" action="ppaction://noaction"/>
              </a:rPr>
              <a:t>. </a:t>
            </a:r>
            <a:r>
              <a:rPr lang="en-US" altLang="en-US" sz="1400" dirty="0"/>
              <a:t>It is essential to prepare for </a:t>
            </a:r>
          </a:p>
          <a:p>
            <a:pPr marL="0" indent="0">
              <a:buNone/>
              <a:defRPr/>
            </a:pPr>
            <a:r>
              <a:rPr lang="en-US" altLang="en-US" sz="1400" dirty="0"/>
              <a:t>    success and failure when </a:t>
            </a:r>
          </a:p>
          <a:p>
            <a:pPr marL="0" indent="0">
              <a:buNone/>
              <a:defRPr/>
            </a:pPr>
            <a:r>
              <a:rPr lang="en-US" altLang="en-US" sz="1400" dirty="0"/>
              <a:t>    preparing for a career because </a:t>
            </a:r>
          </a:p>
          <a:p>
            <a:pPr marL="0" indent="0">
              <a:buNone/>
              <a:defRPr/>
            </a:pPr>
            <a:r>
              <a:rPr lang="en-US" altLang="en-US" sz="1400" dirty="0"/>
              <a:t>    success and disappointments are </a:t>
            </a:r>
          </a:p>
          <a:p>
            <a:pPr marL="0" indent="0">
              <a:buNone/>
              <a:defRPr/>
            </a:pPr>
            <a:r>
              <a:rPr lang="en-US" altLang="en-US" sz="1400" dirty="0"/>
              <a:t>    natural events in life.</a:t>
            </a:r>
          </a:p>
        </p:txBody>
      </p:sp>
      <p:pic>
        <p:nvPicPr>
          <p:cNvPr id="82949" name="Picture 82948" descr="Arrows pointing towards light">
            <a:extLst>
              <a:ext uri="{FF2B5EF4-FFF2-40B4-BE49-F238E27FC236}">
                <a16:creationId xmlns:a16="http://schemas.microsoft.com/office/drawing/2014/main" id="{B44F2B68-56B9-89A9-9E3D-764C0B9F9B56}"/>
              </a:ext>
            </a:extLst>
          </p:cNvPr>
          <p:cNvPicPr>
            <a:picLocks noChangeAspect="1"/>
          </p:cNvPicPr>
          <p:nvPr/>
        </p:nvPicPr>
        <p:blipFill rotWithShape="1">
          <a:blip r:embed="rId5"/>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1680A819-D0D1-EE90-FF61-08CAC0881B8E}"/>
              </a:ext>
            </a:extLst>
          </p:cNvPr>
          <p:cNvSpPr txBox="1"/>
          <p:nvPr/>
        </p:nvSpPr>
        <p:spPr>
          <a:xfrm>
            <a:off x="3011258" y="2646859"/>
            <a:ext cx="6094206" cy="369332"/>
          </a:xfrm>
          <a:prstGeom prst="rect">
            <a:avLst/>
          </a:prstGeom>
          <a:noFill/>
        </p:spPr>
        <p:txBody>
          <a:bodyPr wrap="square">
            <a:spAutoFit/>
          </a:bodyPr>
          <a:lstStyle/>
          <a:p>
            <a:pPr marL="0" indent="0">
              <a:buNone/>
              <a:defRPr/>
            </a:pPr>
            <a:endParaRPr lang="en-US" altLang="en-US" sz="1800" dirty="0">
              <a:solidFill>
                <a:schemeClr val="tx1">
                  <a:alpha val="80000"/>
                </a:schemeClr>
              </a:solidFill>
            </a:endParaRPr>
          </a:p>
        </p:txBody>
      </p:sp>
      <p:sp>
        <p:nvSpPr>
          <p:cNvPr id="6" name="TextBox 5">
            <a:extLst>
              <a:ext uri="{FF2B5EF4-FFF2-40B4-BE49-F238E27FC236}">
                <a16:creationId xmlns:a16="http://schemas.microsoft.com/office/drawing/2014/main" id="{D2603965-EF4F-E727-83BA-850002E97735}"/>
              </a:ext>
            </a:extLst>
          </p:cNvPr>
          <p:cNvSpPr txBox="1"/>
          <p:nvPr/>
        </p:nvSpPr>
        <p:spPr>
          <a:xfrm>
            <a:off x="3199504" y="2983925"/>
            <a:ext cx="6094206" cy="369332"/>
          </a:xfrm>
          <a:prstGeom prst="rect">
            <a:avLst/>
          </a:prstGeom>
          <a:noFill/>
        </p:spPr>
        <p:txBody>
          <a:bodyPr wrap="square">
            <a:spAutoFit/>
          </a:bodyPr>
          <a:lstStyle/>
          <a:p>
            <a:pPr marL="0" indent="0">
              <a:buNone/>
              <a:defRPr/>
            </a:pPr>
            <a:endParaRPr lang="en-US" altLang="en-US" sz="1800" dirty="0">
              <a:solidFill>
                <a:schemeClr val="tx1">
                  <a:alpha val="80000"/>
                </a:schemeClr>
              </a:solidFill>
            </a:endParaRPr>
          </a:p>
        </p:txBody>
      </p:sp>
      <p:sp>
        <p:nvSpPr>
          <p:cNvPr id="7" name="TextBox 6">
            <a:extLst>
              <a:ext uri="{FF2B5EF4-FFF2-40B4-BE49-F238E27FC236}">
                <a16:creationId xmlns:a16="http://schemas.microsoft.com/office/drawing/2014/main" id="{1BF19DB5-2074-1179-9733-8B96BB61CFE9}"/>
              </a:ext>
            </a:extLst>
          </p:cNvPr>
          <p:cNvSpPr txBox="1"/>
          <p:nvPr/>
        </p:nvSpPr>
        <p:spPr>
          <a:xfrm>
            <a:off x="3351904" y="3136325"/>
            <a:ext cx="6094206" cy="369332"/>
          </a:xfrm>
          <a:prstGeom prst="rect">
            <a:avLst/>
          </a:prstGeom>
          <a:noFill/>
        </p:spPr>
        <p:txBody>
          <a:bodyPr wrap="square">
            <a:spAutoFit/>
          </a:bodyPr>
          <a:lstStyle/>
          <a:p>
            <a:pPr marL="0" indent="0">
              <a:buNone/>
              <a:defRPr/>
            </a:pPr>
            <a:endParaRPr lang="en-US" altLang="en-US" sz="1800" dirty="0">
              <a:solidFill>
                <a:schemeClr val="tx1">
                  <a:alpha val="80000"/>
                </a:schemeClr>
              </a:solidFill>
            </a:endParaRPr>
          </a:p>
        </p:txBody>
      </p:sp>
      <p:sp>
        <p:nvSpPr>
          <p:cNvPr id="8" name="TextBox 7">
            <a:extLst>
              <a:ext uri="{FF2B5EF4-FFF2-40B4-BE49-F238E27FC236}">
                <a16:creationId xmlns:a16="http://schemas.microsoft.com/office/drawing/2014/main" id="{F88D9AEE-4907-72C3-597C-3EB850F4A28C}"/>
              </a:ext>
            </a:extLst>
          </p:cNvPr>
          <p:cNvSpPr txBox="1"/>
          <p:nvPr/>
        </p:nvSpPr>
        <p:spPr>
          <a:xfrm>
            <a:off x="3504304" y="3288725"/>
            <a:ext cx="6094206" cy="369332"/>
          </a:xfrm>
          <a:prstGeom prst="rect">
            <a:avLst/>
          </a:prstGeom>
          <a:noFill/>
        </p:spPr>
        <p:txBody>
          <a:bodyPr wrap="square">
            <a:spAutoFit/>
          </a:bodyPr>
          <a:lstStyle/>
          <a:p>
            <a:pPr marL="0" indent="0">
              <a:buNone/>
              <a:defRPr/>
            </a:pPr>
            <a:endParaRPr lang="en-US" altLang="en-US" sz="1800" dirty="0">
              <a:solidFill>
                <a:schemeClr val="tx1">
                  <a:alpha val="8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573D4C-A7DE-0A01-9066-8FAB57D17879}"/>
              </a:ext>
            </a:extLst>
          </p:cNvPr>
          <p:cNvSpPr>
            <a:spLocks noGrp="1"/>
          </p:cNvSpPr>
          <p:nvPr>
            <p:ph type="title"/>
          </p:nvPr>
        </p:nvSpPr>
        <p:spPr>
          <a:xfrm>
            <a:off x="4654296" y="329184"/>
            <a:ext cx="6894576" cy="1783080"/>
          </a:xfrm>
        </p:spPr>
        <p:txBody>
          <a:bodyPr anchor="b">
            <a:normAutofit/>
          </a:bodyPr>
          <a:lstStyle/>
          <a:p>
            <a:r>
              <a:rPr lang="en-US" sz="5400" dirty="0">
                <a:solidFill>
                  <a:srgbClr val="FF0000"/>
                </a:solidFill>
              </a:rPr>
              <a:t>Wrong Answer</a:t>
            </a:r>
          </a:p>
        </p:txBody>
      </p:sp>
      <p:pic>
        <p:nvPicPr>
          <p:cNvPr id="5" name="Picture 4" descr="Large skydiving group mid-air">
            <a:extLst>
              <a:ext uri="{FF2B5EF4-FFF2-40B4-BE49-F238E27FC236}">
                <a16:creationId xmlns:a16="http://schemas.microsoft.com/office/drawing/2014/main" id="{E29E56E8-34BB-886D-C6EA-EC97A70790A2}"/>
              </a:ext>
            </a:extLst>
          </p:cNvPr>
          <p:cNvPicPr>
            <a:picLocks noChangeAspect="1"/>
          </p:cNvPicPr>
          <p:nvPr/>
        </p:nvPicPr>
        <p:blipFill rotWithShape="1">
          <a:blip r:embed="rId2"/>
          <a:srcRect l="30936" r="29768"/>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79A930-3103-D9A2-48EE-28D0D1932667}"/>
              </a:ext>
            </a:extLst>
          </p:cNvPr>
          <p:cNvSpPr>
            <a:spLocks noGrp="1"/>
          </p:cNvSpPr>
          <p:nvPr>
            <p:ph idx="1"/>
          </p:nvPr>
        </p:nvSpPr>
        <p:spPr>
          <a:xfrm>
            <a:off x="4654296" y="2706624"/>
            <a:ext cx="6894576" cy="3483864"/>
          </a:xfrm>
        </p:spPr>
        <p:txBody>
          <a:bodyPr>
            <a:normAutofit/>
          </a:bodyPr>
          <a:lstStyle/>
          <a:p>
            <a:pPr marL="0" indent="0">
              <a:buNone/>
              <a:defRPr/>
            </a:pPr>
            <a:r>
              <a:rPr lang="en-US" altLang="en-US" sz="2200"/>
              <a:t>Preparing for disappointment is negative thinking; I should only prepare for success because I know I will be successful.</a:t>
            </a:r>
          </a:p>
          <a:p>
            <a:endParaRPr lang="en-US" sz="2200"/>
          </a:p>
        </p:txBody>
      </p:sp>
      <p:sp>
        <p:nvSpPr>
          <p:cNvPr id="6" name="Arrow: Right 5">
            <a:hlinkClick r:id="rId3" action="ppaction://hlinksldjump"/>
            <a:extLst>
              <a:ext uri="{FF2B5EF4-FFF2-40B4-BE49-F238E27FC236}">
                <a16:creationId xmlns:a16="http://schemas.microsoft.com/office/drawing/2014/main" id="{E3CAEE9C-D57F-0975-BED5-410F4389E191}"/>
              </a:ext>
            </a:extLst>
          </p:cNvPr>
          <p:cNvSpPr/>
          <p:nvPr/>
        </p:nvSpPr>
        <p:spPr>
          <a:xfrm rot="10800000">
            <a:off x="7983484" y="4749501"/>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569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d toy person in front of two lines of white figures">
            <a:extLst>
              <a:ext uri="{FF2B5EF4-FFF2-40B4-BE49-F238E27FC236}">
                <a16:creationId xmlns:a16="http://schemas.microsoft.com/office/drawing/2014/main" id="{988D9703-152C-5992-007C-7D0AEEE53207}"/>
              </a:ext>
            </a:extLst>
          </p:cNvPr>
          <p:cNvPicPr>
            <a:picLocks noChangeAspect="1"/>
          </p:cNvPicPr>
          <p:nvPr/>
        </p:nvPicPr>
        <p:blipFill rotWithShape="1">
          <a:blip r:embed="rId2"/>
          <a:srcRect l="5575" r="1719"/>
          <a:stretch/>
        </p:blipFill>
        <p:spPr>
          <a:xfrm>
            <a:off x="4815485" y="1602888"/>
            <a:ext cx="7409597" cy="5255101"/>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31131E-6F05-B806-BF51-F8B528FAAEFD}"/>
              </a:ext>
            </a:extLst>
          </p:cNvPr>
          <p:cNvSpPr>
            <a:spLocks noGrp="1"/>
          </p:cNvSpPr>
          <p:nvPr>
            <p:ph type="title"/>
          </p:nvPr>
        </p:nvSpPr>
        <p:spPr>
          <a:xfrm>
            <a:off x="838200" y="365125"/>
            <a:ext cx="3822189" cy="1899912"/>
          </a:xfrm>
        </p:spPr>
        <p:txBody>
          <a:bodyPr>
            <a:normAutofit/>
          </a:bodyPr>
          <a:lstStyle/>
          <a:p>
            <a:r>
              <a:rPr lang="en-US" sz="4000" dirty="0">
                <a:solidFill>
                  <a:srgbClr val="FF0000"/>
                </a:solidFill>
              </a:rPr>
              <a:t>Wrong Answer</a:t>
            </a:r>
          </a:p>
        </p:txBody>
      </p:sp>
      <p:sp>
        <p:nvSpPr>
          <p:cNvPr id="3" name="Content Placeholder 2">
            <a:extLst>
              <a:ext uri="{FF2B5EF4-FFF2-40B4-BE49-F238E27FC236}">
                <a16:creationId xmlns:a16="http://schemas.microsoft.com/office/drawing/2014/main" id="{BD62D78C-72FE-938B-6352-801A68355D6F}"/>
              </a:ext>
            </a:extLst>
          </p:cNvPr>
          <p:cNvSpPr>
            <a:spLocks noGrp="1"/>
          </p:cNvSpPr>
          <p:nvPr>
            <p:ph idx="1"/>
          </p:nvPr>
        </p:nvSpPr>
        <p:spPr>
          <a:xfrm>
            <a:off x="838200" y="2434201"/>
            <a:ext cx="3822189" cy="1255672"/>
          </a:xfrm>
        </p:spPr>
        <p:txBody>
          <a:bodyPr>
            <a:normAutofit/>
          </a:bodyPr>
          <a:lstStyle/>
          <a:p>
            <a:pPr marL="0" indent="0">
              <a:buNone/>
              <a:defRPr/>
            </a:pPr>
            <a:r>
              <a:rPr lang="en-US" altLang="en-US" sz="2000" dirty="0"/>
              <a:t>There is no way a person can prepare for disappointments;  therefore, we should only prepare for success.</a:t>
            </a:r>
          </a:p>
          <a:p>
            <a:endParaRPr lang="en-US" sz="2000" dirty="0"/>
          </a:p>
        </p:txBody>
      </p:sp>
      <p:sp>
        <p:nvSpPr>
          <p:cNvPr id="4" name="Arrow: Right 3">
            <a:hlinkClick r:id="rId3" action="ppaction://hlinksldjump"/>
            <a:extLst>
              <a:ext uri="{FF2B5EF4-FFF2-40B4-BE49-F238E27FC236}">
                <a16:creationId xmlns:a16="http://schemas.microsoft.com/office/drawing/2014/main" id="{5E277C44-78D8-FC01-ED67-253151FE6667}"/>
              </a:ext>
            </a:extLst>
          </p:cNvPr>
          <p:cNvSpPr/>
          <p:nvPr/>
        </p:nvSpPr>
        <p:spPr>
          <a:xfrm rot="10800000">
            <a:off x="4577378" y="5117952"/>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150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78C4E3-E089-86B2-40D8-98AA4AE2275D}"/>
              </a:ext>
            </a:extLst>
          </p:cNvPr>
          <p:cNvSpPr>
            <a:spLocks noGrp="1"/>
          </p:cNvSpPr>
          <p:nvPr>
            <p:ph type="title"/>
          </p:nvPr>
        </p:nvSpPr>
        <p:spPr>
          <a:xfrm>
            <a:off x="838201" y="561527"/>
            <a:ext cx="3807187" cy="2228074"/>
          </a:xfrm>
        </p:spPr>
        <p:txBody>
          <a:bodyPr>
            <a:normAutofit/>
          </a:bodyPr>
          <a:lstStyle/>
          <a:p>
            <a:r>
              <a:rPr lang="en-US" sz="4000" dirty="0">
                <a:solidFill>
                  <a:srgbClr val="FF0000"/>
                </a:solidFill>
              </a:rPr>
              <a:t>Right Answer</a:t>
            </a:r>
          </a:p>
        </p:txBody>
      </p:sp>
      <p:sp>
        <p:nvSpPr>
          <p:cNvPr id="3" name="Content Placeholder 2">
            <a:extLst>
              <a:ext uri="{FF2B5EF4-FFF2-40B4-BE49-F238E27FC236}">
                <a16:creationId xmlns:a16="http://schemas.microsoft.com/office/drawing/2014/main" id="{477B672F-39E1-1AF4-E294-EB17D4DBEE1F}"/>
              </a:ext>
            </a:extLst>
          </p:cNvPr>
          <p:cNvSpPr>
            <a:spLocks noGrp="1"/>
          </p:cNvSpPr>
          <p:nvPr>
            <p:ph idx="1"/>
          </p:nvPr>
        </p:nvSpPr>
        <p:spPr>
          <a:xfrm>
            <a:off x="838201" y="2962279"/>
            <a:ext cx="3799425" cy="3143241"/>
          </a:xfrm>
        </p:spPr>
        <p:txBody>
          <a:bodyPr>
            <a:normAutofit/>
          </a:bodyPr>
          <a:lstStyle/>
          <a:p>
            <a:pPr marL="0" indent="0">
              <a:buNone/>
              <a:defRPr/>
            </a:pPr>
            <a:r>
              <a:rPr lang="en-US" altLang="en-US" sz="2000" dirty="0"/>
              <a:t>It is essential to prepare for success and failure when preparing for a career because success and disappointments are natural events in life.</a:t>
            </a:r>
          </a:p>
          <a:p>
            <a:pPr marL="0" indent="0">
              <a:buNone/>
            </a:pPr>
            <a:endParaRPr lang="en-US" sz="2000" dirty="0"/>
          </a:p>
        </p:txBody>
      </p:sp>
      <p:pic>
        <p:nvPicPr>
          <p:cNvPr id="14" name="Picture 4" descr="Young plant in the morning light">
            <a:extLst>
              <a:ext uri="{FF2B5EF4-FFF2-40B4-BE49-F238E27FC236}">
                <a16:creationId xmlns:a16="http://schemas.microsoft.com/office/drawing/2014/main" id="{E739D3F5-6E24-A904-1E93-AC0098CF3B96}"/>
              </a:ext>
            </a:extLst>
          </p:cNvPr>
          <p:cNvPicPr>
            <a:picLocks noChangeAspect="1"/>
          </p:cNvPicPr>
          <p:nvPr/>
        </p:nvPicPr>
        <p:blipFill rotWithShape="1">
          <a:blip r:embed="rId2"/>
          <a:srcRect l="21195" r="8904" b="-1"/>
          <a:stretch/>
        </p:blipFill>
        <p:spPr>
          <a:xfrm>
            <a:off x="5010386" y="10"/>
            <a:ext cx="7181613" cy="6857990"/>
          </a:xfrm>
          <a:prstGeom prst="rect">
            <a:avLst/>
          </a:prstGeom>
          <a:effectLst/>
        </p:spPr>
      </p:pic>
      <p:sp>
        <p:nvSpPr>
          <p:cNvPr id="7" name="Arrow: Right 6">
            <a:hlinkClick r:id="rId3" action="ppaction://hlinksldjump"/>
            <a:extLst>
              <a:ext uri="{FF2B5EF4-FFF2-40B4-BE49-F238E27FC236}">
                <a16:creationId xmlns:a16="http://schemas.microsoft.com/office/drawing/2014/main" id="{F7BB945A-6731-8895-38C3-E5B7D7F8A67A}"/>
              </a:ext>
            </a:extLst>
          </p:cNvPr>
          <p:cNvSpPr/>
          <p:nvPr/>
        </p:nvSpPr>
        <p:spPr>
          <a:xfrm>
            <a:off x="3184264" y="5120640"/>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047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a:extLst>
              <a:ext uri="{FF2B5EF4-FFF2-40B4-BE49-F238E27FC236}">
                <a16:creationId xmlns:a16="http://schemas.microsoft.com/office/drawing/2014/main" id="{24FB5244-4EB5-40EC-9D1D-E99857C357E2}"/>
              </a:ext>
            </a:extLst>
          </p:cNvPr>
          <p:cNvSpPr>
            <a:spLocks noGrp="1" noChangeArrowheads="1"/>
          </p:cNvSpPr>
          <p:nvPr>
            <p:ph type="title"/>
          </p:nvPr>
        </p:nvSpPr>
        <p:spPr>
          <a:xfrm>
            <a:off x="6409342" y="365126"/>
            <a:ext cx="3630007" cy="1807305"/>
          </a:xfrm>
        </p:spPr>
        <p:txBody>
          <a:bodyPr>
            <a:normAutofit/>
          </a:bodyPr>
          <a:lstStyle/>
          <a:p>
            <a:pPr eaLnBrk="1" hangingPunct="1">
              <a:defRPr/>
            </a:pPr>
            <a:r>
              <a:rPr lang="en-US" altLang="en-US" dirty="0">
                <a:solidFill>
                  <a:srgbClr val="FF0000"/>
                </a:solidFill>
              </a:rPr>
              <a:t>Wrong answer</a:t>
            </a:r>
          </a:p>
        </p:txBody>
      </p:sp>
      <p:pic>
        <p:nvPicPr>
          <p:cNvPr id="354309" name="Picture 354308" descr="Dog on the couch">
            <a:extLst>
              <a:ext uri="{FF2B5EF4-FFF2-40B4-BE49-F238E27FC236}">
                <a16:creationId xmlns:a16="http://schemas.microsoft.com/office/drawing/2014/main" id="{A2B13F27-AD35-8D04-7CF5-1CF723D448A6}"/>
              </a:ext>
            </a:extLst>
          </p:cNvPr>
          <p:cNvPicPr>
            <a:picLocks noChangeAspect="1"/>
          </p:cNvPicPr>
          <p:nvPr/>
        </p:nvPicPr>
        <p:blipFill rotWithShape="1">
          <a:blip r:embed="rId2"/>
          <a:srcRect l="42335" r="18367"/>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54307" name="Rectangle 3">
            <a:extLst>
              <a:ext uri="{FF2B5EF4-FFF2-40B4-BE49-F238E27FC236}">
                <a16:creationId xmlns:a16="http://schemas.microsoft.com/office/drawing/2014/main" id="{D3B891A6-F7EF-4F93-B9FB-1FCA5726377A}"/>
              </a:ext>
            </a:extLst>
          </p:cNvPr>
          <p:cNvSpPr>
            <a:spLocks noGrp="1" noChangeArrowheads="1"/>
          </p:cNvSpPr>
          <p:nvPr>
            <p:ph type="body" idx="1"/>
          </p:nvPr>
        </p:nvSpPr>
        <p:spPr>
          <a:xfrm>
            <a:off x="6409342" y="2333297"/>
            <a:ext cx="3877659" cy="3843666"/>
          </a:xfrm>
        </p:spPr>
        <p:txBody>
          <a:bodyPr>
            <a:normAutofit/>
          </a:bodyPr>
          <a:lstStyle/>
          <a:p>
            <a:pPr marL="609600" indent="-609600">
              <a:defRPr/>
            </a:pPr>
            <a:r>
              <a:rPr lang="en-US" altLang="en-US" dirty="0"/>
              <a:t>It is a dog-eat-dog world that seizes every opportunity to make money regardless of the method or consequences.</a:t>
            </a:r>
          </a:p>
        </p:txBody>
      </p:sp>
      <p:sp>
        <p:nvSpPr>
          <p:cNvPr id="2" name="Arrow: Left 1">
            <a:hlinkClick r:id="rId3" action="ppaction://hlinksldjump"/>
            <a:extLst>
              <a:ext uri="{FF2B5EF4-FFF2-40B4-BE49-F238E27FC236}">
                <a16:creationId xmlns:a16="http://schemas.microsoft.com/office/drawing/2014/main" id="{0D42CD33-C19E-F7CD-C435-5827D8A08EAC}"/>
              </a:ext>
            </a:extLst>
          </p:cNvPr>
          <p:cNvSpPr/>
          <p:nvPr/>
        </p:nvSpPr>
        <p:spPr bwMode="auto">
          <a:xfrm>
            <a:off x="7924800" y="56388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2265" name="Rectangle 35226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2261" name="Picture 352260">
            <a:extLst>
              <a:ext uri="{FF2B5EF4-FFF2-40B4-BE49-F238E27FC236}">
                <a16:creationId xmlns:a16="http://schemas.microsoft.com/office/drawing/2014/main" id="{F5752AFA-A602-EB0A-BEED-6F6095842E71}"/>
              </a:ext>
            </a:extLst>
          </p:cNvPr>
          <p:cNvPicPr>
            <a:picLocks noChangeAspect="1"/>
          </p:cNvPicPr>
          <p:nvPr/>
        </p:nvPicPr>
        <p:blipFill rotWithShape="1">
          <a:blip r:embed="rId2"/>
          <a:srcRect l="20688"/>
          <a:stretch/>
        </p:blipFill>
        <p:spPr>
          <a:xfrm>
            <a:off x="3022899" y="96819"/>
            <a:ext cx="9669642" cy="6857990"/>
          </a:xfrm>
          <a:prstGeom prst="rect">
            <a:avLst/>
          </a:prstGeom>
        </p:spPr>
      </p:pic>
      <p:sp>
        <p:nvSpPr>
          <p:cNvPr id="352267" name="Rectangle 35226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258" name="Rectangle 2">
            <a:extLst>
              <a:ext uri="{FF2B5EF4-FFF2-40B4-BE49-F238E27FC236}">
                <a16:creationId xmlns:a16="http://schemas.microsoft.com/office/drawing/2014/main" id="{2E3FE59F-8260-4DA6-960E-87EA5EB0D2C5}"/>
              </a:ext>
            </a:extLst>
          </p:cNvPr>
          <p:cNvSpPr>
            <a:spLocks noGrp="1" noChangeArrowheads="1"/>
          </p:cNvSpPr>
          <p:nvPr>
            <p:ph type="title"/>
          </p:nvPr>
        </p:nvSpPr>
        <p:spPr>
          <a:xfrm>
            <a:off x="838200" y="365125"/>
            <a:ext cx="3822189" cy="1899912"/>
          </a:xfrm>
        </p:spPr>
        <p:txBody>
          <a:bodyPr>
            <a:normAutofit/>
          </a:bodyPr>
          <a:lstStyle/>
          <a:p>
            <a:pPr eaLnBrk="1" hangingPunct="1">
              <a:defRPr/>
            </a:pPr>
            <a:r>
              <a:rPr lang="en-US" altLang="en-US" sz="4000" dirty="0">
                <a:solidFill>
                  <a:srgbClr val="FF0000"/>
                </a:solidFill>
              </a:rPr>
              <a:t>Wrong answer</a:t>
            </a:r>
          </a:p>
        </p:txBody>
      </p:sp>
      <p:sp>
        <p:nvSpPr>
          <p:cNvPr id="352259" name="Rectangle 3">
            <a:extLst>
              <a:ext uri="{FF2B5EF4-FFF2-40B4-BE49-F238E27FC236}">
                <a16:creationId xmlns:a16="http://schemas.microsoft.com/office/drawing/2014/main" id="{3819B48F-5697-4419-94B5-EBEC69894B97}"/>
              </a:ext>
            </a:extLst>
          </p:cNvPr>
          <p:cNvSpPr>
            <a:spLocks noGrp="1" noChangeArrowheads="1"/>
          </p:cNvSpPr>
          <p:nvPr>
            <p:ph type="body" idx="1"/>
          </p:nvPr>
        </p:nvSpPr>
        <p:spPr>
          <a:xfrm>
            <a:off x="838200" y="2434201"/>
            <a:ext cx="3822189" cy="3742762"/>
          </a:xfrm>
        </p:spPr>
        <p:txBody>
          <a:bodyPr>
            <a:normAutofit/>
          </a:bodyPr>
          <a:lstStyle/>
          <a:p>
            <a:pPr eaLnBrk="1" hangingPunct="1">
              <a:defRPr/>
            </a:pPr>
            <a:r>
              <a:rPr lang="en-US" altLang="en-US" sz="2000" b="1"/>
              <a:t>Career aspirations Your peers are always talking about making money both legally and illegally; what should be your response?</a:t>
            </a:r>
            <a:endParaRPr lang="en-US" altLang="en-US" sz="2000"/>
          </a:p>
          <a:p>
            <a:pPr eaLnBrk="1" hangingPunct="1">
              <a:defRPr/>
            </a:pPr>
            <a:r>
              <a:rPr lang="en-US" altLang="en-US" sz="2000"/>
              <a:t>Listen to your peers and try to make as much money as possible regardless of the method or means.</a:t>
            </a:r>
          </a:p>
        </p:txBody>
      </p:sp>
      <p:sp>
        <p:nvSpPr>
          <p:cNvPr id="2" name="Arrow: Left 1">
            <a:hlinkClick r:id="rId3" action="ppaction://hlinksldjump"/>
            <a:extLst>
              <a:ext uri="{FF2B5EF4-FFF2-40B4-BE49-F238E27FC236}">
                <a16:creationId xmlns:a16="http://schemas.microsoft.com/office/drawing/2014/main" id="{D5829348-F96F-F198-E6EF-1A9BF010B32E}"/>
              </a:ext>
            </a:extLst>
          </p:cNvPr>
          <p:cNvSpPr/>
          <p:nvPr/>
        </p:nvSpPr>
        <p:spPr bwMode="auto">
          <a:xfrm>
            <a:off x="3745989" y="5640592"/>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85AE55BA-61B0-4C4D-918E-5C981FF4569B}"/>
              </a:ext>
            </a:extLst>
          </p:cNvPr>
          <p:cNvSpPr>
            <a:spLocks noGrp="1" noChangeArrowheads="1"/>
          </p:cNvSpPr>
          <p:nvPr>
            <p:ph type="title"/>
          </p:nvPr>
        </p:nvSpPr>
        <p:spPr>
          <a:xfrm>
            <a:off x="3962400" y="228600"/>
            <a:ext cx="6705600" cy="2057400"/>
          </a:xfrm>
        </p:spPr>
        <p:txBody>
          <a:bodyPr/>
          <a:lstStyle/>
          <a:p>
            <a:pPr eaLnBrk="1" hangingPunct="1">
              <a:defRPr/>
            </a:pPr>
            <a:r>
              <a:rPr lang="en-US" altLang="en-US" sz="3200" b="1" dirty="0">
                <a:solidFill>
                  <a:srgbClr val="FF0000"/>
                </a:solidFill>
              </a:rPr>
              <a:t>You have strong religious beliefs; you are offered a job that contrasts with your personal moral views, what is your response?</a:t>
            </a:r>
          </a:p>
        </p:txBody>
      </p:sp>
      <p:graphicFrame>
        <p:nvGraphicFramePr>
          <p:cNvPr id="75781" name="Rectangle 3">
            <a:extLst>
              <a:ext uri="{FF2B5EF4-FFF2-40B4-BE49-F238E27FC236}">
                <a16:creationId xmlns:a16="http://schemas.microsoft.com/office/drawing/2014/main" id="{71545581-B816-FE4E-FAD3-B0FD3EDF92D3}"/>
              </a:ext>
            </a:extLst>
          </p:cNvPr>
          <p:cNvGraphicFramePr/>
          <p:nvPr>
            <p:extLst>
              <p:ext uri="{D42A27DB-BD31-4B8C-83A1-F6EECF244321}">
                <p14:modId xmlns:p14="http://schemas.microsoft.com/office/powerpoint/2010/main" val="1696280315"/>
              </p:ext>
            </p:extLst>
          </p:nvPr>
        </p:nvGraphicFramePr>
        <p:xfrm>
          <a:off x="3962400" y="2667000"/>
          <a:ext cx="6400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a:extLst>
              <a:ext uri="{FF2B5EF4-FFF2-40B4-BE49-F238E27FC236}">
                <a16:creationId xmlns:a16="http://schemas.microsoft.com/office/drawing/2014/main" id="{DF873CC4-5AF3-4F08-ABED-A4FADB47B14C}"/>
              </a:ext>
            </a:extLst>
          </p:cNvPr>
          <p:cNvSpPr>
            <a:spLocks noGrp="1" noChangeArrowheads="1"/>
          </p:cNvSpPr>
          <p:nvPr>
            <p:ph type="title"/>
          </p:nvPr>
        </p:nvSpPr>
        <p:spPr>
          <a:xfrm>
            <a:off x="1957610" y="228600"/>
            <a:ext cx="2700645" cy="5431536"/>
          </a:xfrm>
        </p:spPr>
        <p:txBody>
          <a:bodyPr>
            <a:normAutofit/>
          </a:bodyPr>
          <a:lstStyle/>
          <a:p>
            <a:pPr eaLnBrk="1" hangingPunct="1">
              <a:defRPr/>
            </a:pPr>
            <a:r>
              <a:rPr lang="en-US" altLang="en-US" sz="4700" dirty="0">
                <a:solidFill>
                  <a:srgbClr val="FF0000"/>
                </a:solidFill>
              </a:rPr>
              <a:t>Right answer</a:t>
            </a:r>
          </a:p>
        </p:txBody>
      </p:sp>
      <p:sp>
        <p:nvSpPr>
          <p:cNvPr id="357379" name="Rectangle 3">
            <a:extLst>
              <a:ext uri="{FF2B5EF4-FFF2-40B4-BE49-F238E27FC236}">
                <a16:creationId xmlns:a16="http://schemas.microsoft.com/office/drawing/2014/main" id="{6CE3EEA0-D934-4020-88ED-71C3007C4492}"/>
              </a:ext>
            </a:extLst>
          </p:cNvPr>
          <p:cNvSpPr>
            <a:spLocks noGrp="1" noChangeArrowheads="1"/>
          </p:cNvSpPr>
          <p:nvPr>
            <p:ph type="body" idx="1"/>
          </p:nvPr>
        </p:nvSpPr>
        <p:spPr>
          <a:xfrm>
            <a:off x="5368814" y="552091"/>
            <a:ext cx="4668251" cy="5431536"/>
          </a:xfrm>
        </p:spPr>
        <p:txBody>
          <a:bodyPr anchor="ctr">
            <a:normAutofit/>
          </a:bodyPr>
          <a:lstStyle/>
          <a:p>
            <a:pPr marL="609600" indent="-609600">
              <a:defRPr/>
            </a:pPr>
            <a:r>
              <a:rPr lang="en-US" altLang="en-US" sz="1900" b="1" dirty="0">
                <a:solidFill>
                  <a:srgbClr val="FF0000"/>
                </a:solidFill>
              </a:rPr>
              <a:t>Maintain your beliefs pray, and double your efforts to find suitable employment.</a:t>
            </a:r>
            <a:endParaRPr lang="en-US" altLang="en-US" sz="1900" dirty="0">
              <a:solidFill>
                <a:srgbClr val="FF0000"/>
              </a:solidFill>
            </a:endParaRPr>
          </a:p>
          <a:p>
            <a:pPr marL="609600" indent="-609600">
              <a:defRPr/>
            </a:pPr>
            <a:r>
              <a:rPr lang="en-US" altLang="en-US" sz="1900" dirty="0"/>
              <a:t>Accepting a job against your core religious beliefs should not be an option. Life is more than money because personal happiness and peace of mind are also important. Why should a person accept a job and feel guilty for working on it not in line with their personal moral views? The best option is to pray and maintain your beliefs and double your effort in finding suitable employment.</a:t>
            </a:r>
          </a:p>
        </p:txBody>
      </p:sp>
      <p:sp>
        <p:nvSpPr>
          <p:cNvPr id="2" name="Arrow: Right 1">
            <a:hlinkClick r:id="rId2" action="ppaction://hlinksldjump"/>
            <a:extLst>
              <a:ext uri="{FF2B5EF4-FFF2-40B4-BE49-F238E27FC236}">
                <a16:creationId xmlns:a16="http://schemas.microsoft.com/office/drawing/2014/main" id="{E879EE6E-691C-B528-B297-F4863F35C96B}"/>
              </a:ext>
            </a:extLst>
          </p:cNvPr>
          <p:cNvSpPr/>
          <p:nvPr/>
        </p:nvSpPr>
        <p:spPr bwMode="auto">
          <a:xfrm>
            <a:off x="7467600" y="5660136"/>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90538109-FBD9-44E8-A136-CB264CC141CE}"/>
              </a:ext>
            </a:extLst>
          </p:cNvPr>
          <p:cNvSpPr>
            <a:spLocks noGrp="1" noChangeArrowheads="1"/>
          </p:cNvSpPr>
          <p:nvPr>
            <p:ph type="title"/>
          </p:nvPr>
        </p:nvSpPr>
        <p:spPr>
          <a:xfrm>
            <a:off x="6409342" y="365126"/>
            <a:ext cx="3630007" cy="1807305"/>
          </a:xfrm>
        </p:spPr>
        <p:txBody>
          <a:bodyPr>
            <a:normAutofit/>
          </a:bodyPr>
          <a:lstStyle/>
          <a:p>
            <a:pPr eaLnBrk="1" hangingPunct="1">
              <a:defRPr/>
            </a:pPr>
            <a:r>
              <a:rPr lang="en-US" altLang="en-US" dirty="0">
                <a:solidFill>
                  <a:srgbClr val="FF0000"/>
                </a:solidFill>
              </a:rPr>
              <a:t>Wrong answer</a:t>
            </a:r>
          </a:p>
        </p:txBody>
      </p:sp>
      <p:pic>
        <p:nvPicPr>
          <p:cNvPr id="356357" name="Picture 356356" descr="Old wrinkled hands with some coins">
            <a:extLst>
              <a:ext uri="{FF2B5EF4-FFF2-40B4-BE49-F238E27FC236}">
                <a16:creationId xmlns:a16="http://schemas.microsoft.com/office/drawing/2014/main" id="{9D62BCE2-A9FC-FE57-C987-428AB22BE69D}"/>
              </a:ext>
            </a:extLst>
          </p:cNvPr>
          <p:cNvPicPr>
            <a:picLocks noChangeAspect="1"/>
          </p:cNvPicPr>
          <p:nvPr/>
        </p:nvPicPr>
        <p:blipFill rotWithShape="1">
          <a:blip r:embed="rId2"/>
          <a:srcRect l="17217" r="38133" b="-1"/>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56355" name="Rectangle 3">
            <a:extLst>
              <a:ext uri="{FF2B5EF4-FFF2-40B4-BE49-F238E27FC236}">
                <a16:creationId xmlns:a16="http://schemas.microsoft.com/office/drawing/2014/main" id="{32CC6025-DAB0-4A37-822D-9C9042A69A1A}"/>
              </a:ext>
            </a:extLst>
          </p:cNvPr>
          <p:cNvSpPr>
            <a:spLocks noGrp="1" noChangeArrowheads="1"/>
          </p:cNvSpPr>
          <p:nvPr>
            <p:ph type="body" idx="1"/>
          </p:nvPr>
        </p:nvSpPr>
        <p:spPr>
          <a:xfrm>
            <a:off x="6409342" y="2333297"/>
            <a:ext cx="3630007" cy="3843666"/>
          </a:xfrm>
        </p:spPr>
        <p:txBody>
          <a:bodyPr>
            <a:normAutofit/>
          </a:bodyPr>
          <a:lstStyle/>
          <a:p>
            <a:pPr marL="609600" indent="-609600">
              <a:defRPr/>
            </a:pPr>
            <a:r>
              <a:rPr lang="en-US" altLang="en-US" dirty="0"/>
              <a:t>Abandon your beliefs and accept the job because money-making jobs are hard to come by.</a:t>
            </a:r>
          </a:p>
        </p:txBody>
      </p:sp>
      <p:sp>
        <p:nvSpPr>
          <p:cNvPr id="2" name="Arrow: Left 1">
            <a:hlinkClick r:id="rId3" action="ppaction://hlinksldjump"/>
            <a:extLst>
              <a:ext uri="{FF2B5EF4-FFF2-40B4-BE49-F238E27FC236}">
                <a16:creationId xmlns:a16="http://schemas.microsoft.com/office/drawing/2014/main" id="{4D786BB1-F828-7CAC-2DB8-15817CC3CA17}"/>
              </a:ext>
            </a:extLst>
          </p:cNvPr>
          <p:cNvSpPr/>
          <p:nvPr/>
        </p:nvSpPr>
        <p:spPr bwMode="auto">
          <a:xfrm>
            <a:off x="8045452" y="5311974"/>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56354"/>
                                        </p:tgtEl>
                                        <p:attrNameLst>
                                          <p:attrName>style.visibility</p:attrName>
                                        </p:attrNameLst>
                                      </p:cBhvr>
                                      <p:to>
                                        <p:strVal val="visible"/>
                                      </p:to>
                                    </p:set>
                                    <p:animEffect transition="in" filter="fade">
                                      <p:cBhvr>
                                        <p:cTn id="7" dur="400"/>
                                        <p:tgtEl>
                                          <p:spTgt spid="356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5336" name="Rectangle 355335">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338" name="Oval 355337">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4917"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340" name="Freeform: Shape 355339">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0306"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5330" name="Rectangle 2">
            <a:extLst>
              <a:ext uri="{FF2B5EF4-FFF2-40B4-BE49-F238E27FC236}">
                <a16:creationId xmlns:a16="http://schemas.microsoft.com/office/drawing/2014/main" id="{26BCD119-9AEA-42B2-9950-C777431E99F3}"/>
              </a:ext>
            </a:extLst>
          </p:cNvPr>
          <p:cNvSpPr>
            <a:spLocks noGrp="1" noChangeArrowheads="1"/>
          </p:cNvSpPr>
          <p:nvPr>
            <p:ph type="title"/>
          </p:nvPr>
        </p:nvSpPr>
        <p:spPr>
          <a:xfrm>
            <a:off x="4324350" y="1051361"/>
            <a:ext cx="2362898" cy="4752260"/>
          </a:xfrm>
        </p:spPr>
        <p:txBody>
          <a:bodyPr>
            <a:normAutofit/>
          </a:bodyPr>
          <a:lstStyle/>
          <a:p>
            <a:pPr defTabSz="795528">
              <a:defRPr/>
            </a:pPr>
            <a:r>
              <a:rPr lang="en-US" altLang="en-US" sz="4089" kern="1200">
                <a:solidFill>
                  <a:srgbClr val="FF0000"/>
                </a:solidFill>
                <a:latin typeface="+mj-lt"/>
                <a:ea typeface="+mj-ea"/>
                <a:cs typeface="+mj-cs"/>
              </a:rPr>
              <a:t>Wrong answer</a:t>
            </a:r>
            <a:endParaRPr lang="en-US" altLang="en-US" sz="4700">
              <a:solidFill>
                <a:srgbClr val="FF0000"/>
              </a:solidFill>
            </a:endParaRPr>
          </a:p>
        </p:txBody>
      </p:sp>
      <p:sp>
        <p:nvSpPr>
          <p:cNvPr id="355331" name="Rectangle 3">
            <a:extLst>
              <a:ext uri="{FF2B5EF4-FFF2-40B4-BE49-F238E27FC236}">
                <a16:creationId xmlns:a16="http://schemas.microsoft.com/office/drawing/2014/main" id="{7F163644-CC00-4062-8377-F676484E5FCA}"/>
              </a:ext>
            </a:extLst>
          </p:cNvPr>
          <p:cNvSpPr>
            <a:spLocks noGrp="1" noChangeArrowheads="1"/>
          </p:cNvSpPr>
          <p:nvPr>
            <p:ph type="body" idx="1"/>
          </p:nvPr>
        </p:nvSpPr>
        <p:spPr>
          <a:xfrm>
            <a:off x="7136294" y="1054380"/>
            <a:ext cx="4084432" cy="4752260"/>
          </a:xfrm>
        </p:spPr>
        <p:txBody>
          <a:bodyPr anchor="ctr">
            <a:normAutofit/>
          </a:bodyPr>
          <a:lstStyle/>
          <a:p>
            <a:pPr marL="198882" indent="-198882" defTabSz="795528">
              <a:spcBef>
                <a:spcPts val="870"/>
              </a:spcBef>
              <a:defRPr/>
            </a:pPr>
            <a:r>
              <a:rPr lang="en-US" altLang="en-US" sz="1653" b="1" kern="1200">
                <a:solidFill>
                  <a:schemeClr val="tx1"/>
                </a:solidFill>
                <a:latin typeface="+mn-lt"/>
                <a:ea typeface="+mn-ea"/>
                <a:cs typeface="+mn-cs"/>
              </a:rPr>
              <a:t>You have strong religious beliefs; you are offered a job that contrasts your personal moral views; what should be your response?</a:t>
            </a:r>
            <a:endParaRPr lang="en-US" altLang="en-US" sz="1653" kern="1200">
              <a:solidFill>
                <a:schemeClr val="tx1"/>
              </a:solidFill>
              <a:latin typeface="+mn-lt"/>
              <a:ea typeface="+mn-ea"/>
              <a:cs typeface="+mn-cs"/>
            </a:endParaRPr>
          </a:p>
          <a:p>
            <a:pPr marL="198882" indent="-198882" defTabSz="795528">
              <a:spcBef>
                <a:spcPts val="870"/>
              </a:spcBef>
              <a:defRPr/>
            </a:pPr>
            <a:r>
              <a:rPr lang="en-US" altLang="en-US" sz="1653" kern="1200">
                <a:solidFill>
                  <a:srgbClr val="FF0000"/>
                </a:solidFill>
                <a:latin typeface="+mn-lt"/>
                <a:ea typeface="+mn-ea"/>
                <a:cs typeface="+mn-cs"/>
              </a:rPr>
              <a:t>Accept the job that goes against your core beliefs there are no perfect jobs.</a:t>
            </a:r>
            <a:endParaRPr lang="en-US" altLang="en-US" sz="1900">
              <a:solidFill>
                <a:srgbClr val="FF0000"/>
              </a:solidFill>
            </a:endParaRPr>
          </a:p>
        </p:txBody>
      </p:sp>
      <p:sp>
        <p:nvSpPr>
          <p:cNvPr id="2" name="Arrow: Left 1">
            <a:hlinkClick r:id="rId2" action="ppaction://hlinksldjump"/>
            <a:extLst>
              <a:ext uri="{FF2B5EF4-FFF2-40B4-BE49-F238E27FC236}">
                <a16:creationId xmlns:a16="http://schemas.microsoft.com/office/drawing/2014/main" id="{8ED8150D-6767-816B-D74D-74B5447B1BB0}"/>
              </a:ext>
            </a:extLst>
          </p:cNvPr>
          <p:cNvSpPr/>
          <p:nvPr/>
        </p:nvSpPr>
        <p:spPr bwMode="auto">
          <a:xfrm>
            <a:off x="8378466" y="4818979"/>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1113</TotalTime>
  <Words>2086</Words>
  <Application>Microsoft Office PowerPoint</Application>
  <PresentationFormat>Widescreen</PresentationFormat>
  <Paragraphs>166</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Making the right employment/career choices </vt:lpstr>
      <vt:lpstr>Employment/Career Aspirations</vt:lpstr>
      <vt:lpstr>Right answer</vt:lpstr>
      <vt:lpstr>Wrong answer</vt:lpstr>
      <vt:lpstr>Wrong answer</vt:lpstr>
      <vt:lpstr>You have strong religious beliefs; you are offered a job that contrasts with your personal moral views, what is your response?</vt:lpstr>
      <vt:lpstr>Right answer</vt:lpstr>
      <vt:lpstr>Wrong answer</vt:lpstr>
      <vt:lpstr>Wrong answer</vt:lpstr>
      <vt:lpstr>The best way to prepare for a future career is to choose the best response.</vt:lpstr>
      <vt:lpstr>Wrong answer</vt:lpstr>
      <vt:lpstr>Wrong answer</vt:lpstr>
      <vt:lpstr>Right answer</vt:lpstr>
      <vt:lpstr>Only work on legitimate jobs related to your career aspirations, what is the best response?</vt:lpstr>
      <vt:lpstr>Right answer</vt:lpstr>
      <vt:lpstr>Wrong answer</vt:lpstr>
      <vt:lpstr>Wrong answer</vt:lpstr>
      <vt:lpstr>Should I refuse volunteer work because there is no financial reward, what is the best response?</vt:lpstr>
      <vt:lpstr>Right answer</vt:lpstr>
      <vt:lpstr>Is volunteer work beneficial? What is your response?</vt:lpstr>
      <vt:lpstr>Wrong answer</vt:lpstr>
      <vt:lpstr>The best work environment is to work with those in my age group or with others from a background similar to the one I grew up in; what is your response?</vt:lpstr>
      <vt:lpstr>Right answer</vt:lpstr>
      <vt:lpstr>Wrong answer</vt:lpstr>
      <vt:lpstr>Wrong answer</vt:lpstr>
      <vt:lpstr>Your work supervisor constantly makes sexually subjective statements; what should be your response?</vt:lpstr>
      <vt:lpstr>Right answer</vt:lpstr>
      <vt:lpstr>Wrong answer</vt:lpstr>
      <vt:lpstr>Wrong answer</vt:lpstr>
      <vt:lpstr>I should only prepare for success when preparing for a career and not prepare for disappointments that may not occur; how should I respond?</vt:lpstr>
      <vt:lpstr>Wrong Answer</vt:lpstr>
      <vt:lpstr>Wrong Answer</vt:lpstr>
      <vt:lpstr>Right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Micheal Darby</dc:creator>
  <cp:lastModifiedBy>Micheal Darby</cp:lastModifiedBy>
  <cp:revision>12</cp:revision>
  <dcterms:created xsi:type="dcterms:W3CDTF">2023-03-27T18:18:58Z</dcterms:created>
  <dcterms:modified xsi:type="dcterms:W3CDTF">2023-08-09T19:16:34Z</dcterms:modified>
</cp:coreProperties>
</file>